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6858000" cy="9906000" type="A4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0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4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B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583" autoAdjust="0"/>
    <p:restoredTop sz="92845" autoAdjust="0"/>
  </p:normalViewPr>
  <p:slideViewPr>
    <p:cSldViewPr showGuides="1">
      <p:cViewPr varScale="1">
        <p:scale>
          <a:sx n="77" d="100"/>
          <a:sy n="77" d="100"/>
        </p:scale>
        <p:origin x="1056" y="90"/>
      </p:cViewPr>
      <p:guideLst>
        <p:guide orient="horz" pos="3800"/>
        <p:guide pos="2160"/>
        <p:guide pos="4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5203" cy="498211"/>
          </a:xfrm>
          <a:prstGeom prst="rect">
            <a:avLst/>
          </a:prstGeom>
        </p:spPr>
        <p:txBody>
          <a:bodyPr vert="horz" lIns="90648" tIns="45323" rIns="90648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954" y="4"/>
            <a:ext cx="2945203" cy="498211"/>
          </a:xfrm>
          <a:prstGeom prst="rect">
            <a:avLst/>
          </a:prstGeom>
        </p:spPr>
        <p:txBody>
          <a:bodyPr vert="horz" lIns="90648" tIns="45323" rIns="90648" bIns="45323" rtlCol="0"/>
          <a:lstStyle>
            <a:lvl1pPr algn="r">
              <a:defRPr sz="1200"/>
            </a:lvl1pPr>
          </a:lstStyle>
          <a:p>
            <a:fld id="{5CA91E2D-F852-4B7E-986C-F73EDDA89173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3013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8" tIns="45323" rIns="90648" bIns="453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318" y="4777924"/>
            <a:ext cx="5439051" cy="3907276"/>
          </a:xfrm>
          <a:prstGeom prst="rect">
            <a:avLst/>
          </a:prstGeom>
        </p:spPr>
        <p:txBody>
          <a:bodyPr vert="horz" lIns="90648" tIns="45323" rIns="90648" bIns="4532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28429"/>
            <a:ext cx="2945203" cy="498211"/>
          </a:xfrm>
          <a:prstGeom prst="rect">
            <a:avLst/>
          </a:prstGeom>
        </p:spPr>
        <p:txBody>
          <a:bodyPr vert="horz" lIns="90648" tIns="45323" rIns="90648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954" y="9428429"/>
            <a:ext cx="2945203" cy="498211"/>
          </a:xfrm>
          <a:prstGeom prst="rect">
            <a:avLst/>
          </a:prstGeom>
        </p:spPr>
        <p:txBody>
          <a:bodyPr vert="horz" lIns="90648" tIns="45323" rIns="90648" bIns="45323" rtlCol="0" anchor="b"/>
          <a:lstStyle>
            <a:lvl1pPr algn="r">
              <a:defRPr sz="1200"/>
            </a:lvl1pPr>
          </a:lstStyle>
          <a:p>
            <a:fld id="{62162F1F-40C7-46D8-915C-361EFB5DC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51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62F1F-40C7-46D8-915C-361EFB5DC1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87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7C7F4-A853-49F3-9379-55E5BEF950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61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32BE7-7865-4EE7-8057-0FFD0EBA05A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331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C69A0-7FFD-4446-847E-CC35191EBB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138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8C53F-26E3-4224-926F-93FF18D432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369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3EA960-B63D-4258-BC84-D3F5BAA2A8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220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EB90E-CE16-49B9-B1DF-A3A531C641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22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AA1B5-EC75-4D6B-85A7-5D303DFC62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17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58764-A31D-46E1-B2A4-8323BCCB36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6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645417-2708-4F26-B946-60379EA352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75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5E84E-F5D9-4A65-8B89-CABAC5B8F3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463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8634F-D445-40FE-B137-DD01C49C869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491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F39BD7-6CA5-4450-90E9-8E62240F41D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/>
          <p:cNvSpPr txBox="1"/>
          <p:nvPr/>
        </p:nvSpPr>
        <p:spPr>
          <a:xfrm>
            <a:off x="-35072" y="673612"/>
            <a:ext cx="695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spc="-1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ChatGPT</a:t>
            </a:r>
            <a:r>
              <a:rPr lang="ja-JP" altLang="en-US" sz="24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</a:t>
            </a:r>
            <a:r>
              <a:rPr lang="en-US" altLang="ja-JP" sz="24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API</a:t>
            </a:r>
            <a:r>
              <a:rPr lang="ja-JP" altLang="en-US" sz="24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を活用した新規事業事例解説セミナー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150147" y="635809"/>
            <a:ext cx="6480000" cy="54000"/>
          </a:xfrm>
          <a:prstGeom prst="parallelogram">
            <a:avLst>
              <a:gd name="adj" fmla="val 142047"/>
            </a:avLst>
          </a:prstGeom>
          <a:solidFill>
            <a:srgbClr val="B6B6B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240850" y="1521202"/>
            <a:ext cx="6480000" cy="54000"/>
          </a:xfrm>
          <a:prstGeom prst="parallelogram">
            <a:avLst>
              <a:gd name="adj" fmla="val 142049"/>
            </a:avLst>
          </a:prstGeom>
          <a:solidFill>
            <a:srgbClr val="B6B6B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>
            <a:off x="156737" y="6608227"/>
            <a:ext cx="658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06" name="Rectangle 38" descr="20%"/>
          <p:cNvSpPr>
            <a:spLocks noChangeArrowheads="1"/>
          </p:cNvSpPr>
          <p:nvPr/>
        </p:nvSpPr>
        <p:spPr bwMode="auto">
          <a:xfrm>
            <a:off x="153087" y="6720417"/>
            <a:ext cx="1441450" cy="377387"/>
          </a:xfrm>
          <a:prstGeom prst="rect">
            <a:avLst/>
          </a:prstGeom>
          <a:pattFill prst="pct20">
            <a:fgClr>
              <a:srgbClr val="000000">
                <a:alpha val="24001"/>
              </a:srgbClr>
            </a:fgClr>
            <a:bgClr>
              <a:schemeClr val="bg1">
                <a:alpha val="24001"/>
              </a:schemeClr>
            </a:bgClr>
          </a:patt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みは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こちらまで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1907245" y="6692584"/>
            <a:ext cx="28422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06-6946-7214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08" name="AutoShape 40"/>
          <p:cNvSpPr>
            <a:spLocks noChangeArrowheads="1"/>
          </p:cNvSpPr>
          <p:nvPr/>
        </p:nvSpPr>
        <p:spPr bwMode="auto">
          <a:xfrm>
            <a:off x="1683309" y="6801873"/>
            <a:ext cx="223936" cy="23495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214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518684"/>
              </p:ext>
            </p:extLst>
          </p:nvPr>
        </p:nvGraphicFramePr>
        <p:xfrm>
          <a:off x="151541" y="7226941"/>
          <a:ext cx="6587655" cy="1978899"/>
        </p:xfrm>
        <a:graphic>
          <a:graphicData uri="http://schemas.openxmlformats.org/drawingml/2006/table">
            <a:tbl>
              <a:tblPr/>
              <a:tblGrid>
                <a:gridCol w="890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7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8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部署・役職　　　　　　　　　　　　　　　　                 氏名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5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セミナーを申し込んだきっかけ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大商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を見て　・　大商からのメール案内を見て　・　ザ・ビジネスモールからのメール案内を見て　・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デザインワン・ジャパンの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を見て　・　デザインワン・ジャパンからのメール案内を見て　・　その他（　　　　　　　　　　　　　　）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190345"/>
                  </a:ext>
                </a:extLst>
              </a:tr>
            </a:tbl>
          </a:graphicData>
        </a:graphic>
      </p:graphicFrame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996640" y="7636630"/>
            <a:ext cx="1947863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（〒　　　　　　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）</a:t>
            </a:r>
          </a:p>
        </p:txBody>
      </p:sp>
      <p:sp>
        <p:nvSpPr>
          <p:cNvPr id="7232" name="Rectangle 64"/>
          <p:cNvSpPr>
            <a:spLocks noChangeArrowheads="1"/>
          </p:cNvSpPr>
          <p:nvPr/>
        </p:nvSpPr>
        <p:spPr bwMode="auto">
          <a:xfrm>
            <a:off x="5070991" y="8146393"/>
            <a:ext cx="461962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</a:p>
        </p:txBody>
      </p:sp>
      <p:sp>
        <p:nvSpPr>
          <p:cNvPr id="7236" name="Rectangle 68"/>
          <p:cNvSpPr>
            <a:spLocks noChangeArrowheads="1"/>
          </p:cNvSpPr>
          <p:nvPr/>
        </p:nvSpPr>
        <p:spPr bwMode="auto">
          <a:xfrm>
            <a:off x="83237" y="6361149"/>
            <a:ext cx="6720205" cy="214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主催：ザ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・ビジネスモール事務局（大阪商工会議所　経営情報センター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）／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株式会社デザインワン・ジャパン（東証スタンダード市場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6048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37" name="Line 69"/>
          <p:cNvSpPr>
            <a:spLocks noChangeShapeType="1"/>
          </p:cNvSpPr>
          <p:nvPr/>
        </p:nvSpPr>
        <p:spPr bwMode="auto">
          <a:xfrm>
            <a:off x="5532953" y="8104927"/>
            <a:ext cx="0" cy="650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63" name="Rectangle 95"/>
          <p:cNvSpPr>
            <a:spLocks noChangeArrowheads="1"/>
          </p:cNvSpPr>
          <p:nvPr/>
        </p:nvSpPr>
        <p:spPr bwMode="auto">
          <a:xfrm>
            <a:off x="3097101" y="122964"/>
            <a:ext cx="3612459" cy="3265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extLst/>
        </p:spPr>
        <p:txBody>
          <a:bodyPr wrap="none" tIns="72000" anchor="ctr"/>
          <a:lstStyle/>
          <a:p>
            <a:pPr algn="ctr"/>
            <a:r>
              <a:rPr lang="ja-JP" altLang="en-US" sz="1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ザ・ビジネスモール 提携サービスセミナー</a:t>
            </a:r>
            <a:endParaRPr lang="ja-JP" altLang="en-US" sz="1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295" name="Picture 2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9" t="18434" r="68369" b="74603"/>
          <a:stretch>
            <a:fillRect/>
          </a:stretch>
        </p:blipFill>
        <p:spPr bwMode="auto">
          <a:xfrm>
            <a:off x="407989" y="344824"/>
            <a:ext cx="1358900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正方形/長方形 67"/>
          <p:cNvSpPr/>
          <p:nvPr/>
        </p:nvSpPr>
        <p:spPr>
          <a:xfrm>
            <a:off x="223778" y="1618002"/>
            <a:ext cx="6480000" cy="3211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自社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で新規サービスを作る際に、どのようなポイントで</a:t>
            </a:r>
            <a:r>
              <a:rPr lang="en-US" altLang="ja-JP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ChatGPT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を活用すればよいかを学べます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en-US" altLang="ja-JP" sz="105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ChatGPT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を活用した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サービスの事例を解説します。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ChatGPT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を活用した新規事業・</a:t>
            </a:r>
            <a:r>
              <a:rPr lang="en-US" altLang="ja-JP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Saas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サービス組込事例の解説</a:t>
            </a:r>
          </a:p>
          <a:p>
            <a:pPr>
              <a:lnSpc>
                <a:spcPct val="114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ChatGPT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API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を活用した事業戦略に興味がある</a:t>
            </a:r>
          </a:p>
          <a:p>
            <a:pPr>
              <a:lnSpc>
                <a:spcPct val="114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ChatGPT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API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を連携させた</a:t>
            </a:r>
            <a:r>
              <a:rPr lang="en-US" altLang="ja-JP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Saas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サービスの活用事例を知りたい</a:t>
            </a:r>
          </a:p>
          <a:p>
            <a:pPr>
              <a:lnSpc>
                <a:spcPct val="114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ChatGPT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API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を活用するための補助金を知りたい</a:t>
            </a:r>
          </a:p>
          <a:p>
            <a:pPr>
              <a:lnSpc>
                <a:spcPct val="114000"/>
              </a:lnSpc>
            </a:pP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こんな方におすすめ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ct val="114000"/>
              </a:lnSpc>
            </a:pPr>
            <a:r>
              <a:rPr lang="ja-JP" altLang="en-US" sz="1050" dirty="0"/>
              <a:t>　　　○ </a:t>
            </a:r>
            <a:r>
              <a:rPr lang="en-US" altLang="ja-JP" sz="1050" dirty="0" err="1"/>
              <a:t>ChatGPT</a:t>
            </a:r>
            <a:r>
              <a:rPr lang="ja-JP" altLang="en-US" sz="1050" dirty="0"/>
              <a:t>を絡めた新規事業を考えたい法人様</a:t>
            </a:r>
            <a:br>
              <a:rPr lang="ja-JP" altLang="en-US" sz="1050" dirty="0"/>
            </a:br>
            <a:r>
              <a:rPr lang="ja-JP" altLang="en-US" sz="1050" dirty="0"/>
              <a:t>　　　○ </a:t>
            </a:r>
            <a:r>
              <a:rPr lang="en-US" altLang="ja-JP" sz="1050" dirty="0" err="1"/>
              <a:t>ChatGPT</a:t>
            </a:r>
            <a:r>
              <a:rPr lang="ja-JP" altLang="en-US" sz="1050" dirty="0"/>
              <a:t>の</a:t>
            </a:r>
            <a:r>
              <a:rPr lang="en-US" altLang="ja-JP" sz="1050" dirty="0"/>
              <a:t>API</a:t>
            </a:r>
            <a:r>
              <a:rPr lang="ja-JP" altLang="en-US" sz="1050" dirty="0"/>
              <a:t>の活用方法を知りたい法人様</a:t>
            </a:r>
            <a:br>
              <a:rPr lang="ja-JP" altLang="en-US" sz="1050" dirty="0"/>
            </a:br>
            <a:r>
              <a:rPr lang="ja-JP" altLang="en-US" sz="1050" dirty="0"/>
              <a:t>　　　○ </a:t>
            </a:r>
            <a:r>
              <a:rPr lang="en-US" altLang="ja-JP" sz="1050" dirty="0" err="1"/>
              <a:t>ChatGPT</a:t>
            </a:r>
            <a:r>
              <a:rPr lang="ja-JP" altLang="en-US" sz="1050" dirty="0"/>
              <a:t>で</a:t>
            </a:r>
            <a:r>
              <a:rPr lang="en-US" altLang="ja-JP" sz="1050" dirty="0"/>
              <a:t>DX</a:t>
            </a:r>
            <a:r>
              <a:rPr lang="ja-JP" altLang="en-US" sz="1050" dirty="0"/>
              <a:t>化に活用したい法人様　</a:t>
            </a:r>
            <a:endParaRPr lang="en-US" altLang="ja-JP" sz="1050" dirty="0" smtClean="0"/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　容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</a:p>
          <a:p>
            <a:pPr>
              <a:lnSpc>
                <a:spcPct val="114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ChatGPT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を活用した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２）「プレ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BOT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王（プレボットキング）」の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ご紹介</a:t>
            </a:r>
          </a:p>
          <a:p>
            <a:pPr>
              <a:lnSpc>
                <a:spcPct val="114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３）ザ・ビジネスモールの紹介と提携サービスのご紹介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07" name="Rectangle 139"/>
          <p:cNvSpPr>
            <a:spLocks noChangeArrowheads="1"/>
          </p:cNvSpPr>
          <p:nvPr/>
        </p:nvSpPr>
        <p:spPr bwMode="auto">
          <a:xfrm>
            <a:off x="148556" y="4762904"/>
            <a:ext cx="6555222" cy="1529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Rectangle 62"/>
          <p:cNvSpPr>
            <a:spLocks noChangeArrowheads="1"/>
          </p:cNvSpPr>
          <p:nvPr/>
        </p:nvSpPr>
        <p:spPr bwMode="auto">
          <a:xfrm>
            <a:off x="4629711" y="6749217"/>
            <a:ext cx="2244269" cy="380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大阪商工会議所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ザ・ビジネスモール事務局 行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問合せ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 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050-7105-6220</a:t>
            </a:r>
            <a:endParaRPr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大かっこ 1"/>
          <p:cNvSpPr/>
          <p:nvPr/>
        </p:nvSpPr>
        <p:spPr>
          <a:xfrm>
            <a:off x="4618262" y="6765110"/>
            <a:ext cx="2092820" cy="288000"/>
          </a:xfrm>
          <a:prstGeom prst="bracketPair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Rectangle 61"/>
          <p:cNvSpPr>
            <a:spLocks noChangeArrowheads="1"/>
          </p:cNvSpPr>
          <p:nvPr/>
        </p:nvSpPr>
        <p:spPr bwMode="auto">
          <a:xfrm>
            <a:off x="4217734" y="7309005"/>
            <a:ext cx="2596286" cy="22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（大商会員  ・ 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商工会議所会員  ・  一般）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Rectangle 64"/>
          <p:cNvSpPr>
            <a:spLocks noChangeArrowheads="1"/>
          </p:cNvSpPr>
          <p:nvPr/>
        </p:nvSpPr>
        <p:spPr bwMode="auto">
          <a:xfrm>
            <a:off x="5070991" y="8471026"/>
            <a:ext cx="461962" cy="22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2272" y="48026"/>
            <a:ext cx="1847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大阪商工会議所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27651" y="9245015"/>
            <a:ext cx="6583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>
                <a:latin typeface="+mn-ea"/>
                <a:ea typeface="+mn-ea"/>
              </a:rPr>
              <a:t>※</a:t>
            </a:r>
            <a:r>
              <a:rPr lang="ja-JP" altLang="en-US" sz="800" dirty="0">
                <a:latin typeface="+mn-ea"/>
                <a:ea typeface="+mn-ea"/>
              </a:rPr>
              <a:t>複数名お申し込みの場合は、お手数ですが個別でお申し込みください。</a:t>
            </a:r>
            <a:endParaRPr lang="en-US" altLang="ja-JP" sz="800" dirty="0">
              <a:latin typeface="+mn-ea"/>
              <a:ea typeface="+mn-ea"/>
            </a:endParaRPr>
          </a:p>
          <a:p>
            <a:r>
              <a:rPr lang="en-US" altLang="ja-JP" sz="800" dirty="0" smtClean="0"/>
              <a:t>※</a:t>
            </a:r>
            <a:r>
              <a:rPr lang="ja-JP" altLang="en-US" sz="800" dirty="0">
                <a:latin typeface="+mn-ea"/>
                <a:ea typeface="+mn-ea"/>
                <a:cs typeface="メイリオ" panose="020B0604030504040204" pitchFamily="50" charset="-128"/>
              </a:rPr>
              <a:t>ご記入頂いた情報は、大阪商工会議所（データ管理責任者）および共催者（</a:t>
            </a:r>
            <a:r>
              <a:rPr lang="ja-JP" altLang="en-US" sz="800" dirty="0" smtClean="0">
                <a:latin typeface="+mn-ea"/>
                <a:ea typeface="+mn-ea"/>
                <a:cs typeface="メイリオ" panose="020B0604030504040204" pitchFamily="50" charset="-128"/>
              </a:rPr>
              <a:t>㈱デザインワン</a:t>
            </a:r>
            <a:r>
              <a:rPr lang="ja-JP" altLang="en-US" sz="800" dirty="0">
                <a:latin typeface="+mn-ea"/>
                <a:ea typeface="+mn-ea"/>
                <a:cs typeface="メイリオ" panose="020B0604030504040204" pitchFamily="50" charset="-128"/>
              </a:rPr>
              <a:t>・ジャパン）間で共同利用し、本事業の事務業務に</a:t>
            </a:r>
            <a:r>
              <a:rPr lang="ja-JP" altLang="en-US" sz="800" dirty="0" err="1">
                <a:latin typeface="+mn-ea"/>
                <a:ea typeface="+mn-ea"/>
                <a:cs typeface="メイリオ" panose="020B0604030504040204" pitchFamily="50" charset="-128"/>
              </a:rPr>
              <a:t>利用</a:t>
            </a:r>
            <a:r>
              <a:rPr lang="ja-JP" altLang="en-US" sz="800" dirty="0" err="1" smtClean="0">
                <a:latin typeface="+mn-ea"/>
                <a:ea typeface="+mn-ea"/>
                <a:cs typeface="メイリオ" panose="020B0604030504040204" pitchFamily="50" charset="-128"/>
              </a:rPr>
              <a:t>す</a:t>
            </a:r>
            <a:endParaRPr lang="en-US" altLang="ja-JP" sz="800" dirty="0" smtClean="0">
              <a:latin typeface="+mn-ea"/>
              <a:ea typeface="+mn-ea"/>
              <a:cs typeface="メイリオ" panose="020B0604030504040204" pitchFamily="50" charset="-128"/>
            </a:endParaRPr>
          </a:p>
          <a:p>
            <a:r>
              <a:rPr lang="en-US" altLang="ja-JP" sz="800" dirty="0">
                <a:latin typeface="+mn-ea"/>
                <a:ea typeface="+mn-ea"/>
                <a:cs typeface="メイリオ" panose="020B0604030504040204" pitchFamily="50" charset="-128"/>
              </a:rPr>
              <a:t> </a:t>
            </a:r>
            <a:r>
              <a:rPr lang="en-US" altLang="ja-JP" sz="800" dirty="0" smtClean="0">
                <a:latin typeface="+mn-ea"/>
                <a:ea typeface="+mn-ea"/>
                <a:cs typeface="メイリオ" panose="020B0604030504040204" pitchFamily="50" charset="-128"/>
              </a:rPr>
              <a:t>  </a:t>
            </a:r>
            <a:r>
              <a:rPr lang="ja-JP" altLang="en-US" sz="800" dirty="0" err="1" smtClean="0">
                <a:latin typeface="+mn-ea"/>
                <a:ea typeface="+mn-ea"/>
                <a:cs typeface="メイリオ" panose="020B0604030504040204" pitchFamily="50" charset="-128"/>
              </a:rPr>
              <a:t>ると</a:t>
            </a:r>
            <a:r>
              <a:rPr lang="ja-JP" altLang="en-US" sz="800" dirty="0" smtClean="0">
                <a:latin typeface="+mn-ea"/>
                <a:ea typeface="+mn-ea"/>
                <a:cs typeface="メイリオ" panose="020B0604030504040204" pitchFamily="50" charset="-128"/>
              </a:rPr>
              <a:t>ともに</a:t>
            </a:r>
            <a:r>
              <a:rPr lang="ja-JP" altLang="en-US" sz="800" dirty="0">
                <a:latin typeface="+mn-ea"/>
                <a:ea typeface="+mn-ea"/>
                <a:cs typeface="メイリオ" panose="020B0604030504040204" pitchFamily="50" charset="-128"/>
              </a:rPr>
              <a:t>、両者からの各種連絡・情報提供（Ｅメールによる事業案内含む）に利用します。また講師へ参加者名簿として提供します。これらに</a:t>
            </a:r>
            <a:r>
              <a:rPr lang="ja-JP" altLang="en-US" sz="800" dirty="0" smtClean="0">
                <a:latin typeface="+mn-ea"/>
                <a:ea typeface="+mn-ea"/>
                <a:cs typeface="メイリオ" panose="020B0604030504040204" pitchFamily="50" charset="-128"/>
              </a:rPr>
              <a:t>ついて</a:t>
            </a:r>
            <a:endParaRPr lang="en-US" altLang="ja-JP" sz="800" dirty="0" smtClean="0">
              <a:latin typeface="+mn-ea"/>
              <a:ea typeface="+mn-ea"/>
              <a:cs typeface="メイリオ" panose="020B0604030504040204" pitchFamily="50" charset="-128"/>
            </a:endParaRPr>
          </a:p>
          <a:p>
            <a:r>
              <a:rPr lang="en-US" altLang="ja-JP" sz="800" dirty="0">
                <a:latin typeface="+mn-ea"/>
                <a:ea typeface="+mn-ea"/>
                <a:cs typeface="メイリオ" panose="020B0604030504040204" pitchFamily="50" charset="-128"/>
              </a:rPr>
              <a:t> </a:t>
            </a:r>
            <a:r>
              <a:rPr lang="en-US" altLang="ja-JP" sz="800" dirty="0" smtClean="0">
                <a:latin typeface="+mn-ea"/>
                <a:ea typeface="+mn-ea"/>
                <a:cs typeface="メイリオ" panose="020B0604030504040204" pitchFamily="50" charset="-128"/>
              </a:rPr>
              <a:t>  </a:t>
            </a:r>
            <a:r>
              <a:rPr lang="ja-JP" altLang="en-US" sz="800" dirty="0" smtClean="0">
                <a:latin typeface="+mn-ea"/>
                <a:ea typeface="+mn-ea"/>
                <a:cs typeface="メイリオ" panose="020B0604030504040204" pitchFamily="50" charset="-128"/>
              </a:rPr>
              <a:t>は受講者</a:t>
            </a:r>
            <a:r>
              <a:rPr lang="ja-JP" altLang="en-US" sz="800" dirty="0">
                <a:latin typeface="+mn-ea"/>
                <a:ea typeface="+mn-ea"/>
                <a:cs typeface="メイリオ" panose="020B0604030504040204" pitchFamily="50" charset="-128"/>
              </a:rPr>
              <a:t>ご本人に同意いただいたものとして取り扱わせていただきます。</a:t>
            </a:r>
          </a:p>
          <a:p>
            <a:endPara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44808" y="1079919"/>
            <a:ext cx="60086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2000" i="1" spc="-35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～</a:t>
            </a:r>
            <a:r>
              <a:rPr lang="en-US" altLang="ja-JP" sz="2000" i="1" spc="-350" dirty="0" err="1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ChatGPT</a:t>
            </a:r>
            <a:r>
              <a:rPr lang="ja-JP" altLang="en-US" sz="2000" i="1" spc="-35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を活用した新規事業・</a:t>
            </a:r>
            <a:r>
              <a:rPr lang="en-US" altLang="ja-JP" sz="2000" i="1" spc="-350" dirty="0" err="1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Saas</a:t>
            </a:r>
            <a:r>
              <a:rPr lang="ja-JP" altLang="en-US" sz="2000" i="1" spc="-35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サービスを解説します～</a:t>
            </a:r>
            <a:endParaRPr lang="en-US" altLang="ja-JP" sz="2000" i="1" spc="-35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70942" y="4865421"/>
            <a:ext cx="6687058" cy="1431160"/>
            <a:chOff x="103390" y="4797536"/>
            <a:chExt cx="6687058" cy="1533383"/>
          </a:xfrm>
        </p:grpSpPr>
        <p:sp>
          <p:nvSpPr>
            <p:cNvPr id="7308" name="Text Box 140"/>
            <p:cNvSpPr txBox="1">
              <a:spLocks noChangeArrowheads="1"/>
            </p:cNvSpPr>
            <p:nvPr/>
          </p:nvSpPr>
          <p:spPr bwMode="auto">
            <a:xfrm>
              <a:off x="103390" y="4797536"/>
              <a:ext cx="6687058" cy="15333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ts val="300"/>
                </a:spcBef>
                <a:tabLst>
                  <a:tab pos="449263" algn="l"/>
                  <a:tab pos="1701800" algn="l"/>
                </a:tabLst>
              </a:pP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　時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2024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0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日（金） 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14:00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15:00 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spcBef>
                  <a:spcPts val="300"/>
                </a:spcBef>
                <a:tabLst>
                  <a:tab pos="449263" algn="l"/>
                  <a:tab pos="1701800" algn="l"/>
                </a:tabLst>
              </a:pP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形  式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オンライン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Zoom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ウェビナー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・申込者にはセミナー動画閲覧用</a:t>
              </a:r>
              <a:r>
                <a:rPr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URL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、開催</a:t>
              </a:r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週間前を目途にメールで配信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します）</a:t>
              </a:r>
              <a:endPara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spcBef>
                  <a:spcPts val="300"/>
                </a:spcBef>
                <a:tabLst>
                  <a:tab pos="449263" algn="l"/>
                  <a:tab pos="1701800" algn="l"/>
                </a:tabLst>
              </a:pP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　象</a:t>
              </a: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1050" dirty="0" smtClean="0">
                  <a:solidFill>
                    <a:srgbClr val="33333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全対象　　</a:t>
              </a:r>
              <a:endParaRPr lang="en-US" altLang="ja-JP" sz="1050" dirty="0" smtClean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spcBef>
                  <a:spcPts val="300"/>
                </a:spcBef>
                <a:tabLst>
                  <a:tab pos="449263" algn="l"/>
                  <a:tab pos="1701800" algn="l"/>
                </a:tabLst>
              </a:pP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定　員</a:t>
              </a: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なし</a:t>
              </a:r>
              <a:endParaRPr lang="en-US" altLang="ja-JP" sz="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300"/>
                </a:spcBef>
                <a:tabLst>
                  <a:tab pos="449263" algn="l"/>
                </a:tabLst>
              </a:pP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参加費</a:t>
              </a: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無料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（会員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・非会員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問わず）</a:t>
              </a:r>
              <a:endPara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300"/>
                </a:spcBef>
                <a:tabLst>
                  <a:tab pos="449263" algn="l"/>
                </a:tabLst>
              </a:pP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講　師</a:t>
              </a: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株式会社デザインワン・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ジャパン　</a:t>
              </a:r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DX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事業本部　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岡田　博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豊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氏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300"/>
                </a:spcBef>
                <a:tabLst>
                  <a:tab pos="449263" algn="l"/>
                </a:tabLst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 　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8" name="Text Box 140"/>
            <p:cNvSpPr txBox="1">
              <a:spLocks noChangeArrowheads="1"/>
            </p:cNvSpPr>
            <p:nvPr/>
          </p:nvSpPr>
          <p:spPr bwMode="auto">
            <a:xfrm>
              <a:off x="377256" y="6011647"/>
              <a:ext cx="5407024" cy="247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018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tabLst>
                  <a:tab pos="449263" algn="l"/>
                  <a:tab pos="1701800" algn="l"/>
                </a:tabLst>
              </a:pP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 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セミナー内容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や担当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講師を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変更する場合がありますので、予めご了承ください。</a:t>
              </a:r>
            </a:p>
          </p:txBody>
        </p:sp>
      </p:grpSp>
      <p:sp>
        <p:nvSpPr>
          <p:cNvPr id="32" name="Line 69"/>
          <p:cNvSpPr>
            <a:spLocks noChangeShapeType="1"/>
          </p:cNvSpPr>
          <p:nvPr/>
        </p:nvSpPr>
        <p:spPr bwMode="auto">
          <a:xfrm>
            <a:off x="5099729" y="8104927"/>
            <a:ext cx="0" cy="650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851" y="2950050"/>
            <a:ext cx="2105756" cy="157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7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5893</TotalTime>
  <Words>647</Words>
  <Application>Microsoft Office PowerPoint</Application>
  <PresentationFormat>A4 210 x 297 mm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HGSｺﾞｼｯｸE</vt:lpstr>
      <vt:lpstr>HG創英角ｺﾞｼｯｸUB</vt:lpstr>
      <vt:lpstr>Meiryo UI</vt:lpstr>
      <vt:lpstr>ＭＳ Ｐゴシック</vt:lpstr>
      <vt:lpstr>ＭＳ ゴシック</vt:lpstr>
      <vt:lpstr>メイリオ</vt:lpstr>
      <vt:lpstr>Arial</vt:lpstr>
      <vt:lpstr>Calibri</vt:lpstr>
      <vt:lpstr>標準デザイン</vt:lpstr>
      <vt:lpstr>PowerPoint プレゼンテーション</vt:lpstr>
    </vt:vector>
  </TitlesOfParts>
  <Company>infomart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takeo_hayakawa</dc:creator>
  <cp:lastModifiedBy>金沢　祥子</cp:lastModifiedBy>
  <cp:revision>300</cp:revision>
  <cp:lastPrinted>2024-09-13T01:41:51Z</cp:lastPrinted>
  <dcterms:created xsi:type="dcterms:W3CDTF">2013-04-09T11:25:11Z</dcterms:created>
  <dcterms:modified xsi:type="dcterms:W3CDTF">2024-09-13T02:01:37Z</dcterms:modified>
</cp:coreProperties>
</file>