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51214"/>
    <a:srgbClr val="DD33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189" autoAdjust="0"/>
    <p:restoredTop sz="94660"/>
  </p:normalViewPr>
  <p:slideViewPr>
    <p:cSldViewPr snapToGrid="0">
      <p:cViewPr varScale="1">
        <p:scale>
          <a:sx n="77" d="100"/>
          <a:sy n="77" d="100"/>
        </p:scale>
        <p:origin x="298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E3BDD-E2D2-4319-A1B9-EF610304CC1E}" type="datetimeFigureOut">
              <a:rPr kumimoji="1" lang="ja-JP" altLang="en-US" smtClean="0"/>
              <a:t>2023/12/19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3AD6A-684B-4DCE-8FD6-D6774CF2E7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0072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E3BDD-E2D2-4319-A1B9-EF610304CC1E}" type="datetimeFigureOut">
              <a:rPr kumimoji="1" lang="ja-JP" altLang="en-US" smtClean="0"/>
              <a:t>2023/12/19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3AD6A-684B-4DCE-8FD6-D6774CF2E7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96917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E3BDD-E2D2-4319-A1B9-EF610304CC1E}" type="datetimeFigureOut">
              <a:rPr kumimoji="1" lang="ja-JP" altLang="en-US" smtClean="0"/>
              <a:t>2023/12/19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3AD6A-684B-4DCE-8FD6-D6774CF2E7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69851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E3BDD-E2D2-4319-A1B9-EF610304CC1E}" type="datetimeFigureOut">
              <a:rPr kumimoji="1" lang="ja-JP" altLang="en-US" smtClean="0"/>
              <a:t>2023/12/19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3AD6A-684B-4DCE-8FD6-D6774CF2E7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0081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E3BDD-E2D2-4319-A1B9-EF610304CC1E}" type="datetimeFigureOut">
              <a:rPr kumimoji="1" lang="ja-JP" altLang="en-US" smtClean="0"/>
              <a:t>2023/12/19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3AD6A-684B-4DCE-8FD6-D6774CF2E7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2502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E3BDD-E2D2-4319-A1B9-EF610304CC1E}" type="datetimeFigureOut">
              <a:rPr kumimoji="1" lang="ja-JP" altLang="en-US" smtClean="0"/>
              <a:t>2023/12/19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3AD6A-684B-4DCE-8FD6-D6774CF2E7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63526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E3BDD-E2D2-4319-A1B9-EF610304CC1E}" type="datetimeFigureOut">
              <a:rPr kumimoji="1" lang="ja-JP" altLang="en-US" smtClean="0"/>
              <a:t>2023/12/19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3AD6A-684B-4DCE-8FD6-D6774CF2E7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64517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E3BDD-E2D2-4319-A1B9-EF610304CC1E}" type="datetimeFigureOut">
              <a:rPr kumimoji="1" lang="ja-JP" altLang="en-US" smtClean="0"/>
              <a:t>2023/12/19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3AD6A-684B-4DCE-8FD6-D6774CF2E7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53433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E3BDD-E2D2-4319-A1B9-EF610304CC1E}" type="datetimeFigureOut">
              <a:rPr kumimoji="1" lang="ja-JP" altLang="en-US" smtClean="0"/>
              <a:t>2023/12/19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3AD6A-684B-4DCE-8FD6-D6774CF2E7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274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E3BDD-E2D2-4319-A1B9-EF610304CC1E}" type="datetimeFigureOut">
              <a:rPr kumimoji="1" lang="ja-JP" altLang="en-US" smtClean="0"/>
              <a:t>2023/12/19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3AD6A-684B-4DCE-8FD6-D6774CF2E7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2270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E3BDD-E2D2-4319-A1B9-EF610304CC1E}" type="datetimeFigureOut">
              <a:rPr kumimoji="1" lang="ja-JP" altLang="en-US" smtClean="0"/>
              <a:t>2023/12/19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3AD6A-684B-4DCE-8FD6-D6774CF2E7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21332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9E3BDD-E2D2-4319-A1B9-EF610304CC1E}" type="datetimeFigureOut">
              <a:rPr kumimoji="1" lang="ja-JP" altLang="en-US" smtClean="0"/>
              <a:t>2023/12/19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63AD6A-684B-4DCE-8FD6-D6774CF2E7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03804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osaka.cci.or.jp/b/240130bukai/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字幕 2">
            <a:extLst>
              <a:ext uri="{FF2B5EF4-FFF2-40B4-BE49-F238E27FC236}">
                <a16:creationId xmlns:a16="http://schemas.microsoft.com/office/drawing/2014/main" id="{2C311470-8B5F-42D8-B5B1-AD4D07303303}"/>
              </a:ext>
            </a:extLst>
          </p:cNvPr>
          <p:cNvSpPr txBox="1">
            <a:spLocks/>
          </p:cNvSpPr>
          <p:nvPr/>
        </p:nvSpPr>
        <p:spPr>
          <a:xfrm>
            <a:off x="0" y="-3384"/>
            <a:ext cx="6858000" cy="2705622"/>
          </a:xfrm>
          <a:prstGeom prst="rect">
            <a:avLst/>
          </a:prstGeom>
          <a:solidFill>
            <a:srgbClr val="DD3326">
              <a:alpha val="88000"/>
            </a:srgbClr>
          </a:solidFill>
        </p:spPr>
        <p:txBody>
          <a:bodyPr vert="horz" lIns="91440" tIns="45720" rIns="91440" bIns="45720" rtlCol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ja-JP" altLang="en-US" dirty="0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131252F4-99A6-40CD-89C2-C4E16E7609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9578" y="807669"/>
            <a:ext cx="5829300" cy="1334951"/>
          </a:xfrm>
        </p:spPr>
        <p:txBody>
          <a:bodyPr>
            <a:normAutofit fontScale="90000"/>
          </a:bodyPr>
          <a:lstStyle/>
          <a:p>
            <a:pPr algn="l">
              <a:lnSpc>
                <a:spcPct val="130000"/>
              </a:lnSpc>
            </a:pPr>
            <a:r>
              <a:rPr kumimoji="1" lang="ja-JP" altLang="en-US" sz="2000" b="1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大阪商工会議所　紙・印刷部会視察会</a:t>
            </a:r>
            <a:br>
              <a:rPr kumimoji="1" lang="en-US" altLang="ja-JP" sz="2800" b="1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</a:br>
            <a:r>
              <a:rPr lang="ja-JP" altLang="en-US" b="1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江崎</a:t>
            </a:r>
            <a:r>
              <a:rPr kumimoji="1" lang="ja-JP" altLang="en-US" b="1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グリコ工場見学会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16D0BCF4-90D0-4252-9BA1-6252B3B569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37687" y="2111765"/>
            <a:ext cx="3176131" cy="959861"/>
          </a:xfrm>
        </p:spPr>
        <p:txBody>
          <a:bodyPr/>
          <a:lstStyle/>
          <a:p>
            <a:pPr algn="l">
              <a:spcBef>
                <a:spcPts val="0"/>
              </a:spcBef>
            </a:pPr>
            <a:r>
              <a:rPr kumimoji="1" lang="ja-JP" altLang="en-US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２０２４年１月３０</a:t>
            </a:r>
            <a:r>
              <a:rPr lang="ja-JP" altLang="en-US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日（火）</a:t>
            </a:r>
            <a:endParaRPr lang="en-US" altLang="ja-JP" dirty="0">
              <a:solidFill>
                <a:schemeClr val="bg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l">
              <a:spcBef>
                <a:spcPts val="0"/>
              </a:spcBef>
            </a:pPr>
            <a:r>
              <a:rPr kumimoji="1" lang="ja-JP" altLang="en-US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１０</a:t>
            </a:r>
            <a:r>
              <a:rPr kumimoji="1" lang="en-US" altLang="ja-JP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:</a:t>
            </a:r>
            <a:r>
              <a:rPr kumimoji="1" lang="ja-JP" altLang="en-US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００～１３</a:t>
            </a:r>
            <a:r>
              <a:rPr kumimoji="1" lang="en-US" altLang="ja-JP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:</a:t>
            </a:r>
            <a:r>
              <a:rPr kumimoji="1" lang="ja-JP" altLang="en-US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００</a:t>
            </a:r>
          </a:p>
        </p:txBody>
      </p:sp>
      <p:sp>
        <p:nvSpPr>
          <p:cNvPr id="4" name="字幕 2">
            <a:extLst>
              <a:ext uri="{FF2B5EF4-FFF2-40B4-BE49-F238E27FC236}">
                <a16:creationId xmlns:a16="http://schemas.microsoft.com/office/drawing/2014/main" id="{72E82AA1-2505-4938-8DFC-C97D8A07F646}"/>
              </a:ext>
            </a:extLst>
          </p:cNvPr>
          <p:cNvSpPr txBox="1">
            <a:spLocks/>
          </p:cNvSpPr>
          <p:nvPr/>
        </p:nvSpPr>
        <p:spPr>
          <a:xfrm>
            <a:off x="229578" y="2857226"/>
            <a:ext cx="6520472" cy="6410599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  <a:spcBef>
                <a:spcPts val="600"/>
              </a:spcBef>
            </a:pPr>
            <a:r>
              <a:rPr lang="ja-JP" altLang="en-US" sz="1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昨年、創業</a:t>
            </a:r>
            <a:r>
              <a:rPr lang="en-US" altLang="ja-JP" sz="1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100</a:t>
            </a:r>
            <a:r>
              <a:rPr lang="ja-JP" altLang="en-US" sz="1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周年を迎え、今やアジア地域はじめグローバル展開を加速されている総合食品メーカーの江崎グリコ株式会社様。</a:t>
            </a:r>
            <a:endParaRPr lang="en-US" altLang="ja-JP" sz="14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algn="l">
              <a:lnSpc>
                <a:spcPct val="100000"/>
              </a:lnSpc>
              <a:spcBef>
                <a:spcPts val="600"/>
              </a:spcBef>
            </a:pPr>
            <a:r>
              <a:rPr lang="ja-JP" altLang="en-US" sz="1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グリコーゲンを含む栄養菓子グリコの開発と、「食品による国民の体位向上」という、創業者 江崎利一氏の強い願いから生まれた企業です。</a:t>
            </a:r>
            <a:endParaRPr lang="en-US" altLang="ja-JP" sz="14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algn="l">
              <a:lnSpc>
                <a:spcPct val="100000"/>
              </a:lnSpc>
              <a:spcBef>
                <a:spcPts val="600"/>
              </a:spcBef>
            </a:pPr>
            <a:r>
              <a:rPr lang="ja-JP" altLang="en-US" sz="1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館長様との対話、製造工程の見学、体験を通じ、コーポレートメッセージ「すこやかな毎日、ゆたかな人生」に込められた同社のスピリットに触れる、貴重な機会です。人気の工場見学会となりますので、ご関心の向きはお早めにお申し込みください。（先着順）</a:t>
            </a:r>
            <a:endParaRPr lang="en-US" altLang="ja-JP" sz="14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algn="l">
              <a:lnSpc>
                <a:spcPct val="100000"/>
              </a:lnSpc>
              <a:spcBef>
                <a:spcPts val="1800"/>
              </a:spcBef>
            </a:pPr>
            <a:r>
              <a:rPr lang="ja-JP" altLang="en-US" sz="1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日時　　２０２４年１月３０日（火）ＪＲ大阪駅周辺８</a:t>
            </a:r>
            <a:r>
              <a:rPr lang="en-US" altLang="ja-JP" sz="1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:</a:t>
            </a:r>
            <a:r>
              <a:rPr lang="ja-JP" altLang="en-US" sz="1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３０集合、</a:t>
            </a:r>
            <a:r>
              <a:rPr lang="en-US" altLang="ja-JP" sz="1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14:</a:t>
            </a:r>
            <a:r>
              <a:rPr lang="ja-JP" altLang="en-US" sz="1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２０解散</a:t>
            </a:r>
            <a:endParaRPr lang="en-US" altLang="ja-JP" sz="14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algn="l">
              <a:lnSpc>
                <a:spcPct val="100000"/>
              </a:lnSpc>
              <a:spcBef>
                <a:spcPts val="600"/>
              </a:spcBef>
            </a:pPr>
            <a:r>
              <a:rPr lang="ja-JP" altLang="en-US" sz="1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場所　　グリコピア</a:t>
            </a:r>
            <a:r>
              <a:rPr lang="ja-JP" altLang="en-US" sz="140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神戸（神戸市西区</a:t>
            </a:r>
            <a:r>
              <a:rPr lang="ja-JP" altLang="en-US" sz="1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高塚台</a:t>
            </a:r>
            <a:r>
              <a:rPr lang="en-US" altLang="ja-JP" sz="1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7</a:t>
            </a:r>
            <a:r>
              <a:rPr lang="ja-JP" altLang="en-US" sz="1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丁目</a:t>
            </a:r>
            <a:r>
              <a:rPr lang="en-US" altLang="ja-JP" sz="1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1</a:t>
            </a:r>
            <a:r>
              <a:rPr lang="ja-JP" altLang="en-US" sz="1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番）</a:t>
            </a:r>
            <a:endParaRPr lang="en-US" altLang="ja-JP" sz="14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algn="l">
              <a:lnSpc>
                <a:spcPct val="100000"/>
              </a:lnSpc>
              <a:spcBef>
                <a:spcPts val="600"/>
              </a:spcBef>
            </a:pPr>
            <a:r>
              <a:rPr lang="ja-JP" altLang="en-US" sz="1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内容　　・グリコピア館長様から工場紹介、歴史やスピリットを学ぶ </a:t>
            </a:r>
            <a:r>
              <a:rPr lang="en-US" altLang="ja-JP" sz="1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(</a:t>
            </a:r>
            <a:r>
              <a:rPr lang="ja-JP" altLang="en-US" sz="1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約</a:t>
            </a:r>
            <a:r>
              <a:rPr lang="en-US" altLang="ja-JP" sz="1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30</a:t>
            </a:r>
            <a:r>
              <a:rPr lang="ja-JP" altLang="en-US" sz="1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分</a:t>
            </a:r>
            <a:r>
              <a:rPr lang="en-US" altLang="ja-JP" sz="1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)</a:t>
            </a:r>
          </a:p>
          <a:p>
            <a:pPr algn="l">
              <a:lnSpc>
                <a:spcPct val="100000"/>
              </a:lnSpc>
              <a:spcBef>
                <a:spcPts val="600"/>
              </a:spcBef>
            </a:pPr>
            <a:r>
              <a:rPr lang="ja-JP" altLang="en-US" sz="1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　　　　・工場見学 </a:t>
            </a:r>
            <a:r>
              <a:rPr lang="en-US" altLang="ja-JP" sz="1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(</a:t>
            </a:r>
            <a:r>
              <a:rPr lang="ja-JP" altLang="en-US" sz="1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あのポッキー・プリッツ製造ラインも見学！</a:t>
            </a:r>
            <a:r>
              <a:rPr lang="en-US" altLang="ja-JP" sz="1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)</a:t>
            </a:r>
            <a:r>
              <a:rPr lang="ja-JP" altLang="en-US" sz="1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  </a:t>
            </a:r>
            <a:r>
              <a:rPr lang="en-US" altLang="ja-JP" sz="1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(</a:t>
            </a:r>
            <a:r>
              <a:rPr lang="ja-JP" altLang="en-US" sz="1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約</a:t>
            </a:r>
            <a:r>
              <a:rPr lang="en-US" altLang="ja-JP" sz="1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60</a:t>
            </a:r>
            <a:r>
              <a:rPr lang="ja-JP" altLang="en-US" sz="1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分</a:t>
            </a:r>
            <a:r>
              <a:rPr lang="en-US" altLang="ja-JP" sz="1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)</a:t>
            </a:r>
            <a:endParaRPr lang="ja-JP" altLang="en-US" sz="14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algn="l">
              <a:lnSpc>
                <a:spcPct val="100000"/>
              </a:lnSpc>
              <a:spcBef>
                <a:spcPts val="600"/>
              </a:spcBef>
            </a:pPr>
            <a:r>
              <a:rPr lang="ja-JP" altLang="en-US" sz="1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　　　　・手作りビスコ体験（約</a:t>
            </a:r>
            <a:r>
              <a:rPr lang="en-US" altLang="ja-JP" sz="1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70</a:t>
            </a:r>
            <a:r>
              <a:rPr lang="ja-JP" altLang="en-US" sz="1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分）・グリコショップ </a:t>
            </a:r>
            <a:endParaRPr lang="en-US" altLang="ja-JP" sz="14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algn="l">
              <a:lnSpc>
                <a:spcPct val="100000"/>
              </a:lnSpc>
              <a:spcBef>
                <a:spcPts val="600"/>
              </a:spcBef>
            </a:pPr>
            <a:r>
              <a:rPr lang="ja-JP" altLang="en-US" sz="1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参加費　１名あたり　３</a:t>
            </a:r>
            <a:r>
              <a:rPr lang="en-US" altLang="ja-JP" sz="1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,</a:t>
            </a:r>
            <a:r>
              <a:rPr lang="ja-JP" altLang="en-US" sz="1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０</a:t>
            </a:r>
            <a:r>
              <a:rPr lang="en-US" altLang="ja-JP" sz="1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00</a:t>
            </a:r>
            <a:r>
              <a:rPr lang="ja-JP" altLang="en-US" sz="1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円</a:t>
            </a:r>
            <a:r>
              <a:rPr lang="ja-JP" altLang="en-US" sz="1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（事前振込のみ）</a:t>
            </a:r>
            <a:endParaRPr lang="en-US" altLang="ja-JP" sz="12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algn="l">
              <a:lnSpc>
                <a:spcPct val="100000"/>
              </a:lnSpc>
              <a:spcBef>
                <a:spcPts val="600"/>
              </a:spcBef>
            </a:pPr>
            <a:r>
              <a:rPr lang="ja-JP" altLang="en-US" sz="1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定員　　</a:t>
            </a:r>
            <a:r>
              <a:rPr lang="ja-JP" altLang="en-US" sz="1400" u="sng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先着</a:t>
            </a:r>
            <a:r>
              <a:rPr lang="en-US" altLang="ja-JP" sz="1400" u="sng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30</a:t>
            </a:r>
            <a:r>
              <a:rPr lang="ja-JP" altLang="en-US" sz="1400" u="sng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名</a:t>
            </a:r>
            <a:endParaRPr lang="en-US" altLang="ja-JP" sz="1400" u="sng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algn="l">
              <a:lnSpc>
                <a:spcPct val="100000"/>
              </a:lnSpc>
              <a:spcBef>
                <a:spcPts val="600"/>
              </a:spcBef>
            </a:pPr>
            <a:r>
              <a:rPr lang="ja-JP" altLang="en-US" sz="1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スケジュール（予定）</a:t>
            </a:r>
          </a:p>
          <a:p>
            <a:pPr algn="l">
              <a:lnSpc>
                <a:spcPct val="100000"/>
              </a:lnSpc>
              <a:spcBef>
                <a:spcPts val="600"/>
              </a:spcBef>
            </a:pPr>
            <a:r>
              <a:rPr lang="ja-JP" altLang="en-US" sz="1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 </a:t>
            </a:r>
            <a:r>
              <a:rPr lang="en-US" altLang="ja-JP" sz="1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8:30</a:t>
            </a:r>
            <a:r>
              <a:rPr lang="ja-JP" altLang="en-US" sz="1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r>
              <a:rPr lang="en-US" altLang="ja-JP" sz="1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JR</a:t>
            </a:r>
            <a:r>
              <a:rPr lang="ja-JP" altLang="en-US" sz="1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大阪駅周辺ご集合</a:t>
            </a:r>
            <a:endParaRPr lang="en-US" altLang="ja-JP" sz="14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algn="l">
              <a:lnSpc>
                <a:spcPct val="100000"/>
              </a:lnSpc>
              <a:spcBef>
                <a:spcPts val="600"/>
              </a:spcBef>
            </a:pPr>
            <a:r>
              <a:rPr lang="en-US" altLang="ja-JP" sz="1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10:00</a:t>
            </a:r>
            <a:r>
              <a:rPr lang="ja-JP" altLang="en-US" sz="1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グリコピア神戸到着</a:t>
            </a:r>
          </a:p>
          <a:p>
            <a:pPr algn="l">
              <a:lnSpc>
                <a:spcPct val="100000"/>
              </a:lnSpc>
              <a:spcBef>
                <a:spcPts val="600"/>
              </a:spcBef>
            </a:pPr>
            <a:r>
              <a:rPr lang="en-US" altLang="ja-JP" sz="1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13:00</a:t>
            </a:r>
            <a:r>
              <a:rPr lang="ja-JP" altLang="en-US" sz="1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プログラム終了（復路、バス車中ランチ）</a:t>
            </a:r>
            <a:endParaRPr lang="en-US" altLang="ja-JP" sz="14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algn="l">
              <a:lnSpc>
                <a:spcPct val="100000"/>
              </a:lnSpc>
              <a:spcBef>
                <a:spcPts val="600"/>
              </a:spcBef>
            </a:pPr>
            <a:r>
              <a:rPr lang="en-US" altLang="ja-JP" sz="1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14:20</a:t>
            </a:r>
            <a:r>
              <a:rPr lang="ja-JP" altLang="en-US" sz="1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r>
              <a:rPr lang="en-US" altLang="ja-JP" sz="1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JR</a:t>
            </a:r>
            <a:r>
              <a:rPr lang="ja-JP" altLang="en-US" sz="1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大阪駅周辺にて解散</a:t>
            </a:r>
            <a:endParaRPr lang="en-US" altLang="ja-JP" sz="12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marL="182563" indent="-182563" algn="l">
              <a:lnSpc>
                <a:spcPct val="120000"/>
              </a:lnSpc>
            </a:pPr>
            <a:r>
              <a:rPr lang="en-US" altLang="ja-JP" sz="1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※</a:t>
            </a:r>
            <a:r>
              <a:rPr lang="ja-JP" altLang="en-US" sz="1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下記</a:t>
            </a:r>
            <a:r>
              <a:rPr lang="en-US" altLang="ja-JP" sz="1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URL</a:t>
            </a:r>
            <a:r>
              <a:rPr lang="ja-JP" altLang="en-US" sz="1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又は</a:t>
            </a:r>
            <a:r>
              <a:rPr lang="en-US" altLang="ja-JP" sz="1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QR</a:t>
            </a:r>
            <a:r>
              <a:rPr lang="ja-JP" altLang="en-US" sz="1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コードより専用フォームから、２４年１月</a:t>
            </a:r>
            <a:r>
              <a:rPr lang="en-US" altLang="ja-JP" sz="1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12</a:t>
            </a:r>
            <a:r>
              <a:rPr lang="ja-JP" altLang="en-US" sz="1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日（金）までにお申込みください。</a:t>
            </a:r>
            <a:endParaRPr lang="en-US" altLang="ja-JP" sz="12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marL="182563" indent="-182563" algn="l">
              <a:lnSpc>
                <a:spcPct val="120000"/>
              </a:lnSpc>
              <a:spcBef>
                <a:spcPts val="0"/>
              </a:spcBef>
            </a:pPr>
            <a:r>
              <a:rPr lang="ja-JP" altLang="en-US" sz="1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定員に達し次第締め切りとさせていただきます。　　</a:t>
            </a:r>
            <a:endParaRPr lang="en-US" altLang="ja-JP" sz="12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marL="182563" indent="-182563" algn="l">
              <a:lnSpc>
                <a:spcPct val="120000"/>
              </a:lnSpc>
              <a:spcBef>
                <a:spcPts val="0"/>
              </a:spcBef>
            </a:pPr>
            <a:r>
              <a:rPr lang="en-US" altLang="ja-JP" sz="1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hlinkClick r:id="rId2"/>
              </a:rPr>
              <a:t>https://www.osaka.cci.or.jp/b/240130bukai/</a:t>
            </a:r>
            <a:endParaRPr lang="en-US" altLang="ja-JP" sz="12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marL="182563" indent="-182563" algn="l">
              <a:lnSpc>
                <a:spcPct val="120000"/>
              </a:lnSpc>
              <a:spcBef>
                <a:spcPts val="0"/>
              </a:spcBef>
            </a:pPr>
            <a:endParaRPr lang="en-US" altLang="ja-JP" sz="12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marL="182563" indent="-182563" algn="l">
              <a:lnSpc>
                <a:spcPct val="120000"/>
              </a:lnSpc>
              <a:spcBef>
                <a:spcPts val="0"/>
              </a:spcBef>
            </a:pPr>
            <a:r>
              <a:rPr lang="en-US" altLang="ja-JP" sz="1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※</a:t>
            </a:r>
            <a:r>
              <a:rPr lang="ja-JP" altLang="en-US" sz="1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お申込み者には、追って集合場所等ご案内申し上げます。</a:t>
            </a:r>
          </a:p>
        </p:txBody>
      </p:sp>
      <p:sp>
        <p:nvSpPr>
          <p:cNvPr id="8" name="楕円 7">
            <a:extLst>
              <a:ext uri="{FF2B5EF4-FFF2-40B4-BE49-F238E27FC236}">
                <a16:creationId xmlns:a16="http://schemas.microsoft.com/office/drawing/2014/main" id="{14721A05-987B-4086-B168-F9751CDA4CC4}"/>
              </a:ext>
            </a:extLst>
          </p:cNvPr>
          <p:cNvSpPr/>
          <p:nvPr/>
        </p:nvSpPr>
        <p:spPr>
          <a:xfrm>
            <a:off x="265786" y="144412"/>
            <a:ext cx="3489158" cy="74060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人気施設を見学・体験！</a:t>
            </a:r>
            <a:endParaRPr kumimoji="1" lang="en-US" altLang="ja-JP" sz="160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ctr"/>
            <a:r>
              <a:rPr kumimoji="1" lang="ja-JP" altLang="en-US" sz="16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先着３０名！</a:t>
            </a:r>
          </a:p>
        </p:txBody>
      </p:sp>
      <p:cxnSp>
        <p:nvCxnSpPr>
          <p:cNvPr id="10" name="直線コネクタ 9">
            <a:extLst>
              <a:ext uri="{FF2B5EF4-FFF2-40B4-BE49-F238E27FC236}">
                <a16:creationId xmlns:a16="http://schemas.microsoft.com/office/drawing/2014/main" id="{00602756-E747-4F01-BC1B-E3A22338A4E3}"/>
              </a:ext>
            </a:extLst>
          </p:cNvPr>
          <p:cNvCxnSpPr>
            <a:cxnSpLocks/>
          </p:cNvCxnSpPr>
          <p:nvPr/>
        </p:nvCxnSpPr>
        <p:spPr>
          <a:xfrm>
            <a:off x="265786" y="4535911"/>
            <a:ext cx="6406203" cy="0"/>
          </a:xfrm>
          <a:prstGeom prst="line">
            <a:avLst/>
          </a:prstGeom>
          <a:ln w="28575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字幕 2">
            <a:extLst>
              <a:ext uri="{FF2B5EF4-FFF2-40B4-BE49-F238E27FC236}">
                <a16:creationId xmlns:a16="http://schemas.microsoft.com/office/drawing/2014/main" id="{55F0DB5D-DB75-4A2E-8062-9615784B34EC}"/>
              </a:ext>
            </a:extLst>
          </p:cNvPr>
          <p:cNvSpPr txBox="1">
            <a:spLocks/>
          </p:cNvSpPr>
          <p:nvPr/>
        </p:nvSpPr>
        <p:spPr>
          <a:xfrm>
            <a:off x="275067" y="9101676"/>
            <a:ext cx="5901716" cy="7867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altLang="ja-JP" sz="1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【</a:t>
            </a:r>
            <a:r>
              <a:rPr lang="ja-JP" altLang="en-US" sz="1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問合先</a:t>
            </a:r>
            <a:r>
              <a:rPr lang="en-US" altLang="ja-JP" sz="1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】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ja-JP" altLang="en-US" sz="1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大阪商工会議所　総務企画部企画広報室　永長（エイナガ）・大林</a:t>
            </a:r>
            <a:endParaRPr lang="en-US" altLang="ja-JP" sz="14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ja-JP" altLang="en-US" sz="1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０６</a:t>
            </a:r>
            <a:r>
              <a:rPr lang="en-US" altLang="ja-JP" sz="1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-</a:t>
            </a:r>
            <a:r>
              <a:rPr lang="ja-JP" altLang="en-US" sz="1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６９４４</a:t>
            </a:r>
            <a:r>
              <a:rPr lang="en-US" altLang="ja-JP" sz="1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-</a:t>
            </a:r>
            <a:r>
              <a:rPr lang="ja-JP" altLang="en-US" sz="1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６３０４、</a:t>
            </a:r>
            <a:r>
              <a:rPr lang="en-US" altLang="ja-JP" sz="14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chi-einaga@osaka.cci.or.jp</a:t>
            </a:r>
            <a:endParaRPr lang="ja-JP" altLang="en-US" sz="14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cxnSp>
        <p:nvCxnSpPr>
          <p:cNvPr id="12" name="直線コネクタ 11">
            <a:extLst>
              <a:ext uri="{FF2B5EF4-FFF2-40B4-BE49-F238E27FC236}">
                <a16:creationId xmlns:a16="http://schemas.microsoft.com/office/drawing/2014/main" id="{BA627F9D-F62A-4313-8486-201C754AD956}"/>
              </a:ext>
            </a:extLst>
          </p:cNvPr>
          <p:cNvCxnSpPr>
            <a:cxnSpLocks/>
          </p:cNvCxnSpPr>
          <p:nvPr/>
        </p:nvCxnSpPr>
        <p:spPr>
          <a:xfrm>
            <a:off x="287984" y="7849321"/>
            <a:ext cx="6384005" cy="0"/>
          </a:xfrm>
          <a:prstGeom prst="line">
            <a:avLst/>
          </a:prstGeom>
          <a:ln w="28575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図 6"/>
          <p:cNvPicPr>
            <a:picLocks noChangeAspect="1"/>
          </p:cNvPicPr>
          <p:nvPr/>
        </p:nvPicPr>
        <p:blipFill rotWithShape="1">
          <a:blip r:embed="rId3"/>
          <a:srcRect l="5532"/>
          <a:stretch/>
        </p:blipFill>
        <p:spPr>
          <a:xfrm>
            <a:off x="3952457" y="6049739"/>
            <a:ext cx="2719532" cy="1744496"/>
          </a:xfrm>
          <a:prstGeom prst="rect">
            <a:avLst/>
          </a:prstGeom>
        </p:spPr>
      </p:pic>
      <p:pic>
        <p:nvPicPr>
          <p:cNvPr id="9" name="図 8">
            <a:extLst>
              <a:ext uri="{FF2B5EF4-FFF2-40B4-BE49-F238E27FC236}">
                <a16:creationId xmlns:a16="http://schemas.microsoft.com/office/drawing/2014/main" id="{E3B82F47-E766-4FCB-9490-9259F42FE96F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r="570"/>
          <a:stretch/>
        </p:blipFill>
        <p:spPr>
          <a:xfrm>
            <a:off x="4422091" y="93063"/>
            <a:ext cx="1127175" cy="1224903"/>
          </a:xfrm>
          <a:prstGeom prst="rect">
            <a:avLst/>
          </a:prstGeom>
          <a:ln>
            <a:solidFill>
              <a:schemeClr val="bg1">
                <a:lumMod val="95000"/>
              </a:schemeClr>
            </a:solidFill>
          </a:ln>
        </p:spPr>
      </p:pic>
      <p:pic>
        <p:nvPicPr>
          <p:cNvPr id="16" name="図 15">
            <a:extLst>
              <a:ext uri="{FF2B5EF4-FFF2-40B4-BE49-F238E27FC236}">
                <a16:creationId xmlns:a16="http://schemas.microsoft.com/office/drawing/2014/main" id="{160772CC-8775-455C-BCE8-E5267FC42ED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593998" y="93063"/>
            <a:ext cx="1156052" cy="1224056"/>
          </a:xfrm>
          <a:prstGeom prst="rect">
            <a:avLst/>
          </a:prstGeom>
          <a:ln>
            <a:solidFill>
              <a:schemeClr val="bg1">
                <a:lumMod val="95000"/>
              </a:schemeClr>
            </a:solidFill>
          </a:ln>
        </p:spPr>
      </p:pic>
      <p:pic>
        <p:nvPicPr>
          <p:cNvPr id="25" name="図 24">
            <a:extLst>
              <a:ext uri="{FF2B5EF4-FFF2-40B4-BE49-F238E27FC236}">
                <a16:creationId xmlns:a16="http://schemas.microsoft.com/office/drawing/2014/main" id="{3F470FA0-AEB1-4EBF-A454-299AC49843FA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9266" y="8132742"/>
            <a:ext cx="667088" cy="667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34214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434</TotalTime>
  <Words>392</Words>
  <Application>Microsoft Office PowerPoint</Application>
  <PresentationFormat>A4 210 x 297 mm</PresentationFormat>
  <Paragraphs>28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BIZ UDゴシック</vt:lpstr>
      <vt:lpstr>UD デジタル 教科書体 NK-R</vt:lpstr>
      <vt:lpstr>UD デジタル 教科書体 N-R</vt:lpstr>
      <vt:lpstr>Arial</vt:lpstr>
      <vt:lpstr>Calibri</vt:lpstr>
      <vt:lpstr>Calibri Light</vt:lpstr>
      <vt:lpstr>Office テーマ</vt:lpstr>
      <vt:lpstr>大阪商工会議所　紙・印刷部会視察会 江崎グリコ工場見学会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紙・印刷部会視察会 グリコ工場見学</dc:title>
  <dc:creator>永長　千晴</dc:creator>
  <cp:lastModifiedBy>永長　千晴</cp:lastModifiedBy>
  <cp:revision>32</cp:revision>
  <cp:lastPrinted>2023-12-19T04:26:59Z</cp:lastPrinted>
  <dcterms:created xsi:type="dcterms:W3CDTF">2023-12-11T02:16:49Z</dcterms:created>
  <dcterms:modified xsi:type="dcterms:W3CDTF">2023-12-19T06:55:49Z</dcterms:modified>
</cp:coreProperties>
</file>