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492" y="-4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7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3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4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5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1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55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03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31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7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13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93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91AE-ED0E-4E5F-BBB8-58EEB45D42CC}" type="datetimeFigureOut">
              <a:rPr kumimoji="1" lang="ja-JP" altLang="en-US" smtClean="0"/>
              <a:t>2018/7/12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1A419-B9DE-45FF-8B9C-DF094913B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12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s-kantan.com/city-osaka-e-shinsei-u/offer/offerList_detail.action?tempSeq=25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027" y="8427537"/>
            <a:ext cx="2991406" cy="29611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二等辺三角形 27"/>
          <p:cNvSpPr/>
          <p:nvPr/>
        </p:nvSpPr>
        <p:spPr>
          <a:xfrm rot="2269350">
            <a:off x="1100517" y="4106454"/>
            <a:ext cx="5859812" cy="6002391"/>
          </a:xfrm>
          <a:prstGeom prst="triangle">
            <a:avLst/>
          </a:prstGeom>
          <a:gradFill>
            <a:gsLst>
              <a:gs pos="0">
                <a:schemeClr val="accent1">
                  <a:lumMod val="45000"/>
                  <a:lumOff val="55000"/>
                  <a:alpha val="72000"/>
                </a:schemeClr>
              </a:gs>
              <a:gs pos="100000">
                <a:schemeClr val="accent1">
                  <a:lumMod val="30000"/>
                  <a:lumOff val="70000"/>
                  <a:alpha val="19000"/>
                </a:schemeClr>
              </a:gs>
            </a:gsLst>
            <a:lin ang="5400000" scaled="1"/>
          </a:gradFill>
          <a:ln>
            <a:noFill/>
          </a:ln>
          <a:effectLst>
            <a:softEdge rad="190500"/>
          </a:effec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二等辺三角形 33"/>
          <p:cNvSpPr/>
          <p:nvPr/>
        </p:nvSpPr>
        <p:spPr>
          <a:xfrm rot="16416193">
            <a:off x="3205585" y="-5678060"/>
            <a:ext cx="3975607" cy="14585357"/>
          </a:xfrm>
          <a:prstGeom prst="triangle">
            <a:avLst/>
          </a:prstGeom>
          <a:gradFill>
            <a:gsLst>
              <a:gs pos="25000">
                <a:schemeClr val="accent1">
                  <a:lumMod val="45000"/>
                  <a:lumOff val="55000"/>
                  <a:alpha val="71000"/>
                </a:schemeClr>
              </a:gs>
              <a:gs pos="100000">
                <a:schemeClr val="accent1">
                  <a:lumMod val="30000"/>
                  <a:lumOff val="70000"/>
                  <a:alpha val="51000"/>
                </a:schemeClr>
              </a:gs>
            </a:gsLst>
            <a:lin ang="5400000" scaled="1"/>
          </a:gradFill>
          <a:ln>
            <a:noFill/>
          </a:ln>
          <a:effectLst>
            <a:softEdge rad="190500"/>
          </a:effec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L 字 22"/>
          <p:cNvSpPr/>
          <p:nvPr/>
        </p:nvSpPr>
        <p:spPr>
          <a:xfrm rot="10800000">
            <a:off x="575364" y="2778484"/>
            <a:ext cx="11430159" cy="5031637"/>
          </a:xfrm>
          <a:prstGeom prst="corner">
            <a:avLst>
              <a:gd name="adj1" fmla="val 51355"/>
              <a:gd name="adj2" fmla="val 118072"/>
            </a:avLst>
          </a:prstGeom>
          <a:solidFill>
            <a:srgbClr val="00B050">
              <a:alpha val="36000"/>
            </a:srgbClr>
          </a:solidFill>
          <a:ln w="44450">
            <a:gradFill>
              <a:gsLst>
                <a:gs pos="0">
                  <a:schemeClr val="bg1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softEdge rad="203200"/>
          </a:effec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3352" y="8575838"/>
            <a:ext cx="6913392" cy="2148722"/>
          </a:xfrm>
        </p:spPr>
        <p:txBody>
          <a:bodyPr>
            <a:noAutofit/>
          </a:bodyPr>
          <a:lstStyle/>
          <a:p>
            <a:pPr algn="l"/>
            <a:r>
              <a:rPr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開催日 </a:t>
            </a:r>
            <a:r>
              <a:rPr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 </a:t>
            </a:r>
            <a:r>
              <a:rPr lang="en-US" altLang="ja-JP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2018</a:t>
            </a:r>
            <a:r>
              <a:rPr lang="ja-JP" altLang="en-US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lang="ja-JP" altLang="en-US" sz="24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日（月）</a:t>
            </a:r>
            <a:endParaRPr lang="en-US" altLang="ja-JP" sz="2400" b="1" spc="3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kumimoji="1"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 　間 ： </a:t>
            </a:r>
            <a:r>
              <a:rPr kumimoji="1" lang="en-US" altLang="ja-JP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kumimoji="1"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</a:t>
            </a:r>
            <a:r>
              <a:rPr kumimoji="1" lang="en-US" altLang="ja-JP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kumimoji="1"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分から</a:t>
            </a:r>
            <a:r>
              <a:rPr kumimoji="1" lang="en-US" altLang="ja-JP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</a:t>
            </a:r>
            <a:r>
              <a:rPr kumimoji="1"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</a:t>
            </a:r>
            <a:r>
              <a:rPr lang="ja-JP" altLang="en-US" sz="2000" b="1" spc="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開場</a:t>
            </a:r>
            <a:r>
              <a:rPr kumimoji="1" lang="en-US" altLang="ja-JP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kumimoji="1"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時）</a:t>
            </a:r>
            <a:endParaRPr kumimoji="1" lang="en-US" altLang="ja-JP" sz="2000" b="1" spc="3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 場 ： </a:t>
            </a:r>
            <a:r>
              <a:rPr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大阪ガス ハグミュージアム </a:t>
            </a:r>
            <a:r>
              <a:rPr lang="en-US" altLang="ja-JP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2000" b="1" spc="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 ハグホール </a:t>
            </a:r>
            <a:endParaRPr lang="en-US" altLang="ja-JP" sz="2000" b="1" spc="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 　員 ： </a:t>
            </a:r>
            <a:r>
              <a:rPr lang="en-US" altLang="ja-JP" sz="2000" b="1" spc="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200</a:t>
            </a:r>
            <a:r>
              <a:rPr lang="ja-JP" altLang="en-US" sz="2000" b="1" spc="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r>
              <a:rPr lang="ja-JP" altLang="en-US" sz="1800" spc="-1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（申込先着順）</a:t>
            </a:r>
            <a:endParaRPr lang="en-US" altLang="ja-JP" sz="1800" spc="-15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l"/>
            <a:r>
              <a:rPr kumimoji="1"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 ： </a:t>
            </a:r>
            <a:r>
              <a:rPr lang="ja-JP" altLang="en-US" sz="2000" b="1" spc="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 料</a:t>
            </a:r>
            <a:endParaRPr kumimoji="1" lang="en-US" altLang="ja-JP" sz="2000" b="1" spc="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 rot="21396064">
            <a:off x="-2301420" y="414180"/>
            <a:ext cx="14278149" cy="2372148"/>
          </a:xfrm>
        </p:spPr>
        <p:txBody>
          <a:bodyPr>
            <a:normAutofit fontScale="90000"/>
          </a:bodyPr>
          <a:lstStyle/>
          <a:p>
            <a:r>
              <a:rPr kumimoji="1" lang="ja-JP" altLang="en-US" sz="115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  </a:t>
            </a:r>
            <a:r>
              <a:rPr kumimoji="1" lang="ja-JP" altLang="en-US" sz="11600" b="1" i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 </a:t>
            </a:r>
            <a:r>
              <a:rPr kumimoji="1" lang="ja-JP" altLang="en-US" sz="107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ワ </a:t>
            </a:r>
            <a:r>
              <a:rPr kumimoji="1" lang="ja-JP" altLang="en-US" sz="8900" b="1" spc="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ー</a:t>
            </a:r>
            <a:r>
              <a:rPr kumimoji="1" lang="ja-JP" altLang="en-US" sz="98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kumimoji="1" lang="ja-JP" altLang="en-US" sz="116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ク</a:t>
            </a:r>
            <a:r>
              <a:rPr kumimoji="1" lang="en-US" altLang="ja-JP" sz="9800" b="1" spc="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kumimoji="1" lang="en-US" altLang="ja-JP" sz="9800" b="1" spc="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3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3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                                                        </a:t>
            </a:r>
            <a:r>
              <a:rPr lang="ja-JP" altLang="en-US" sz="13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</a:t>
            </a:r>
            <a:r>
              <a:rPr kumimoji="1" lang="ja-JP" altLang="en-US" sz="8900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導</a:t>
            </a:r>
            <a:r>
              <a:rPr kumimoji="1" lang="ja-JP" altLang="en-US" sz="7300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入</a:t>
            </a:r>
            <a:r>
              <a:rPr kumimoji="1" lang="ja-JP" altLang="en-US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セミナ</a:t>
            </a:r>
            <a:r>
              <a:rPr kumimoji="1" lang="ja-JP" altLang="en-US" sz="6700" i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ー</a:t>
            </a:r>
            <a:endParaRPr kumimoji="1" lang="ja-JP" altLang="en-US" sz="6700" i="1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067" y="10840895"/>
            <a:ext cx="8776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主催　総務省近畿総合通信局　大阪府　大阪市　大阪商工会議所　近畿情報通信協議会　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協力　大阪ガス株式会社　大阪市域労働ネットワーク</a:t>
            </a:r>
            <a:endParaRPr kumimoji="1" lang="ja-JP" altLang="en-US" sz="1600" dirty="0"/>
          </a:p>
        </p:txBody>
      </p:sp>
      <p:sp>
        <p:nvSpPr>
          <p:cNvPr id="10" name="正方形/長方形 9"/>
          <p:cNvSpPr/>
          <p:nvPr/>
        </p:nvSpPr>
        <p:spPr>
          <a:xfrm rot="480939">
            <a:off x="497490" y="-177496"/>
            <a:ext cx="3129162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99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テ</a:t>
            </a:r>
            <a:endParaRPr lang="ja-JP" altLang="en-US" sz="199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0857" y="11503878"/>
            <a:ext cx="11218393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</a:rPr>
              <a:t>お申込み方法</a:t>
            </a:r>
            <a:r>
              <a:rPr lang="en-US" altLang="ja-JP" dirty="0" smtClean="0">
                <a:solidFill>
                  <a:schemeClr val="bg1"/>
                </a:solidFill>
              </a:rPr>
              <a:t>】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90595" y="12220162"/>
            <a:ext cx="790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0" i="0" u="none" strike="noStrike" baseline="0" dirty="0" smtClean="0">
                <a:latin typeface="CIDFont+F2"/>
                <a:hlinkClick r:id="rId4"/>
              </a:rPr>
              <a:t>https://s-kantan.com/city-osaka-e-shinsei-u/offer/offerList_detail.action?tempSeq=2535</a:t>
            </a:r>
            <a:endParaRPr lang="en-US" altLang="ja-JP" sz="1600" b="0" i="0" u="none" strike="noStrike" baseline="0" dirty="0" smtClean="0">
              <a:latin typeface="CIDFont+F2"/>
            </a:endParaRPr>
          </a:p>
          <a:p>
            <a:endParaRPr kumimoji="1" lang="ja-JP" altLang="en-US" sz="12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9799" y="5060107"/>
            <a:ext cx="1663438" cy="2491895"/>
          </a:xfrm>
          <a:prstGeom prst="rect">
            <a:avLst/>
          </a:prstGeom>
          <a:ln w="34925" cmpd="sng">
            <a:noFill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8502935" y="5037220"/>
            <a:ext cx="2679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/>
              <a:t>社会保険労務士法人</a:t>
            </a:r>
            <a:r>
              <a:rPr lang="en-US" altLang="ja-JP" sz="1200" dirty="0"/>
              <a:t>NSR</a:t>
            </a:r>
            <a:r>
              <a:rPr lang="ja-JP" altLang="ja-JP" sz="1200" dirty="0"/>
              <a:t>　</a:t>
            </a:r>
            <a:endParaRPr lang="en-US" altLang="ja-JP" sz="1200" dirty="0" smtClean="0"/>
          </a:p>
          <a:p>
            <a:r>
              <a:rPr lang="ja-JP" altLang="ja-JP" sz="1200" dirty="0" smtClean="0"/>
              <a:t>テレワークスタイル</a:t>
            </a:r>
            <a:r>
              <a:rPr lang="ja-JP" altLang="ja-JP" sz="1200" dirty="0"/>
              <a:t>推進室</a:t>
            </a:r>
            <a:r>
              <a:rPr lang="en-US" altLang="ja-JP" sz="1200" dirty="0"/>
              <a:t>  </a:t>
            </a:r>
            <a:r>
              <a:rPr lang="en-US" altLang="ja-JP" sz="1200" dirty="0" smtClean="0"/>
              <a:t>CWO</a:t>
            </a:r>
          </a:p>
          <a:p>
            <a:r>
              <a:rPr lang="ja-JP" altLang="ja-JP" sz="1400" b="1" dirty="0"/>
              <a:t>　</a:t>
            </a:r>
            <a:r>
              <a:rPr lang="ja-JP" altLang="ja-JP" sz="2400" b="1" dirty="0"/>
              <a:t>武田</a:t>
            </a:r>
            <a:r>
              <a:rPr lang="ja-JP" altLang="ja-JP" sz="2400" b="1" dirty="0" smtClean="0"/>
              <a:t>かおり</a:t>
            </a:r>
            <a:r>
              <a:rPr lang="ja-JP" altLang="en-US" sz="2400" dirty="0" smtClean="0"/>
              <a:t>　</a:t>
            </a:r>
            <a:r>
              <a:rPr lang="ja-JP" altLang="en-US" sz="2000" dirty="0" smtClean="0"/>
              <a:t>さん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65158" y="6002283"/>
            <a:ext cx="34052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　</a:t>
            </a:r>
            <a:r>
              <a:rPr lang="ja-JP" altLang="en-US" sz="1100" dirty="0" smtClean="0"/>
              <a:t>テレワーク実施時の</a:t>
            </a:r>
            <a:r>
              <a:rPr lang="ja-JP" altLang="ja-JP" sz="1100" dirty="0" smtClean="0"/>
              <a:t>労務</a:t>
            </a:r>
            <a:r>
              <a:rPr lang="ja-JP" altLang="ja-JP" sz="1100" dirty="0"/>
              <a:t>管理上の留意点や社内ルールづくりを中心に、政府事業をはじめとした</a:t>
            </a:r>
            <a:r>
              <a:rPr lang="en-US" altLang="ja-JP" sz="1100" dirty="0"/>
              <a:t>100</a:t>
            </a:r>
            <a:r>
              <a:rPr lang="ja-JP" altLang="ja-JP" sz="1100" dirty="0"/>
              <a:t>回以上の講演、</a:t>
            </a:r>
            <a:r>
              <a:rPr lang="en-US" altLang="ja-JP" sz="1100" dirty="0"/>
              <a:t>300</a:t>
            </a:r>
            <a:r>
              <a:rPr lang="ja-JP" altLang="ja-JP" sz="1100" dirty="0"/>
              <a:t>以上のテレワーク相談に対応し、日本全国で「働き方改革実現」に向け実践的な指南を続ける。労働新聞社「テレワーク最前線（全</a:t>
            </a:r>
            <a:r>
              <a:rPr lang="en-US" altLang="ja-JP" sz="1100" dirty="0"/>
              <a:t>24</a:t>
            </a:r>
            <a:r>
              <a:rPr lang="ja-JP" altLang="ja-JP" sz="1100" dirty="0"/>
              <a:t>回）」の連載、日経ムック『実践！テレワークで「働き方改革」』監修</a:t>
            </a:r>
            <a:r>
              <a:rPr lang="ja-JP" altLang="ja-JP" sz="1100" dirty="0" smtClean="0"/>
              <a:t>、</a:t>
            </a:r>
            <a:r>
              <a:rPr lang="ja-JP" altLang="en-US" sz="1100" dirty="0"/>
              <a:t>同友館「地域とヒトを活かすテレワーク」共著</a:t>
            </a:r>
            <a:r>
              <a:rPr lang="ja-JP" altLang="en-US" sz="1100" dirty="0" smtClean="0"/>
              <a:t>他</a:t>
            </a:r>
            <a:r>
              <a:rPr lang="ja-JP" altLang="ja-JP" sz="1100" dirty="0" smtClean="0"/>
              <a:t>、</a:t>
            </a:r>
            <a:r>
              <a:rPr lang="ja-JP" altLang="ja-JP" sz="1100" dirty="0"/>
              <a:t>新聞・雑誌・ＴＶ出演多数。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41416" y="3302942"/>
            <a:ext cx="101909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kern="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4800" b="1" kern="0" spc="6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ja-JP" sz="6000" b="1" kern="0" spc="6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これならできる</a:t>
            </a:r>
            <a:r>
              <a:rPr lang="ja-JP" altLang="ja-JP" sz="6000" b="1" i="1" kern="0" spc="6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r>
              <a:rPr lang="ja-JP" altLang="en-US" sz="6000" b="1" i="1" kern="0" spc="6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5400" b="1" i="1" kern="0" spc="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4800" b="1" i="1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4800" b="1" i="1" kern="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ja-JP" altLang="ja-JP" sz="4800" b="1" kern="0" spc="3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テレワーク</a:t>
            </a:r>
            <a:r>
              <a:rPr lang="ja-JP" altLang="ja-JP" sz="4800" b="1" kern="0" spc="3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で働き方改革</a:t>
            </a:r>
            <a:r>
              <a:rPr lang="en-US" altLang="ja-JP" sz="2400" kern="0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en-US" altLang="ja-JP" sz="2400" kern="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ja-JP" altLang="ja-JP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37161" y="11997125"/>
            <a:ext cx="6580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ＷＥＢサイトからのお申込み（大阪市電子申請システム）　　</a:t>
            </a:r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ＵＲＬ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5013" y="12571425"/>
            <a:ext cx="777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電話でのお申込み</a:t>
            </a:r>
            <a:r>
              <a:rPr kumimoji="1" lang="ja-JP" altLang="en-US" dirty="0" smtClean="0"/>
              <a:t>　　</a:t>
            </a:r>
            <a:r>
              <a:rPr kumimoji="1" lang="ja-JP" altLang="en-US" sz="1600" dirty="0" smtClean="0"/>
              <a:t>０６－６２０８－７３５５　</a:t>
            </a:r>
            <a:r>
              <a:rPr kumimoji="1" lang="ja-JP" altLang="en-US" sz="1400" dirty="0" smtClean="0"/>
              <a:t>大阪市市民局 雇用・勤労施策課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4690" y="12942963"/>
            <a:ext cx="826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ＦＡ</a:t>
            </a:r>
            <a:r>
              <a:rPr lang="ja-JP" altLang="en-US" sz="1600" dirty="0"/>
              <a:t>Ｘ</a:t>
            </a:r>
            <a:r>
              <a:rPr kumimoji="1" lang="ja-JP" altLang="en-US" sz="1600" dirty="0" smtClean="0"/>
              <a:t>でのお申込み</a:t>
            </a:r>
            <a:r>
              <a:rPr kumimoji="1" lang="ja-JP" altLang="en-US" dirty="0" smtClean="0"/>
              <a:t>　　</a:t>
            </a:r>
            <a:r>
              <a:rPr kumimoji="1" lang="ja-JP" altLang="en-US" sz="1600" dirty="0" smtClean="0"/>
              <a:t>０６－６２０２－７</a:t>
            </a:r>
            <a:r>
              <a:rPr lang="ja-JP" altLang="en-US" sz="1600" dirty="0" smtClean="0">
                <a:latin typeface="+mn-ea"/>
              </a:rPr>
              <a:t>０７３</a:t>
            </a:r>
            <a:r>
              <a:rPr kumimoji="1" lang="ja-JP" altLang="en-US" sz="1600" dirty="0" smtClean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以下にご記入いただき、ＦＡＸをお願いいたします。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261826" y="12130089"/>
            <a:ext cx="1286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ＱＲコード：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電子申請システム</a:t>
            </a:r>
            <a:endParaRPr kumimoji="1" lang="ja-JP" altLang="en-US" sz="1000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646" y="13277332"/>
            <a:ext cx="11519358" cy="206645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59613" y="11939625"/>
            <a:ext cx="1299637" cy="1321758"/>
          </a:xfrm>
          <a:prstGeom prst="rect">
            <a:avLst/>
          </a:prstGeom>
        </p:spPr>
      </p:pic>
      <p:sp>
        <p:nvSpPr>
          <p:cNvPr id="25" name="二等辺三角形 24"/>
          <p:cNvSpPr/>
          <p:nvPr/>
        </p:nvSpPr>
        <p:spPr>
          <a:xfrm flipH="1">
            <a:off x="-2582613" y="1523775"/>
            <a:ext cx="3551556" cy="5941453"/>
          </a:xfrm>
          <a:prstGeom prst="triangle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1073467" y="459638"/>
            <a:ext cx="6038533" cy="5550931"/>
          </a:xfrm>
          <a:prstGeom prst="triangle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429507" y="2366233"/>
            <a:ext cx="5858167" cy="8853718"/>
          </a:xfrm>
          <a:prstGeom prst="triangle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1709" y="8272077"/>
            <a:ext cx="1930872" cy="7440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L 字 8"/>
          <p:cNvSpPr/>
          <p:nvPr/>
        </p:nvSpPr>
        <p:spPr>
          <a:xfrm>
            <a:off x="-1003266" y="3145422"/>
            <a:ext cx="2865545" cy="2786592"/>
          </a:xfrm>
          <a:prstGeom prst="corner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 字 13"/>
          <p:cNvSpPr/>
          <p:nvPr/>
        </p:nvSpPr>
        <p:spPr>
          <a:xfrm rot="10800000">
            <a:off x="693591" y="2786742"/>
            <a:ext cx="6391031" cy="4678485"/>
          </a:xfrm>
          <a:prstGeom prst="corner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72566" y="3448853"/>
            <a:ext cx="963421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基調講演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940" y="5951681"/>
            <a:ext cx="5230211" cy="1200329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会社 石井事務機センター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代表</a:t>
            </a:r>
            <a:r>
              <a:rPr lang="ja-JP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取締役　石井 聖博さん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（※演者変更の可能性あり）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テレワーク</a:t>
            </a:r>
            <a:r>
              <a:rPr lang="ja-JP" altLang="ja-JP" b="1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が日本の中小企業を元気にする</a:t>
            </a:r>
            <a:r>
              <a:rPr lang="ja-JP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r>
              <a:rPr lang="en-US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4417" y="7246683"/>
            <a:ext cx="5216735" cy="1200329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損害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保険ジャパン日本興亜株式会社　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関西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第一業務部　</a:t>
            </a:r>
            <a:r>
              <a:rPr lang="ja-JP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部長　足立　敦 さん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ja-JP" b="1" spc="-300" dirty="0" smtClean="0"/>
              <a:t>ワークスタイルイノベーション</a:t>
            </a:r>
            <a:r>
              <a:rPr lang="ja-JP" altLang="ja-JP" b="1" spc="-150" dirty="0" smtClean="0"/>
              <a:t>で</a:t>
            </a:r>
            <a:r>
              <a:rPr lang="ja-JP" altLang="en-US" b="1" spc="-150" dirty="0" smtClean="0"/>
              <a:t>「</a:t>
            </a:r>
            <a:r>
              <a:rPr lang="ja-JP" altLang="ja-JP" b="1" spc="-150" dirty="0" smtClean="0"/>
              <a:t>保険</a:t>
            </a:r>
            <a:r>
              <a:rPr lang="ja-JP" altLang="ja-JP" b="1" spc="-150" dirty="0"/>
              <a:t>の先へ、挑む</a:t>
            </a:r>
            <a:r>
              <a:rPr lang="ja-JP" altLang="ja-JP" b="1" spc="-150" dirty="0" smtClean="0"/>
              <a:t>。</a:t>
            </a:r>
            <a:r>
              <a:rPr lang="ja-JP" altLang="en-US" b="1" spc="-150" dirty="0" smtClean="0"/>
              <a:t>」</a:t>
            </a:r>
            <a:r>
              <a:rPr lang="en-US" altLang="ja-JP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pc="-15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49859" y="5511278"/>
            <a:ext cx="4214740" cy="36933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テレワーク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紹介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2522" y="15034451"/>
            <a:ext cx="702422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お名前、ご連絡先電話番号・メールアドレスは必ずご記入お願いいたします。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27606" y="15416547"/>
            <a:ext cx="8031644" cy="52322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【</a:t>
            </a:r>
            <a:r>
              <a:rPr kumimoji="1" lang="ja-JP" altLang="en-US" sz="1400" b="1" dirty="0" smtClean="0"/>
              <a:t>お問い合わせ</a:t>
            </a:r>
            <a:r>
              <a:rPr kumimoji="1" lang="en-US" altLang="ja-JP" sz="1400" b="1" dirty="0" smtClean="0"/>
              <a:t>】</a:t>
            </a:r>
            <a:r>
              <a:rPr kumimoji="1" lang="ja-JP" altLang="en-US" sz="1400" b="1" dirty="0" smtClean="0"/>
              <a:t>　　</a:t>
            </a:r>
            <a:r>
              <a:rPr lang="ja-JP" altLang="en-US" sz="1400" b="1" dirty="0" smtClean="0"/>
              <a:t>大阪市　市民局　ダイバーシティ推進室　雇用・勤労施策課</a:t>
            </a:r>
            <a:endParaRPr lang="en-US" altLang="ja-JP" sz="1400" b="1" dirty="0" smtClean="0"/>
          </a:p>
          <a:p>
            <a:r>
              <a:rPr kumimoji="1" lang="ja-JP" altLang="en-US" sz="1400" dirty="0" smtClean="0"/>
              <a:t>電話 　０６</a:t>
            </a:r>
            <a:r>
              <a:rPr lang="ja-JP" altLang="en-US" sz="1400" dirty="0" smtClean="0"/>
              <a:t>－</a:t>
            </a:r>
            <a:r>
              <a:rPr kumimoji="1" lang="ja-JP" altLang="en-US" sz="1400" dirty="0" smtClean="0"/>
              <a:t>６２０８－７３５５　　　 </a:t>
            </a:r>
            <a:r>
              <a:rPr kumimoji="1" lang="en-US" altLang="ja-JP" sz="1400" dirty="0" smtClean="0"/>
              <a:t>FAX</a:t>
            </a:r>
            <a:r>
              <a:rPr kumimoji="1" lang="ja-JP" altLang="en-US" sz="1400" dirty="0" smtClean="0"/>
              <a:t>　　</a:t>
            </a:r>
            <a:r>
              <a:rPr kumimoji="1" lang="ja-JP" altLang="en-US" sz="1400" dirty="0" smtClean="0"/>
              <a:t>０６－６２０２－７０７３</a:t>
            </a:r>
            <a:r>
              <a:rPr kumimoji="1" lang="ja-JP" altLang="en-US" sz="1400" dirty="0" smtClean="0"/>
              <a:t>　　　</a:t>
            </a:r>
            <a:r>
              <a:rPr lang="en-US" altLang="ja-JP" sz="1400" dirty="0" smtClean="0"/>
              <a:t>E-mail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ca0011@city.osaka.lg.jp</a:t>
            </a:r>
            <a:endParaRPr kumimoji="1" lang="en-US" altLang="ja-JP" sz="1400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05961" y="2077479"/>
            <a:ext cx="2969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Ｔｅｌｅ＝離れたところで</a:t>
            </a:r>
            <a:endParaRPr kumimoji="1" lang="ja-JP" altLang="en-US" sz="1600" spc="-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744772" y="1002505"/>
            <a:ext cx="1863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Ｗｏｒｋ＝働く</a:t>
            </a:r>
            <a:endParaRPr kumimoji="1" lang="ja-JP" altLang="en-US" sz="1600" spc="-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-2984548" y="7051024"/>
            <a:ext cx="1883763" cy="2857107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742577" y="5813425"/>
            <a:ext cx="2095744" cy="3195149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kumimoji="1" lang="ja-JP" altLang="en-US" kern="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385451" y="2942576"/>
            <a:ext cx="9703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kern="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～</a:t>
            </a:r>
            <a:r>
              <a:rPr lang="ja-JP" altLang="ja-JP" sz="2000" kern="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中小</a:t>
            </a:r>
            <a:r>
              <a:rPr lang="ja-JP" altLang="ja-JP" sz="2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企業の</a:t>
            </a:r>
            <a:r>
              <a:rPr lang="ja-JP" altLang="ja-JP" sz="24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人材確保</a:t>
            </a:r>
            <a:r>
              <a:rPr lang="ja-JP" altLang="ja-JP" sz="2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に効果絶大！</a:t>
            </a:r>
            <a:r>
              <a:rPr lang="ja-JP" altLang="ja-JP" sz="24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「選ばれる企業」</a:t>
            </a:r>
            <a:r>
              <a:rPr lang="ja-JP" altLang="ja-JP" sz="2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になるために</a:t>
            </a:r>
            <a:r>
              <a:rPr lang="ja-JP" altLang="ja-JP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～</a:t>
            </a:r>
            <a:r>
              <a:rPr lang="en-US" altLang="ja-JP" kern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84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>
        <a:spAutoFit/>
      </a:bodyPr>
      <a:lstStyle>
        <a:defPPr>
          <a:defRPr kern="0" dirty="0">
            <a:solidFill>
              <a:srgbClr val="22222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blipFill>
          <a:blip xmlns:r="http://schemas.openxmlformats.org/officeDocument/2006/relationships" r:embed="rId1"/>
          <a:tile tx="0" ty="0" sx="100000" sy="100000" flip="none" algn="tl"/>
        </a:blipFill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</TotalTime>
  <Words>108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CIDFont+F2</vt:lpstr>
      <vt:lpstr>HGPｺﾞｼｯｸE</vt:lpstr>
      <vt:lpstr>HGP創英角ﾎﾟｯﾌﾟ体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        レ ワ ー ク                                                                　　　　　　　　　　　　　　　　　　　　　　　　　　　　　　　　　　　　　　　　導入セミナー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テレワーク導入セミナー</dc:title>
  <dc:creator>中西　輝弥</dc:creator>
  <cp:lastModifiedBy>松井　絢平</cp:lastModifiedBy>
  <cp:revision>52</cp:revision>
  <cp:lastPrinted>2018-07-05T23:22:29Z</cp:lastPrinted>
  <dcterms:created xsi:type="dcterms:W3CDTF">2018-06-27T23:59:23Z</dcterms:created>
  <dcterms:modified xsi:type="dcterms:W3CDTF">2018-07-12T02:27:34Z</dcterms:modified>
</cp:coreProperties>
</file>