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57" r:id="rId3"/>
  </p:sldIdLst>
  <p:sldSz cx="6858000" cy="9144000" type="screen4x3"/>
  <p:notesSz cx="6807200" cy="9939338"/>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856" autoAdjust="0"/>
  </p:normalViewPr>
  <p:slideViewPr>
    <p:cSldViewPr snapToGrid="0" snapToObjects="1">
      <p:cViewPr varScale="1">
        <p:scale>
          <a:sx n="53" d="100"/>
          <a:sy n="53" d="100"/>
        </p:scale>
        <p:origin x="2268"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50375" cy="4973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1"/>
            <a:ext cx="2950374" cy="497367"/>
          </a:xfrm>
          <a:prstGeom prst="rect">
            <a:avLst/>
          </a:prstGeom>
        </p:spPr>
        <p:txBody>
          <a:bodyPr vert="horz" lIns="92236" tIns="46118" rIns="92236" bIns="46118" rtlCol="0"/>
          <a:lstStyle>
            <a:lvl1pPr algn="r">
              <a:defRPr sz="1200"/>
            </a:lvl1pPr>
          </a:lstStyle>
          <a:p>
            <a:fld id="{3E4E42DF-AB61-4A84-9310-F5CD0A65E332}" type="datetimeFigureOut">
              <a:rPr kumimoji="1" lang="ja-JP" altLang="en-US" smtClean="0"/>
              <a:t>2018/3/5</a:t>
            </a:fld>
            <a:endParaRPr kumimoji="1" lang="ja-JP" altLang="en-US"/>
          </a:p>
        </p:txBody>
      </p:sp>
      <p:sp>
        <p:nvSpPr>
          <p:cNvPr id="4" name="スライド イメージ プレースホルダー 3"/>
          <p:cNvSpPr>
            <a:spLocks noGrp="1" noRot="1" noChangeAspect="1"/>
          </p:cNvSpPr>
          <p:nvPr>
            <p:ph type="sldImg" idx="2"/>
          </p:nvPr>
        </p:nvSpPr>
        <p:spPr>
          <a:xfrm>
            <a:off x="2005013" y="744538"/>
            <a:ext cx="2797175"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20985"/>
            <a:ext cx="5446723" cy="4473102"/>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372"/>
            <a:ext cx="2950375" cy="4973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36" tIns="46118" rIns="92236" bIns="46118" rtlCol="0" anchor="b"/>
          <a:lstStyle>
            <a:lvl1pPr algn="r">
              <a:defRPr sz="1200"/>
            </a:lvl1pPr>
          </a:lstStyle>
          <a:p>
            <a:fld id="{1E5E95BA-63CB-4B29-B90B-D668C57EB4FA}" type="slidenum">
              <a:rPr kumimoji="1" lang="ja-JP" altLang="en-US" smtClean="0"/>
              <a:t>‹#›</a:t>
            </a:fld>
            <a:endParaRPr kumimoji="1" lang="ja-JP" altLang="en-US"/>
          </a:p>
        </p:txBody>
      </p:sp>
    </p:spTree>
    <p:extLst>
      <p:ext uri="{BB962C8B-B14F-4D97-AF65-F5344CB8AC3E}">
        <p14:creationId xmlns:p14="http://schemas.microsoft.com/office/powerpoint/2010/main" val="4803254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E5E95BA-63CB-4B29-B90B-D668C57EB4FA}" type="slidenum">
              <a:rPr kumimoji="1" lang="ja-JP" altLang="en-US" smtClean="0"/>
              <a:t>1</a:t>
            </a:fld>
            <a:endParaRPr kumimoji="1" lang="ja-JP" altLang="en-US"/>
          </a:p>
        </p:txBody>
      </p:sp>
    </p:spTree>
    <p:extLst>
      <p:ext uri="{BB962C8B-B14F-4D97-AF65-F5344CB8AC3E}">
        <p14:creationId xmlns:p14="http://schemas.microsoft.com/office/powerpoint/2010/main" val="421164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38E8545-2F95-C94F-B691-10F0A26467F2}" type="datetimeFigureOut">
              <a:rPr kumimoji="1" lang="ja-JP" altLang="en-US" smtClean="0"/>
              <a:t>2018/3/5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252D16-DAF4-824F-96F4-2A5B5E745883}" type="slidenum">
              <a:rPr kumimoji="1" lang="ja-JP" altLang="en-US" smtClean="0"/>
              <a:t>‹#›</a:t>
            </a:fld>
            <a:endParaRPr kumimoji="1" lang="ja-JP" altLang="en-US"/>
          </a:p>
        </p:txBody>
      </p:sp>
    </p:spTree>
    <p:extLst>
      <p:ext uri="{BB962C8B-B14F-4D97-AF65-F5344CB8AC3E}">
        <p14:creationId xmlns:p14="http://schemas.microsoft.com/office/powerpoint/2010/main" val="913465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38E8545-2F95-C94F-B691-10F0A26467F2}" type="datetimeFigureOut">
              <a:rPr kumimoji="1" lang="ja-JP" altLang="en-US" smtClean="0"/>
              <a:t>2018/3/5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252D16-DAF4-824F-96F4-2A5B5E745883}" type="slidenum">
              <a:rPr kumimoji="1" lang="ja-JP" altLang="en-US" smtClean="0"/>
              <a:t>‹#›</a:t>
            </a:fld>
            <a:endParaRPr kumimoji="1" lang="ja-JP" altLang="en-US"/>
          </a:p>
        </p:txBody>
      </p:sp>
    </p:spTree>
    <p:extLst>
      <p:ext uri="{BB962C8B-B14F-4D97-AF65-F5344CB8AC3E}">
        <p14:creationId xmlns:p14="http://schemas.microsoft.com/office/powerpoint/2010/main" val="1919890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38E8545-2F95-C94F-B691-10F0A26467F2}" type="datetimeFigureOut">
              <a:rPr kumimoji="1" lang="ja-JP" altLang="en-US" smtClean="0"/>
              <a:t>2018/3/5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252D16-DAF4-824F-96F4-2A5B5E745883}" type="slidenum">
              <a:rPr kumimoji="1" lang="ja-JP" altLang="en-US" smtClean="0"/>
              <a:t>‹#›</a:t>
            </a:fld>
            <a:endParaRPr kumimoji="1" lang="ja-JP" altLang="en-US"/>
          </a:p>
        </p:txBody>
      </p:sp>
    </p:spTree>
    <p:extLst>
      <p:ext uri="{BB962C8B-B14F-4D97-AF65-F5344CB8AC3E}">
        <p14:creationId xmlns:p14="http://schemas.microsoft.com/office/powerpoint/2010/main" val="1249424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38E8545-2F95-C94F-B691-10F0A26467F2}" type="datetimeFigureOut">
              <a:rPr kumimoji="1" lang="ja-JP" altLang="en-US" smtClean="0"/>
              <a:t>2018/3/5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252D16-DAF4-824F-96F4-2A5B5E745883}" type="slidenum">
              <a:rPr kumimoji="1" lang="ja-JP" altLang="en-US" smtClean="0"/>
              <a:t>‹#›</a:t>
            </a:fld>
            <a:endParaRPr kumimoji="1" lang="ja-JP" altLang="en-US"/>
          </a:p>
        </p:txBody>
      </p:sp>
    </p:spTree>
    <p:extLst>
      <p:ext uri="{BB962C8B-B14F-4D97-AF65-F5344CB8AC3E}">
        <p14:creationId xmlns:p14="http://schemas.microsoft.com/office/powerpoint/2010/main" val="3541714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38E8545-2F95-C94F-B691-10F0A26467F2}" type="datetimeFigureOut">
              <a:rPr kumimoji="1" lang="ja-JP" altLang="en-US" smtClean="0"/>
              <a:t>2018/3/5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252D16-DAF4-824F-96F4-2A5B5E745883}" type="slidenum">
              <a:rPr kumimoji="1" lang="ja-JP" altLang="en-US" smtClean="0"/>
              <a:t>‹#›</a:t>
            </a:fld>
            <a:endParaRPr kumimoji="1" lang="ja-JP" altLang="en-US"/>
          </a:p>
        </p:txBody>
      </p:sp>
    </p:spTree>
    <p:extLst>
      <p:ext uri="{BB962C8B-B14F-4D97-AF65-F5344CB8AC3E}">
        <p14:creationId xmlns:p14="http://schemas.microsoft.com/office/powerpoint/2010/main" val="4039071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38E8545-2F95-C94F-B691-10F0A26467F2}" type="datetimeFigureOut">
              <a:rPr kumimoji="1" lang="ja-JP" altLang="en-US" smtClean="0"/>
              <a:t>2018/3/5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252D16-DAF4-824F-96F4-2A5B5E745883}" type="slidenum">
              <a:rPr kumimoji="1" lang="ja-JP" altLang="en-US" smtClean="0"/>
              <a:t>‹#›</a:t>
            </a:fld>
            <a:endParaRPr kumimoji="1" lang="ja-JP" altLang="en-US"/>
          </a:p>
        </p:txBody>
      </p:sp>
    </p:spTree>
    <p:extLst>
      <p:ext uri="{BB962C8B-B14F-4D97-AF65-F5344CB8AC3E}">
        <p14:creationId xmlns:p14="http://schemas.microsoft.com/office/powerpoint/2010/main" val="3702886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38E8545-2F95-C94F-B691-10F0A26467F2}" type="datetimeFigureOut">
              <a:rPr kumimoji="1" lang="ja-JP" altLang="en-US" smtClean="0"/>
              <a:t>2018/3/5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3252D16-DAF4-824F-96F4-2A5B5E745883}" type="slidenum">
              <a:rPr kumimoji="1" lang="ja-JP" altLang="en-US" smtClean="0"/>
              <a:t>‹#›</a:t>
            </a:fld>
            <a:endParaRPr kumimoji="1" lang="ja-JP" altLang="en-US"/>
          </a:p>
        </p:txBody>
      </p:sp>
    </p:spTree>
    <p:extLst>
      <p:ext uri="{BB962C8B-B14F-4D97-AF65-F5344CB8AC3E}">
        <p14:creationId xmlns:p14="http://schemas.microsoft.com/office/powerpoint/2010/main" val="286152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38E8545-2F95-C94F-B691-10F0A26467F2}" type="datetimeFigureOut">
              <a:rPr kumimoji="1" lang="ja-JP" altLang="en-US" smtClean="0"/>
              <a:t>2018/3/5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3252D16-DAF4-824F-96F4-2A5B5E745883}" type="slidenum">
              <a:rPr kumimoji="1" lang="ja-JP" altLang="en-US" smtClean="0"/>
              <a:t>‹#›</a:t>
            </a:fld>
            <a:endParaRPr kumimoji="1" lang="ja-JP" altLang="en-US"/>
          </a:p>
        </p:txBody>
      </p:sp>
    </p:spTree>
    <p:extLst>
      <p:ext uri="{BB962C8B-B14F-4D97-AF65-F5344CB8AC3E}">
        <p14:creationId xmlns:p14="http://schemas.microsoft.com/office/powerpoint/2010/main" val="4042712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38E8545-2F95-C94F-B691-10F0A26467F2}" type="datetimeFigureOut">
              <a:rPr kumimoji="1" lang="ja-JP" altLang="en-US" smtClean="0"/>
              <a:t>2018/3/5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3252D16-DAF4-824F-96F4-2A5B5E745883}" type="slidenum">
              <a:rPr kumimoji="1" lang="ja-JP" altLang="en-US" smtClean="0"/>
              <a:t>‹#›</a:t>
            </a:fld>
            <a:endParaRPr kumimoji="1" lang="ja-JP" altLang="en-US"/>
          </a:p>
        </p:txBody>
      </p:sp>
    </p:spTree>
    <p:extLst>
      <p:ext uri="{BB962C8B-B14F-4D97-AF65-F5344CB8AC3E}">
        <p14:creationId xmlns:p14="http://schemas.microsoft.com/office/powerpoint/2010/main" val="1988945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38E8545-2F95-C94F-B691-10F0A26467F2}" type="datetimeFigureOut">
              <a:rPr kumimoji="1" lang="ja-JP" altLang="en-US" smtClean="0"/>
              <a:t>2018/3/5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252D16-DAF4-824F-96F4-2A5B5E745883}" type="slidenum">
              <a:rPr kumimoji="1" lang="ja-JP" altLang="en-US" smtClean="0"/>
              <a:t>‹#›</a:t>
            </a:fld>
            <a:endParaRPr kumimoji="1" lang="ja-JP" altLang="en-US"/>
          </a:p>
        </p:txBody>
      </p:sp>
    </p:spTree>
    <p:extLst>
      <p:ext uri="{BB962C8B-B14F-4D97-AF65-F5344CB8AC3E}">
        <p14:creationId xmlns:p14="http://schemas.microsoft.com/office/powerpoint/2010/main" val="4219331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38E8545-2F95-C94F-B691-10F0A26467F2}" type="datetimeFigureOut">
              <a:rPr kumimoji="1" lang="ja-JP" altLang="en-US" smtClean="0"/>
              <a:t>2018/3/5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252D16-DAF4-824F-96F4-2A5B5E745883}" type="slidenum">
              <a:rPr kumimoji="1" lang="ja-JP" altLang="en-US" smtClean="0"/>
              <a:t>‹#›</a:t>
            </a:fld>
            <a:endParaRPr kumimoji="1" lang="ja-JP" altLang="en-US"/>
          </a:p>
        </p:txBody>
      </p:sp>
    </p:spTree>
    <p:extLst>
      <p:ext uri="{BB962C8B-B14F-4D97-AF65-F5344CB8AC3E}">
        <p14:creationId xmlns:p14="http://schemas.microsoft.com/office/powerpoint/2010/main" val="1758211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38E8545-2F95-C94F-B691-10F0A26467F2}" type="datetimeFigureOut">
              <a:rPr kumimoji="1" lang="ja-JP" altLang="en-US" smtClean="0"/>
              <a:t>2018/3/5</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3252D16-DAF4-824F-96F4-2A5B5E745883}" type="slidenum">
              <a:rPr kumimoji="1" lang="ja-JP" altLang="en-US" smtClean="0"/>
              <a:t>‹#›</a:t>
            </a:fld>
            <a:endParaRPr kumimoji="1" lang="ja-JP" altLang="en-US"/>
          </a:p>
        </p:txBody>
      </p:sp>
    </p:spTree>
    <p:extLst>
      <p:ext uri="{BB962C8B-B14F-4D97-AF65-F5344CB8AC3E}">
        <p14:creationId xmlns:p14="http://schemas.microsoft.com/office/powerpoint/2010/main" val="309182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osaka.cci.or.jp/event/seminar/201802/D22180323014.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69876" y="307237"/>
            <a:ext cx="6324600" cy="505250"/>
          </a:xfrm>
          <a:prstGeom prst="rect">
            <a:avLst/>
          </a:prstGeom>
        </p:spPr>
        <p:txBody>
          <a:bodyPr vert="horz" lIns="0" tIns="0" rIns="0" bIns="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nSpc>
                <a:spcPct val="110000"/>
              </a:lnSpc>
              <a:spcBef>
                <a:spcPts val="500"/>
              </a:spcBef>
            </a:pPr>
            <a:r>
              <a:rPr lang="en-US" altLang="ja-JP" sz="1100" dirty="0" smtClean="0">
                <a:solidFill>
                  <a:srgbClr val="000000"/>
                </a:solidFill>
                <a:latin typeface="メイリオ"/>
                <a:ea typeface="メイリオ"/>
                <a:cs typeface="メイリオ"/>
              </a:rPr>
              <a:t/>
            </a:r>
            <a:br>
              <a:rPr lang="en-US" altLang="ja-JP" sz="1100" dirty="0" smtClean="0">
                <a:solidFill>
                  <a:srgbClr val="000000"/>
                </a:solidFill>
                <a:latin typeface="メイリオ"/>
                <a:ea typeface="メイリオ"/>
                <a:cs typeface="メイリオ"/>
              </a:rPr>
            </a:br>
            <a:r>
              <a:rPr lang="ja-JP" altLang="en-US" sz="1200" dirty="0" smtClean="0">
                <a:solidFill>
                  <a:srgbClr val="000000"/>
                </a:solidFill>
                <a:latin typeface="メイリオ"/>
                <a:ea typeface="メイリオ"/>
                <a:cs typeface="メイリオ"/>
              </a:rPr>
              <a:t>ライフ＆メディカルイノベーションプロジェクト</a:t>
            </a:r>
            <a:r>
              <a:rPr lang="en-US" altLang="ja-JP" sz="1200" dirty="0" smtClean="0">
                <a:solidFill>
                  <a:srgbClr val="000000"/>
                </a:solidFill>
                <a:latin typeface="メイリオ"/>
                <a:ea typeface="メイリオ"/>
                <a:cs typeface="メイリオ"/>
              </a:rPr>
              <a:t> </a:t>
            </a:r>
            <a:r>
              <a:rPr lang="ja-JP" altLang="en-US" sz="1200" dirty="0" smtClean="0">
                <a:solidFill>
                  <a:srgbClr val="000000"/>
                </a:solidFill>
                <a:latin typeface="メイリオ"/>
                <a:ea typeface="メイリオ"/>
                <a:cs typeface="メイリオ"/>
              </a:rPr>
              <a:t>シンポジウム</a:t>
            </a:r>
            <a:r>
              <a:rPr lang="en-US" altLang="ja-JP" sz="1200" dirty="0" smtClean="0">
                <a:solidFill>
                  <a:srgbClr val="000000"/>
                </a:solidFill>
                <a:latin typeface="メイリオ"/>
                <a:ea typeface="メイリオ"/>
                <a:cs typeface="メイリオ"/>
              </a:rPr>
              <a:t/>
            </a:r>
            <a:br>
              <a:rPr lang="en-US" altLang="ja-JP" sz="1200" dirty="0" smtClean="0">
                <a:solidFill>
                  <a:srgbClr val="000000"/>
                </a:solidFill>
                <a:latin typeface="メイリオ"/>
                <a:ea typeface="メイリオ"/>
                <a:cs typeface="メイリオ"/>
              </a:rPr>
            </a:br>
            <a:r>
              <a:rPr lang="ja-JP" altLang="en-US" sz="1200" dirty="0" smtClean="0">
                <a:solidFill>
                  <a:srgbClr val="000000"/>
                </a:solidFill>
                <a:latin typeface="メイリオ"/>
                <a:ea typeface="メイリオ"/>
                <a:cs typeface="メイリオ"/>
              </a:rPr>
              <a:t>「医工連携の推進による高機能福祉および先端</a:t>
            </a:r>
            <a:r>
              <a:rPr lang="ja-JP" altLang="en-US" sz="1200" dirty="0">
                <a:solidFill>
                  <a:srgbClr val="000000"/>
                </a:solidFill>
                <a:latin typeface="メイリオ"/>
                <a:ea typeface="メイリオ"/>
                <a:cs typeface="メイリオ"/>
              </a:rPr>
              <a:t>医療</a:t>
            </a:r>
            <a:r>
              <a:rPr lang="ja-JP" altLang="en-US" sz="1200" dirty="0" smtClean="0">
                <a:solidFill>
                  <a:srgbClr val="000000"/>
                </a:solidFill>
                <a:latin typeface="メイリオ"/>
                <a:ea typeface="メイリオ"/>
                <a:cs typeface="メイリオ"/>
              </a:rPr>
              <a:t>機器（用具・材料）の開発」</a:t>
            </a:r>
            <a:endParaRPr lang="en-US" altLang="ja-JP" sz="1200" b="1" dirty="0" smtClean="0">
              <a:solidFill>
                <a:srgbClr val="000000"/>
              </a:solidFill>
              <a:latin typeface="メイリオ"/>
              <a:ea typeface="メイリオ"/>
              <a:cs typeface="メイリオ"/>
            </a:endParaRPr>
          </a:p>
        </p:txBody>
      </p:sp>
      <p:sp>
        <p:nvSpPr>
          <p:cNvPr id="5" name="Rectangle 2"/>
          <p:cNvSpPr>
            <a:spLocks noChangeArrowheads="1"/>
          </p:cNvSpPr>
          <p:nvPr/>
        </p:nvSpPr>
        <p:spPr bwMode="auto">
          <a:xfrm>
            <a:off x="200666" y="2495014"/>
            <a:ext cx="6569993" cy="3421706"/>
          </a:xfrm>
          <a:prstGeom prst="rect">
            <a:avLst/>
          </a:prstGeom>
          <a:solidFill>
            <a:schemeClr val="bg1"/>
          </a:solidFill>
          <a:ln w="9525">
            <a:noFill/>
            <a:miter lim="800000"/>
            <a:headEnd/>
            <a:tailEnd/>
          </a:ln>
        </p:spPr>
        <p:txBody>
          <a:bodyPr wrap="square">
            <a:spAutoFit/>
          </a:bodyPr>
          <a:lstStyle/>
          <a:p>
            <a:pPr>
              <a:lnSpc>
                <a:spcPct val="110000"/>
              </a:lnSpc>
            </a:pPr>
            <a:r>
              <a:rPr lang="ja-JP" altLang="en-US" sz="1050" dirty="0" smtClean="0">
                <a:solidFill>
                  <a:srgbClr val="000000"/>
                </a:solidFill>
                <a:latin typeface="メイリオ"/>
                <a:ea typeface="メイリオ"/>
                <a:cs typeface="メイリオ"/>
              </a:rPr>
              <a:t>■日　　　時：平成</a:t>
            </a:r>
            <a:r>
              <a:rPr lang="en-US" altLang="ja-JP" sz="1050" dirty="0" smtClean="0">
                <a:solidFill>
                  <a:srgbClr val="000000"/>
                </a:solidFill>
                <a:latin typeface="メイリオ"/>
                <a:ea typeface="メイリオ"/>
                <a:cs typeface="メイリオ"/>
              </a:rPr>
              <a:t>30</a:t>
            </a:r>
            <a:r>
              <a:rPr lang="ja-JP" altLang="en-US" sz="1050" dirty="0" smtClean="0">
                <a:solidFill>
                  <a:srgbClr val="000000"/>
                </a:solidFill>
                <a:latin typeface="メイリオ"/>
                <a:ea typeface="メイリオ"/>
                <a:cs typeface="メイリオ"/>
              </a:rPr>
              <a:t>年</a:t>
            </a:r>
            <a:r>
              <a:rPr lang="en-US" altLang="ja-JP" sz="1050" dirty="0" smtClean="0">
                <a:solidFill>
                  <a:srgbClr val="000000"/>
                </a:solidFill>
                <a:latin typeface="メイリオ"/>
                <a:ea typeface="メイリオ"/>
                <a:cs typeface="メイリオ"/>
              </a:rPr>
              <a:t>3</a:t>
            </a:r>
            <a:r>
              <a:rPr lang="ja-JP" altLang="ja-JP" sz="1050" dirty="0" smtClean="0">
                <a:solidFill>
                  <a:srgbClr val="000000"/>
                </a:solidFill>
                <a:latin typeface="メイリオ"/>
                <a:ea typeface="メイリオ"/>
                <a:cs typeface="メイリオ"/>
              </a:rPr>
              <a:t>月</a:t>
            </a:r>
            <a:r>
              <a:rPr lang="en-US" altLang="ja-JP" sz="1050" dirty="0" smtClean="0">
                <a:solidFill>
                  <a:srgbClr val="000000"/>
                </a:solidFill>
                <a:latin typeface="メイリオ"/>
                <a:ea typeface="メイリオ"/>
                <a:cs typeface="メイリオ"/>
              </a:rPr>
              <a:t>23</a:t>
            </a:r>
            <a:r>
              <a:rPr lang="ja-JP" altLang="ja-JP" sz="1050" dirty="0" smtClean="0">
                <a:solidFill>
                  <a:srgbClr val="000000"/>
                </a:solidFill>
                <a:latin typeface="メイリオ"/>
                <a:ea typeface="メイリオ"/>
                <a:cs typeface="メイリオ"/>
              </a:rPr>
              <a:t>日</a:t>
            </a:r>
            <a:r>
              <a:rPr lang="ja-JP" altLang="en-US" sz="1050" dirty="0" smtClean="0">
                <a:solidFill>
                  <a:srgbClr val="000000"/>
                </a:solidFill>
                <a:latin typeface="メイリオ"/>
                <a:ea typeface="メイリオ"/>
                <a:cs typeface="メイリオ"/>
              </a:rPr>
              <a:t>（金）</a:t>
            </a:r>
            <a:r>
              <a:rPr lang="en-US" altLang="ja-JP" sz="1050" dirty="0" smtClean="0">
                <a:solidFill>
                  <a:srgbClr val="000000"/>
                </a:solidFill>
                <a:latin typeface="メイリオ"/>
                <a:ea typeface="メイリオ"/>
                <a:cs typeface="メイリオ"/>
              </a:rPr>
              <a:t>13:00</a:t>
            </a:r>
            <a:r>
              <a:rPr lang="ja-JP" altLang="en-US" sz="1050" dirty="0" smtClean="0">
                <a:solidFill>
                  <a:srgbClr val="000000"/>
                </a:solidFill>
                <a:latin typeface="メイリオ"/>
                <a:ea typeface="メイリオ"/>
                <a:cs typeface="メイリオ"/>
              </a:rPr>
              <a:t>～</a:t>
            </a:r>
            <a:r>
              <a:rPr lang="en-US" altLang="ja-JP" sz="1050" dirty="0" smtClean="0">
                <a:solidFill>
                  <a:srgbClr val="000000"/>
                </a:solidFill>
                <a:latin typeface="メイリオ"/>
                <a:ea typeface="メイリオ"/>
                <a:cs typeface="メイリオ"/>
              </a:rPr>
              <a:t>17:00</a:t>
            </a:r>
            <a:r>
              <a:rPr lang="ja-JP" altLang="en-US" sz="1050" dirty="0">
                <a:solidFill>
                  <a:srgbClr val="000000"/>
                </a:solidFill>
                <a:latin typeface="メイリオ"/>
                <a:ea typeface="メイリオ"/>
                <a:cs typeface="メイリオ"/>
              </a:rPr>
              <a:t>　</a:t>
            </a:r>
            <a:endParaRPr lang="en-US" altLang="ja-JP" sz="1050" dirty="0" smtClean="0">
              <a:solidFill>
                <a:srgbClr val="000000"/>
              </a:solidFill>
              <a:latin typeface="メイリオ"/>
              <a:ea typeface="メイリオ"/>
              <a:cs typeface="メイリオ"/>
            </a:endParaRPr>
          </a:p>
          <a:p>
            <a:pPr>
              <a:lnSpc>
                <a:spcPct val="110000"/>
              </a:lnSpc>
            </a:pPr>
            <a:endParaRPr lang="en-US" altLang="ja-JP" sz="1050" dirty="0" smtClean="0">
              <a:solidFill>
                <a:srgbClr val="000000"/>
              </a:solidFill>
              <a:latin typeface="メイリオ"/>
              <a:ea typeface="メイリオ"/>
              <a:cs typeface="メイリオ"/>
            </a:endParaRPr>
          </a:p>
          <a:p>
            <a:pPr>
              <a:lnSpc>
                <a:spcPct val="110000"/>
              </a:lnSpc>
            </a:pPr>
            <a:r>
              <a:rPr lang="ja-JP" altLang="en-US" sz="1050" dirty="0" smtClean="0">
                <a:solidFill>
                  <a:srgbClr val="000000"/>
                </a:solidFill>
                <a:latin typeface="メイリオ"/>
                <a:ea typeface="メイリオ"/>
                <a:cs typeface="メイリオ"/>
              </a:rPr>
              <a:t>■場　　　所：地方独立行政法人大阪産業技術研究所　森之宮センター　大講堂</a:t>
            </a:r>
            <a:endParaRPr lang="en-US" altLang="ja-JP" sz="1050" dirty="0">
              <a:solidFill>
                <a:srgbClr val="000000"/>
              </a:solidFill>
              <a:latin typeface="メイリオ"/>
              <a:ea typeface="メイリオ"/>
              <a:cs typeface="メイリオ"/>
            </a:endParaRPr>
          </a:p>
          <a:p>
            <a:pPr>
              <a:lnSpc>
                <a:spcPct val="110000"/>
              </a:lnSpc>
            </a:pPr>
            <a:r>
              <a:rPr lang="en-US" altLang="ja-JP" sz="1050" dirty="0" smtClean="0">
                <a:solidFill>
                  <a:srgbClr val="000000"/>
                </a:solidFill>
                <a:latin typeface="メイリオ"/>
                <a:ea typeface="メイリオ"/>
                <a:cs typeface="メイリオ"/>
              </a:rPr>
              <a:t> 		</a:t>
            </a:r>
            <a:r>
              <a:rPr lang="ja-JP" altLang="en-US" sz="1050" dirty="0" smtClean="0">
                <a:solidFill>
                  <a:srgbClr val="000000"/>
                </a:solidFill>
                <a:latin typeface="メイリオ"/>
                <a:ea typeface="メイリオ"/>
                <a:cs typeface="メイリオ"/>
              </a:rPr>
              <a:t>　</a:t>
            </a:r>
            <a:r>
              <a:rPr lang="en-US" altLang="ja-JP" sz="1050" dirty="0" smtClean="0">
                <a:solidFill>
                  <a:srgbClr val="000000"/>
                </a:solidFill>
                <a:latin typeface="メイリオ"/>
                <a:ea typeface="メイリオ"/>
                <a:cs typeface="メイリオ"/>
              </a:rPr>
              <a:t>(</a:t>
            </a:r>
            <a:r>
              <a:rPr lang="ja-JP" altLang="en-US" sz="1050" dirty="0">
                <a:solidFill>
                  <a:srgbClr val="000000"/>
                </a:solidFill>
                <a:latin typeface="メイリオ"/>
                <a:ea typeface="メイリオ"/>
                <a:cs typeface="メイリオ"/>
              </a:rPr>
              <a:t>大阪市城東区森之宮</a:t>
            </a:r>
            <a:r>
              <a:rPr lang="en-US" altLang="ja-JP" sz="1050" dirty="0">
                <a:solidFill>
                  <a:srgbClr val="000000"/>
                </a:solidFill>
                <a:latin typeface="メイリオ"/>
                <a:ea typeface="メイリオ"/>
                <a:cs typeface="メイリオ"/>
              </a:rPr>
              <a:t>1-6-50</a:t>
            </a:r>
            <a:r>
              <a:rPr lang="en-US" altLang="ja-JP" sz="1050" dirty="0" smtClean="0">
                <a:solidFill>
                  <a:srgbClr val="000000"/>
                </a:solidFill>
                <a:latin typeface="メイリオ"/>
                <a:ea typeface="メイリオ"/>
                <a:cs typeface="メイリオ"/>
              </a:rPr>
              <a:t>)</a:t>
            </a:r>
            <a:endParaRPr lang="en-US" altLang="ja-JP" sz="1050" dirty="0">
              <a:solidFill>
                <a:srgbClr val="000000"/>
              </a:solidFill>
              <a:latin typeface="メイリオ"/>
              <a:ea typeface="メイリオ"/>
              <a:cs typeface="メイリオ"/>
            </a:endParaRPr>
          </a:p>
          <a:p>
            <a:pPr>
              <a:lnSpc>
                <a:spcPct val="110000"/>
              </a:lnSpc>
            </a:pPr>
            <a:r>
              <a:rPr lang="en-US" altLang="ja-JP" sz="1050" dirty="0" smtClean="0">
                <a:solidFill>
                  <a:srgbClr val="000000"/>
                </a:solidFill>
                <a:latin typeface="メイリオ"/>
                <a:ea typeface="メイリオ"/>
                <a:cs typeface="メイリオ"/>
              </a:rPr>
              <a:t>	</a:t>
            </a:r>
            <a:r>
              <a:rPr lang="ja-JP" altLang="en-US" sz="1050" dirty="0">
                <a:solidFill>
                  <a:srgbClr val="000000"/>
                </a:solidFill>
                <a:latin typeface="メイリオ"/>
                <a:ea typeface="メイリオ"/>
                <a:cs typeface="メイリオ"/>
              </a:rPr>
              <a:t>　</a:t>
            </a:r>
            <a:r>
              <a:rPr lang="ja-JP" altLang="en-US" sz="1050" dirty="0" smtClean="0">
                <a:solidFill>
                  <a:srgbClr val="000000"/>
                </a:solidFill>
                <a:latin typeface="メイリオ"/>
                <a:ea typeface="メイリオ"/>
                <a:cs typeface="メイリオ"/>
              </a:rPr>
              <a:t>　　　（</a:t>
            </a:r>
            <a:r>
              <a:rPr lang="en-US" altLang="ja-JP" sz="1050" dirty="0" smtClean="0">
                <a:solidFill>
                  <a:srgbClr val="000000"/>
                </a:solidFill>
                <a:latin typeface="メイリオ"/>
                <a:ea typeface="メイリオ"/>
                <a:cs typeface="メイリオ"/>
              </a:rPr>
              <a:t>JR</a:t>
            </a:r>
            <a:r>
              <a:rPr lang="ja-JP" altLang="en-US" sz="1050" dirty="0">
                <a:solidFill>
                  <a:srgbClr val="000000"/>
                </a:solidFill>
                <a:latin typeface="メイリオ"/>
                <a:ea typeface="メイリオ"/>
                <a:cs typeface="メイリオ"/>
              </a:rPr>
              <a:t>大阪環状</a:t>
            </a:r>
            <a:r>
              <a:rPr lang="ja-JP" altLang="en-US" sz="1050" dirty="0" smtClean="0">
                <a:solidFill>
                  <a:srgbClr val="000000"/>
                </a:solidFill>
                <a:latin typeface="メイリオ"/>
                <a:ea typeface="メイリオ"/>
                <a:cs typeface="メイリオ"/>
              </a:rPr>
              <a:t>線また</a:t>
            </a:r>
            <a:r>
              <a:rPr lang="ja-JP" altLang="en-US" sz="1050" dirty="0">
                <a:solidFill>
                  <a:srgbClr val="000000"/>
                </a:solidFill>
                <a:latin typeface="メイリオ"/>
                <a:ea typeface="メイリオ"/>
                <a:cs typeface="メイリオ"/>
              </a:rPr>
              <a:t>は⼤阪市営地下鉄中央線・長堀鶴見緑地線</a:t>
            </a:r>
            <a:r>
              <a:rPr lang="ja-JP" altLang="en-US" sz="1050" dirty="0" smtClean="0">
                <a:solidFill>
                  <a:srgbClr val="000000"/>
                </a:solidFill>
                <a:latin typeface="メイリオ"/>
                <a:ea typeface="メイリオ"/>
                <a:cs typeface="メイリオ"/>
              </a:rPr>
              <a:t>森ノ宮駅より徒歩約</a:t>
            </a:r>
            <a:r>
              <a:rPr lang="en-US" altLang="ja-JP" sz="1050" dirty="0" smtClean="0">
                <a:solidFill>
                  <a:srgbClr val="000000"/>
                </a:solidFill>
                <a:latin typeface="メイリオ"/>
                <a:ea typeface="メイリオ"/>
                <a:cs typeface="メイリオ"/>
              </a:rPr>
              <a:t>10</a:t>
            </a:r>
            <a:r>
              <a:rPr lang="ja-JP" altLang="en-US" sz="1050" dirty="0" smtClean="0">
                <a:solidFill>
                  <a:srgbClr val="000000"/>
                </a:solidFill>
                <a:latin typeface="メイリオ"/>
                <a:ea typeface="メイリオ"/>
                <a:cs typeface="メイリオ"/>
              </a:rPr>
              <a:t>分）</a:t>
            </a:r>
            <a:endParaRPr lang="en-US" altLang="ja-JP" sz="1050" dirty="0">
              <a:solidFill>
                <a:srgbClr val="000000"/>
              </a:solidFill>
              <a:latin typeface="メイリオ"/>
              <a:ea typeface="メイリオ"/>
              <a:cs typeface="メイリオ"/>
            </a:endParaRPr>
          </a:p>
          <a:p>
            <a:pPr>
              <a:lnSpc>
                <a:spcPct val="110000"/>
              </a:lnSpc>
            </a:pPr>
            <a:endParaRPr lang="en-US" altLang="ja-JP" sz="1050" dirty="0" smtClean="0">
              <a:solidFill>
                <a:srgbClr val="000000"/>
              </a:solidFill>
              <a:latin typeface="メイリオ"/>
              <a:ea typeface="メイリオ"/>
              <a:cs typeface="メイリオ"/>
            </a:endParaRPr>
          </a:p>
          <a:p>
            <a:pPr>
              <a:lnSpc>
                <a:spcPct val="110000"/>
              </a:lnSpc>
              <a:spcBef>
                <a:spcPts val="0"/>
              </a:spcBef>
            </a:pPr>
            <a:r>
              <a:rPr lang="ja-JP" altLang="en-US" sz="1050" dirty="0" smtClean="0">
                <a:solidFill>
                  <a:srgbClr val="000000"/>
                </a:solidFill>
                <a:latin typeface="メイリオ"/>
                <a:ea typeface="メイリオ"/>
                <a:cs typeface="メイリオ"/>
              </a:rPr>
              <a:t>■参</a:t>
            </a:r>
            <a:r>
              <a:rPr lang="ja-JP" altLang="ja-JP" sz="1050" dirty="0">
                <a:solidFill>
                  <a:srgbClr val="000000"/>
                </a:solidFill>
                <a:latin typeface="メイリオ"/>
                <a:ea typeface="メイリオ"/>
                <a:cs typeface="メイリオ"/>
              </a:rPr>
              <a:t>　</a:t>
            </a:r>
            <a:r>
              <a:rPr lang="ja-JP" altLang="en-US" sz="1050" dirty="0" smtClean="0">
                <a:solidFill>
                  <a:srgbClr val="000000"/>
                </a:solidFill>
                <a:latin typeface="メイリオ"/>
                <a:ea typeface="メイリオ"/>
                <a:cs typeface="メイリオ"/>
              </a:rPr>
              <a:t>加　費：無料（定員1</a:t>
            </a:r>
            <a:r>
              <a:rPr lang="en-US" altLang="ja-JP" sz="1050" dirty="0" smtClean="0">
                <a:solidFill>
                  <a:srgbClr val="000000"/>
                </a:solidFill>
                <a:latin typeface="メイリオ"/>
                <a:ea typeface="メイリオ"/>
                <a:cs typeface="メイリオ"/>
              </a:rPr>
              <a:t>00</a:t>
            </a:r>
            <a:r>
              <a:rPr lang="ja-JP" altLang="en-US" sz="1050" dirty="0" smtClean="0">
                <a:solidFill>
                  <a:srgbClr val="000000"/>
                </a:solidFill>
                <a:latin typeface="メイリオ"/>
                <a:ea typeface="メイリオ"/>
                <a:cs typeface="メイリオ"/>
              </a:rPr>
              <a:t>名）</a:t>
            </a:r>
            <a:endParaRPr lang="en-US" altLang="ja-JP" sz="1050" dirty="0">
              <a:solidFill>
                <a:srgbClr val="000000"/>
              </a:solidFill>
              <a:latin typeface="メイリオ"/>
              <a:ea typeface="メイリオ"/>
              <a:cs typeface="メイリオ"/>
            </a:endParaRPr>
          </a:p>
          <a:p>
            <a:pPr>
              <a:lnSpc>
                <a:spcPct val="110000"/>
              </a:lnSpc>
              <a:spcBef>
                <a:spcPts val="0"/>
              </a:spcBef>
            </a:pPr>
            <a:endParaRPr lang="en-US" altLang="ja-JP" sz="1050" dirty="0" smtClean="0">
              <a:solidFill>
                <a:srgbClr val="000000"/>
              </a:solidFill>
              <a:latin typeface="メイリオ"/>
              <a:ea typeface="メイリオ"/>
              <a:cs typeface="メイリオ"/>
            </a:endParaRPr>
          </a:p>
          <a:p>
            <a:pPr>
              <a:lnSpc>
                <a:spcPct val="110000"/>
              </a:lnSpc>
              <a:spcBef>
                <a:spcPts val="0"/>
              </a:spcBef>
            </a:pPr>
            <a:r>
              <a:rPr lang="ja-JP" altLang="en-US" sz="1050" dirty="0" smtClean="0">
                <a:solidFill>
                  <a:srgbClr val="000000"/>
                </a:solidFill>
                <a:latin typeface="メイリオ"/>
                <a:ea typeface="メイリオ"/>
                <a:cs typeface="メイリオ"/>
              </a:rPr>
              <a:t>■プログラム：裏面をご覧ください。</a:t>
            </a:r>
            <a:endParaRPr lang="en-US" altLang="ja-JP" sz="1050" dirty="0" smtClean="0">
              <a:solidFill>
                <a:srgbClr val="000000"/>
              </a:solidFill>
              <a:latin typeface="メイリオ"/>
              <a:ea typeface="メイリオ"/>
              <a:cs typeface="メイリオ"/>
            </a:endParaRPr>
          </a:p>
          <a:p>
            <a:pPr>
              <a:lnSpc>
                <a:spcPct val="110000"/>
              </a:lnSpc>
              <a:spcBef>
                <a:spcPts val="300"/>
              </a:spcBef>
            </a:pPr>
            <a:endParaRPr lang="en-US" altLang="ja-JP" sz="1050" dirty="0" smtClean="0">
              <a:solidFill>
                <a:srgbClr val="000000"/>
              </a:solidFill>
              <a:latin typeface="メイリオ"/>
              <a:ea typeface="メイリオ"/>
              <a:cs typeface="メイリオ"/>
            </a:endParaRPr>
          </a:p>
          <a:p>
            <a:pPr>
              <a:lnSpc>
                <a:spcPct val="110000"/>
              </a:lnSpc>
              <a:spcBef>
                <a:spcPts val="300"/>
              </a:spcBef>
            </a:pPr>
            <a:r>
              <a:rPr lang="ja-JP" altLang="en-US" sz="1050" dirty="0" smtClean="0">
                <a:solidFill>
                  <a:srgbClr val="000000"/>
                </a:solidFill>
                <a:latin typeface="メイリオ"/>
                <a:ea typeface="メイリオ"/>
                <a:cs typeface="メイリオ"/>
              </a:rPr>
              <a:t>■参加申込み：参加申込書</a:t>
            </a:r>
            <a:r>
              <a:rPr lang="ja-JP" altLang="en-US" sz="1050" dirty="0">
                <a:solidFill>
                  <a:srgbClr val="000000"/>
                </a:solidFill>
                <a:latin typeface="メイリオ"/>
                <a:ea typeface="メイリオ"/>
                <a:cs typeface="メイリオ"/>
              </a:rPr>
              <a:t>に必要事項をご記入のうえ、</a:t>
            </a:r>
            <a:r>
              <a:rPr lang="en-US" altLang="ja-JP" sz="1050" dirty="0" smtClean="0">
                <a:solidFill>
                  <a:srgbClr val="000000"/>
                </a:solidFill>
                <a:latin typeface="メイリオ"/>
                <a:ea typeface="メイリオ"/>
                <a:cs typeface="メイリオ"/>
              </a:rPr>
              <a:t>FAX</a:t>
            </a:r>
            <a:r>
              <a:rPr lang="ja-JP" altLang="en-US" sz="1050" dirty="0" smtClean="0">
                <a:solidFill>
                  <a:srgbClr val="000000"/>
                </a:solidFill>
                <a:latin typeface="メイリオ"/>
                <a:ea typeface="メイリオ"/>
                <a:cs typeface="メイリオ"/>
              </a:rPr>
              <a:t>でお申込み</a:t>
            </a:r>
            <a:r>
              <a:rPr lang="ja-JP" altLang="en-US" sz="1050" dirty="0">
                <a:solidFill>
                  <a:srgbClr val="000000"/>
                </a:solidFill>
                <a:latin typeface="メイリオ"/>
                <a:ea typeface="メイリオ"/>
                <a:cs typeface="メイリオ"/>
              </a:rPr>
              <a:t>ください。</a:t>
            </a:r>
          </a:p>
          <a:p>
            <a:pPr>
              <a:lnSpc>
                <a:spcPct val="110000"/>
              </a:lnSpc>
              <a:spcBef>
                <a:spcPts val="300"/>
              </a:spcBef>
            </a:pPr>
            <a:r>
              <a:rPr lang="ja-JP" altLang="en-US" sz="1050" dirty="0" smtClean="0">
                <a:solidFill>
                  <a:srgbClr val="000000"/>
                </a:solidFill>
                <a:latin typeface="メイリオ"/>
                <a:ea typeface="メイリオ"/>
                <a:cs typeface="メイリオ"/>
              </a:rPr>
              <a:t>　　　　　　　もしく</a:t>
            </a:r>
            <a:r>
              <a:rPr lang="ja-JP" altLang="en-US" sz="1050" dirty="0">
                <a:solidFill>
                  <a:srgbClr val="000000"/>
                </a:solidFill>
                <a:latin typeface="メイリオ"/>
                <a:ea typeface="メイリオ"/>
                <a:cs typeface="メイリオ"/>
              </a:rPr>
              <a:t>は、大阪商工会議所ホームページよりお申込みください。</a:t>
            </a:r>
          </a:p>
          <a:p>
            <a:pPr>
              <a:lnSpc>
                <a:spcPct val="110000"/>
              </a:lnSpc>
              <a:spcBef>
                <a:spcPts val="300"/>
              </a:spcBef>
            </a:pPr>
            <a:r>
              <a:rPr lang="ja-JP" altLang="en-US" sz="1050" dirty="0" smtClean="0">
                <a:solidFill>
                  <a:srgbClr val="000000"/>
                </a:solidFill>
                <a:latin typeface="メイリオ"/>
                <a:ea typeface="メイリオ"/>
                <a:cs typeface="メイリオ"/>
              </a:rPr>
              <a:t>　　　　　　　　</a:t>
            </a:r>
            <a:r>
              <a:rPr lang="en-US" altLang="ja-JP" sz="1050" dirty="0" smtClean="0">
                <a:solidFill>
                  <a:srgbClr val="000000"/>
                </a:solidFill>
                <a:latin typeface="メイリオ"/>
                <a:ea typeface="メイリオ"/>
                <a:cs typeface="メイリオ"/>
                <a:hlinkClick r:id="rId3"/>
              </a:rPr>
              <a:t>http</a:t>
            </a:r>
            <a:r>
              <a:rPr lang="en-US" altLang="ja-JP" sz="1050" dirty="0">
                <a:solidFill>
                  <a:srgbClr val="000000"/>
                </a:solidFill>
                <a:latin typeface="メイリオ"/>
                <a:ea typeface="メイリオ"/>
                <a:cs typeface="メイリオ"/>
                <a:hlinkClick r:id="rId3"/>
              </a:rPr>
              <a:t>://</a:t>
            </a:r>
            <a:r>
              <a:rPr lang="en-US" altLang="ja-JP" sz="1050" dirty="0" smtClean="0">
                <a:solidFill>
                  <a:srgbClr val="000000"/>
                </a:solidFill>
                <a:latin typeface="メイリオ"/>
                <a:ea typeface="メイリオ"/>
                <a:cs typeface="メイリオ"/>
                <a:hlinkClick r:id="rId3"/>
              </a:rPr>
              <a:t>www.osaka.cci.or.jp/event/seminar/201802/D22180323014.html</a:t>
            </a:r>
            <a:endParaRPr lang="en-US" altLang="ja-JP" sz="1050" dirty="0" smtClean="0">
              <a:solidFill>
                <a:srgbClr val="000000"/>
              </a:solidFill>
              <a:latin typeface="メイリオ"/>
              <a:ea typeface="メイリオ"/>
              <a:cs typeface="メイリオ"/>
            </a:endParaRPr>
          </a:p>
          <a:p>
            <a:pPr>
              <a:lnSpc>
                <a:spcPct val="110000"/>
              </a:lnSpc>
              <a:spcBef>
                <a:spcPts val="300"/>
              </a:spcBef>
            </a:pPr>
            <a:r>
              <a:rPr lang="ja-JP" altLang="en-US" sz="1050" dirty="0" smtClean="0">
                <a:solidFill>
                  <a:srgbClr val="000000"/>
                </a:solidFill>
                <a:latin typeface="メイリオ"/>
                <a:ea typeface="メイリオ"/>
                <a:cs typeface="メイリオ"/>
              </a:rPr>
              <a:t>■</a:t>
            </a:r>
            <a:r>
              <a:rPr lang="ja-JP" altLang="en-US" sz="1050" dirty="0">
                <a:solidFill>
                  <a:srgbClr val="000000"/>
                </a:solidFill>
                <a:latin typeface="メイリオ"/>
                <a:ea typeface="メイリオ"/>
                <a:cs typeface="メイリオ"/>
              </a:rPr>
              <a:t>お問い合わせ</a:t>
            </a:r>
            <a:r>
              <a:rPr lang="ja-JP" altLang="en-US" sz="1050" dirty="0" smtClean="0">
                <a:solidFill>
                  <a:srgbClr val="000000"/>
                </a:solidFill>
                <a:latin typeface="メイリオ"/>
                <a:ea typeface="メイリオ"/>
                <a:cs typeface="メイリオ"/>
              </a:rPr>
              <a:t>：</a:t>
            </a:r>
            <a:endParaRPr lang="en-US" altLang="ja-JP" sz="1050" dirty="0" smtClean="0">
              <a:solidFill>
                <a:srgbClr val="000000"/>
              </a:solidFill>
              <a:latin typeface="メイリオ"/>
              <a:ea typeface="メイリオ"/>
              <a:cs typeface="メイリオ"/>
            </a:endParaRPr>
          </a:p>
          <a:p>
            <a:pPr>
              <a:lnSpc>
                <a:spcPct val="110000"/>
              </a:lnSpc>
              <a:spcBef>
                <a:spcPts val="300"/>
              </a:spcBef>
            </a:pPr>
            <a:r>
              <a:rPr lang="ja-JP" altLang="en-US" sz="1050" dirty="0" smtClean="0">
                <a:solidFill>
                  <a:srgbClr val="000000"/>
                </a:solidFill>
                <a:latin typeface="メイリオ"/>
                <a:ea typeface="メイリオ"/>
                <a:cs typeface="メイリオ"/>
              </a:rPr>
              <a:t>（</a:t>
            </a:r>
            <a:r>
              <a:rPr lang="ja-JP" altLang="en-US" sz="1050" dirty="0">
                <a:solidFill>
                  <a:srgbClr val="000000"/>
                </a:solidFill>
                <a:latin typeface="メイリオ"/>
                <a:ea typeface="メイリオ"/>
                <a:cs typeface="メイリオ"/>
              </a:rPr>
              <a:t>お申込み・会場関連）大阪商工会議所 経済産業部 産業・</a:t>
            </a:r>
            <a:r>
              <a:rPr lang="ja-JP" altLang="en-US" sz="1050" dirty="0" smtClean="0">
                <a:solidFill>
                  <a:srgbClr val="000000"/>
                </a:solidFill>
                <a:latin typeface="メイリオ"/>
                <a:ea typeface="メイリオ"/>
                <a:cs typeface="メイリオ"/>
              </a:rPr>
              <a:t>技術振興</a:t>
            </a:r>
            <a:r>
              <a:rPr lang="ja-JP" altLang="en-US" sz="1050" dirty="0">
                <a:solidFill>
                  <a:srgbClr val="000000"/>
                </a:solidFill>
                <a:latin typeface="メイリオ"/>
                <a:ea typeface="メイリオ"/>
                <a:cs typeface="メイリオ"/>
              </a:rPr>
              <a:t>担当</a:t>
            </a:r>
          </a:p>
          <a:p>
            <a:pPr>
              <a:lnSpc>
                <a:spcPct val="110000"/>
              </a:lnSpc>
              <a:spcBef>
                <a:spcPts val="300"/>
              </a:spcBef>
            </a:pPr>
            <a:r>
              <a:rPr lang="ja-JP" altLang="en-US" sz="1050" dirty="0" smtClean="0">
                <a:solidFill>
                  <a:srgbClr val="000000"/>
                </a:solidFill>
                <a:latin typeface="メイリオ"/>
                <a:ea typeface="メイリオ"/>
                <a:cs typeface="メイリオ"/>
              </a:rPr>
              <a:t>　　　　　　　　　　　</a:t>
            </a:r>
            <a:r>
              <a:rPr lang="en-US" altLang="ja-JP" sz="1050" dirty="0" smtClean="0">
                <a:solidFill>
                  <a:srgbClr val="000000"/>
                </a:solidFill>
                <a:latin typeface="メイリオ"/>
                <a:ea typeface="メイリオ"/>
                <a:cs typeface="メイリオ"/>
              </a:rPr>
              <a:t>TEL</a:t>
            </a:r>
            <a:r>
              <a:rPr lang="ja-JP" altLang="en-US" sz="1050" dirty="0">
                <a:solidFill>
                  <a:srgbClr val="000000"/>
                </a:solidFill>
                <a:latin typeface="メイリオ"/>
                <a:ea typeface="メイリオ"/>
                <a:cs typeface="メイリオ"/>
              </a:rPr>
              <a:t>：</a:t>
            </a:r>
            <a:r>
              <a:rPr lang="en-US" altLang="ja-JP" sz="1050" dirty="0">
                <a:solidFill>
                  <a:srgbClr val="000000"/>
                </a:solidFill>
                <a:latin typeface="メイリオ"/>
                <a:ea typeface="メイリオ"/>
                <a:cs typeface="メイリオ"/>
              </a:rPr>
              <a:t>06-6944-6300</a:t>
            </a:r>
            <a:r>
              <a:rPr lang="ja-JP" altLang="en-US" sz="1050" dirty="0">
                <a:solidFill>
                  <a:srgbClr val="000000"/>
                </a:solidFill>
                <a:latin typeface="メイリオ"/>
                <a:ea typeface="メイリオ"/>
                <a:cs typeface="メイリオ"/>
              </a:rPr>
              <a:t>　</a:t>
            </a:r>
            <a:r>
              <a:rPr lang="en-US" altLang="ja-JP" sz="1050" dirty="0">
                <a:solidFill>
                  <a:srgbClr val="000000"/>
                </a:solidFill>
                <a:latin typeface="メイリオ"/>
                <a:ea typeface="メイリオ"/>
                <a:cs typeface="メイリオ"/>
              </a:rPr>
              <a:t>FAX</a:t>
            </a:r>
            <a:r>
              <a:rPr lang="ja-JP" altLang="en-US" sz="1050" dirty="0">
                <a:solidFill>
                  <a:srgbClr val="000000"/>
                </a:solidFill>
                <a:latin typeface="メイリオ"/>
                <a:ea typeface="メイリオ"/>
                <a:cs typeface="メイリオ"/>
              </a:rPr>
              <a:t>：</a:t>
            </a:r>
            <a:r>
              <a:rPr lang="en-US" altLang="ja-JP" sz="1050" dirty="0">
                <a:solidFill>
                  <a:srgbClr val="000000"/>
                </a:solidFill>
                <a:latin typeface="メイリオ"/>
                <a:ea typeface="メイリオ"/>
                <a:cs typeface="メイリオ"/>
              </a:rPr>
              <a:t>06-6944-6249</a:t>
            </a:r>
          </a:p>
          <a:p>
            <a:pPr>
              <a:lnSpc>
                <a:spcPct val="110000"/>
              </a:lnSpc>
              <a:spcBef>
                <a:spcPts val="300"/>
              </a:spcBef>
            </a:pPr>
            <a:r>
              <a:rPr lang="ja-JP" altLang="en-US" sz="1050" dirty="0">
                <a:solidFill>
                  <a:srgbClr val="000000"/>
                </a:solidFill>
                <a:latin typeface="メイリオ"/>
                <a:ea typeface="メイリオ"/>
                <a:cs typeface="メイリオ"/>
              </a:rPr>
              <a:t>（講演内容関連</a:t>
            </a:r>
            <a:r>
              <a:rPr lang="ja-JP" altLang="en-US" sz="1050" dirty="0" smtClean="0">
                <a:solidFill>
                  <a:srgbClr val="000000"/>
                </a:solidFill>
                <a:latin typeface="メイリオ"/>
                <a:ea typeface="メイリオ"/>
                <a:cs typeface="メイリオ"/>
              </a:rPr>
              <a:t>）大阪産業技術研究所 経営企画部</a:t>
            </a:r>
            <a:r>
              <a:rPr lang="ja-JP" altLang="en-US" sz="1050" dirty="0">
                <a:solidFill>
                  <a:srgbClr val="000000"/>
                </a:solidFill>
                <a:latin typeface="メイリオ"/>
                <a:ea typeface="メイリオ"/>
                <a:cs typeface="メイリオ"/>
              </a:rPr>
              <a:t>　</a:t>
            </a:r>
            <a:r>
              <a:rPr lang="en-US" altLang="ja-JP" sz="1050" dirty="0">
                <a:solidFill>
                  <a:srgbClr val="000000"/>
                </a:solidFill>
                <a:latin typeface="メイリオ"/>
                <a:ea typeface="メイリオ"/>
                <a:cs typeface="メイリオ"/>
              </a:rPr>
              <a:t>TEL</a:t>
            </a:r>
            <a:r>
              <a:rPr lang="ja-JP" altLang="en-US" sz="1050" dirty="0">
                <a:solidFill>
                  <a:srgbClr val="000000"/>
                </a:solidFill>
                <a:latin typeface="メイリオ"/>
                <a:ea typeface="メイリオ"/>
                <a:cs typeface="メイリオ"/>
              </a:rPr>
              <a:t>：</a:t>
            </a:r>
            <a:r>
              <a:rPr lang="en-US" altLang="ja-JP" sz="1050" dirty="0">
                <a:solidFill>
                  <a:srgbClr val="000000"/>
                </a:solidFill>
                <a:latin typeface="メイリオ"/>
                <a:ea typeface="メイリオ"/>
                <a:cs typeface="メイリオ"/>
              </a:rPr>
              <a:t>0725-51-</a:t>
            </a:r>
            <a:r>
              <a:rPr lang="en-US" altLang="ja-JP" sz="1050" dirty="0" smtClean="0">
                <a:solidFill>
                  <a:srgbClr val="000000"/>
                </a:solidFill>
                <a:latin typeface="メイリオ"/>
                <a:ea typeface="メイリオ"/>
                <a:cs typeface="メイリオ"/>
              </a:rPr>
              <a:t>2525</a:t>
            </a:r>
            <a:endParaRPr lang="ja-JP" altLang="en-US" sz="1050" dirty="0" smtClean="0">
              <a:solidFill>
                <a:srgbClr val="000000"/>
              </a:solidFill>
              <a:latin typeface="メイリオ"/>
              <a:ea typeface="メイリオ"/>
              <a:cs typeface="メイリオ"/>
            </a:endParaRPr>
          </a:p>
        </p:txBody>
      </p:sp>
      <p:sp>
        <p:nvSpPr>
          <p:cNvPr id="9" name="正方形/長方形 8"/>
          <p:cNvSpPr/>
          <p:nvPr/>
        </p:nvSpPr>
        <p:spPr>
          <a:xfrm>
            <a:off x="235745" y="884440"/>
            <a:ext cx="6392862" cy="36000"/>
          </a:xfrm>
          <a:prstGeom prst="rect">
            <a:avLst/>
          </a:prstGeom>
          <a:gradFill flip="none" rotWithShape="1">
            <a:gsLst>
              <a:gs pos="0">
                <a:schemeClr val="tx1"/>
              </a:gs>
              <a:gs pos="50000">
                <a:schemeClr val="accent1">
                  <a:tint val="44500"/>
                  <a:satMod val="160000"/>
                </a:schemeClr>
              </a:gs>
              <a:gs pos="100000">
                <a:srgbClr val="C0C0C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400">
              <a:solidFill>
                <a:srgbClr val="000000"/>
              </a:solidFill>
              <a:latin typeface="メイリオ"/>
              <a:ea typeface="メイリオ"/>
              <a:cs typeface="メイリオ"/>
            </a:endParaRPr>
          </a:p>
        </p:txBody>
      </p:sp>
      <p:sp>
        <p:nvSpPr>
          <p:cNvPr id="10" name="テキスト ボックス 9"/>
          <p:cNvSpPr txBox="1"/>
          <p:nvPr/>
        </p:nvSpPr>
        <p:spPr>
          <a:xfrm>
            <a:off x="131236" y="1008813"/>
            <a:ext cx="6605293" cy="1514261"/>
          </a:xfrm>
          <a:prstGeom prst="rect">
            <a:avLst/>
          </a:prstGeom>
          <a:noFill/>
        </p:spPr>
        <p:txBody>
          <a:bodyPr wrap="square" rtlCol="0">
            <a:spAutoFit/>
          </a:bodyPr>
          <a:lstStyle/>
          <a:p>
            <a:pPr algn="just">
              <a:lnSpc>
                <a:spcPct val="110000"/>
              </a:lnSpc>
            </a:pPr>
            <a:r>
              <a:rPr lang="ja-JP" altLang="en-US" sz="1050" dirty="0" smtClean="0">
                <a:solidFill>
                  <a:srgbClr val="000000"/>
                </a:solidFill>
                <a:latin typeface="メイリオ"/>
                <a:ea typeface="メイリオ"/>
                <a:cs typeface="メイリオ"/>
              </a:rPr>
              <a:t>　大阪産業技術研究所では、平成</a:t>
            </a:r>
            <a:r>
              <a:rPr lang="en-US" altLang="ja-JP" sz="1050" dirty="0" smtClean="0">
                <a:solidFill>
                  <a:srgbClr val="000000"/>
                </a:solidFill>
                <a:latin typeface="メイリオ"/>
                <a:ea typeface="メイリオ"/>
                <a:cs typeface="メイリオ"/>
              </a:rPr>
              <a:t>28</a:t>
            </a:r>
            <a:r>
              <a:rPr lang="ja-JP" altLang="en-US" sz="1050" dirty="0" smtClean="0">
                <a:solidFill>
                  <a:srgbClr val="000000"/>
                </a:solidFill>
                <a:latin typeface="メイリオ"/>
                <a:ea typeface="メイリオ"/>
                <a:cs typeface="メイリオ"/>
              </a:rPr>
              <a:t>年度から、医療・福祉・工業技術の連携による先端医療および高機能福祉機器（用具・材料）の開発・評価を目的に、ライフ＆メディカルイノベーションプロジェクトを実施しています。</a:t>
            </a:r>
            <a:endParaRPr lang="en-US" altLang="ja-JP" sz="1050" dirty="0" smtClean="0">
              <a:solidFill>
                <a:srgbClr val="000000"/>
              </a:solidFill>
              <a:latin typeface="メイリオ"/>
              <a:ea typeface="メイリオ"/>
              <a:cs typeface="メイリオ"/>
            </a:endParaRPr>
          </a:p>
          <a:p>
            <a:pPr algn="just">
              <a:lnSpc>
                <a:spcPct val="110000"/>
              </a:lnSpc>
            </a:pPr>
            <a:r>
              <a:rPr lang="ja-JP" altLang="en-US" sz="1050" dirty="0" smtClean="0">
                <a:solidFill>
                  <a:srgbClr val="000000"/>
                </a:solidFill>
                <a:latin typeface="メイリオ"/>
                <a:ea typeface="メイリオ"/>
                <a:cs typeface="メイリオ"/>
              </a:rPr>
              <a:t>　本シンポジウムでは、プロジェクトの成果として、持続可能な社会および安全・安心で質の高い健康生活を実現するために必要なソリューション・新製品開発・新評価技術について報告します。</a:t>
            </a:r>
            <a:endParaRPr lang="en-US" altLang="ja-JP" sz="1050" dirty="0" smtClean="0">
              <a:solidFill>
                <a:srgbClr val="000000"/>
              </a:solidFill>
              <a:latin typeface="メイリオ"/>
              <a:ea typeface="メイリオ"/>
              <a:cs typeface="メイリオ"/>
            </a:endParaRPr>
          </a:p>
          <a:p>
            <a:pPr algn="just">
              <a:lnSpc>
                <a:spcPct val="110000"/>
              </a:lnSpc>
            </a:pPr>
            <a:r>
              <a:rPr lang="ja-JP" altLang="en-US" sz="1050" dirty="0" smtClean="0">
                <a:solidFill>
                  <a:srgbClr val="000000"/>
                </a:solidFill>
                <a:latin typeface="メイリオ"/>
                <a:ea typeface="メイリオ"/>
                <a:cs typeface="メイリオ"/>
              </a:rPr>
              <a:t>　</a:t>
            </a:r>
            <a:r>
              <a:rPr lang="zh-TW" altLang="en-US" sz="1050" dirty="0" smtClean="0">
                <a:solidFill>
                  <a:srgbClr val="000000"/>
                </a:solidFill>
                <a:latin typeface="メイリオ"/>
                <a:ea typeface="メイリオ"/>
                <a:cs typeface="メイリオ"/>
              </a:rPr>
              <a:t>大阪産業技術研究所</a:t>
            </a:r>
            <a:r>
              <a:rPr lang="ja-JP" altLang="en-US" sz="1050" dirty="0" smtClean="0">
                <a:solidFill>
                  <a:srgbClr val="000000"/>
                </a:solidFill>
                <a:latin typeface="メイリオ"/>
                <a:ea typeface="メイリオ"/>
                <a:cs typeface="メイリオ"/>
              </a:rPr>
              <a:t>は、地域</a:t>
            </a:r>
            <a:r>
              <a:rPr lang="ja-JP" altLang="en-US" sz="1050" dirty="0">
                <a:solidFill>
                  <a:srgbClr val="000000"/>
                </a:solidFill>
                <a:latin typeface="メイリオ"/>
                <a:ea typeface="メイリオ"/>
                <a:cs typeface="メイリオ"/>
              </a:rPr>
              <a:t>のオープンプラットフォームとして大阪商工会議所ととも</a:t>
            </a:r>
            <a:r>
              <a:rPr lang="ja-JP" altLang="en-US" sz="1050" dirty="0" smtClean="0">
                <a:solidFill>
                  <a:srgbClr val="000000"/>
                </a:solidFill>
                <a:latin typeface="メイリオ"/>
                <a:ea typeface="メイリオ"/>
                <a:cs typeface="メイリオ"/>
              </a:rPr>
              <a:t>に、ライフ＆メディカルイノベーションに不可欠なものづくり</a:t>
            </a:r>
            <a:r>
              <a:rPr lang="ja-JP" altLang="en-US" sz="1050" dirty="0">
                <a:solidFill>
                  <a:srgbClr val="000000"/>
                </a:solidFill>
                <a:latin typeface="メイリオ"/>
                <a:ea typeface="メイリオ"/>
                <a:cs typeface="メイリオ"/>
              </a:rPr>
              <a:t>をサポートいたします</a:t>
            </a:r>
            <a:r>
              <a:rPr lang="ja-JP" altLang="en-US" sz="1050" dirty="0" smtClean="0">
                <a:solidFill>
                  <a:srgbClr val="000000"/>
                </a:solidFill>
                <a:latin typeface="メイリオ"/>
                <a:ea typeface="メイリオ"/>
                <a:cs typeface="メイリオ"/>
              </a:rPr>
              <a:t>。</a:t>
            </a:r>
            <a:endParaRPr lang="en-US" altLang="ja-JP" sz="1050" dirty="0" smtClean="0">
              <a:solidFill>
                <a:srgbClr val="000000"/>
              </a:solidFill>
              <a:latin typeface="メイリオ"/>
              <a:ea typeface="メイリオ"/>
              <a:cs typeface="メイリオ"/>
            </a:endParaRPr>
          </a:p>
          <a:p>
            <a:pPr algn="just">
              <a:lnSpc>
                <a:spcPct val="110000"/>
              </a:lnSpc>
            </a:pPr>
            <a:r>
              <a:rPr lang="ja-JP" altLang="ja-JP" sz="1050" dirty="0">
                <a:solidFill>
                  <a:srgbClr val="000000"/>
                </a:solidFill>
                <a:latin typeface="メイリオ"/>
                <a:ea typeface="メイリオ"/>
                <a:cs typeface="メイリオ"/>
              </a:rPr>
              <a:t>　</a:t>
            </a:r>
            <a:r>
              <a:rPr lang="ja-JP" altLang="en-US" sz="1050" dirty="0" smtClean="0">
                <a:solidFill>
                  <a:srgbClr val="000000"/>
                </a:solidFill>
                <a:latin typeface="メイリオ"/>
                <a:ea typeface="メイリオ"/>
                <a:cs typeface="メイリオ"/>
              </a:rPr>
              <a:t>皆様</a:t>
            </a:r>
            <a:r>
              <a:rPr lang="ja-JP" altLang="en-US" sz="1050" dirty="0">
                <a:solidFill>
                  <a:srgbClr val="000000"/>
                </a:solidFill>
                <a:latin typeface="メイリオ"/>
                <a:ea typeface="メイリオ"/>
                <a:cs typeface="メイリオ"/>
              </a:rPr>
              <a:t>のご参加をお待ち</a:t>
            </a:r>
            <a:r>
              <a:rPr lang="ja-JP" altLang="en-US" sz="1050" dirty="0" smtClean="0">
                <a:solidFill>
                  <a:srgbClr val="000000"/>
                </a:solidFill>
                <a:latin typeface="メイリオ"/>
                <a:ea typeface="メイリオ"/>
                <a:cs typeface="メイリオ"/>
              </a:rPr>
              <a:t>しております。</a:t>
            </a:r>
            <a:endParaRPr lang="ja-JP" altLang="en-US" sz="1050" dirty="0">
              <a:solidFill>
                <a:srgbClr val="000000"/>
              </a:solidFill>
              <a:latin typeface="メイリオ"/>
              <a:ea typeface="メイリオ"/>
              <a:cs typeface="メイリオ"/>
            </a:endParaRPr>
          </a:p>
        </p:txBody>
      </p:sp>
      <p:cxnSp>
        <p:nvCxnSpPr>
          <p:cNvPr id="1026" name="AutoShape 2"/>
          <p:cNvCxnSpPr>
            <a:cxnSpLocks noChangeShapeType="1"/>
          </p:cNvCxnSpPr>
          <p:nvPr/>
        </p:nvCxnSpPr>
        <p:spPr bwMode="auto">
          <a:xfrm>
            <a:off x="57210" y="6010504"/>
            <a:ext cx="6749931" cy="0"/>
          </a:xfrm>
          <a:prstGeom prst="straightConnector1">
            <a:avLst/>
          </a:prstGeom>
          <a:noFill/>
          <a:ln w="15875">
            <a:solidFill>
              <a:srgbClr val="000000"/>
            </a:solidFill>
            <a:prstDash val="dash"/>
            <a:round/>
            <a:headEnd/>
            <a:tailEnd/>
          </a:ln>
          <a:extLst>
            <a:ext uri="{909E8E84-426E-40dd-AFC4-6F175D3DCCD1}">
              <a14:hiddenFill xmlns:a14="http://schemas.microsoft.com/office/drawing/2010/main" xmlns="">
                <a:noFill/>
              </a14:hiddenFill>
            </a:ext>
          </a:extLst>
        </p:spPr>
      </p:cxnSp>
      <p:sp>
        <p:nvSpPr>
          <p:cNvPr id="3" name="Rectangle 3"/>
          <p:cNvSpPr>
            <a:spLocks noChangeArrowheads="1"/>
          </p:cNvSpPr>
          <p:nvPr/>
        </p:nvSpPr>
        <p:spPr bwMode="auto">
          <a:xfrm>
            <a:off x="77888" y="8635988"/>
            <a:ext cx="675056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lvl="0" defTabSz="914400" eaLnBrk="0" hangingPunct="0"/>
            <a:r>
              <a:rPr lang="en-US" altLang="ja-JP" sz="800" dirty="0" smtClean="0">
                <a:solidFill>
                  <a:srgbClr val="000000"/>
                </a:solidFill>
                <a:ea typeface="HGｺﾞｼｯｸM" pitchFamily="49" charset="-128"/>
                <a:cs typeface="Times New Roman" pitchFamily="18" charset="0"/>
              </a:rPr>
              <a:t>※</a:t>
            </a:r>
            <a:r>
              <a:rPr lang="ja-JP" altLang="en-US" sz="800" dirty="0" smtClean="0">
                <a:solidFill>
                  <a:srgbClr val="000000"/>
                </a:solidFill>
                <a:ea typeface="HGｺﾞｼｯｸM" pitchFamily="49" charset="-128"/>
                <a:cs typeface="Times New Roman" pitchFamily="18" charset="0"/>
              </a:rPr>
              <a:t>ご記入</a:t>
            </a:r>
            <a:r>
              <a:rPr lang="ja-JP" altLang="en-US" sz="800" dirty="0">
                <a:solidFill>
                  <a:srgbClr val="000000"/>
                </a:solidFill>
                <a:ea typeface="HGｺﾞｼｯｸM" pitchFamily="49" charset="-128"/>
                <a:cs typeface="Times New Roman" pitchFamily="18" charset="0"/>
              </a:rPr>
              <a:t>頂いた情報は、主催団体間（大阪商工会議所、大阪産業技術研究所）で共有し、各主催団体からの各種連絡・情報提供のために</a:t>
            </a:r>
            <a:r>
              <a:rPr lang="ja-JP" altLang="en-US" sz="800" dirty="0" smtClean="0">
                <a:solidFill>
                  <a:srgbClr val="000000"/>
                </a:solidFill>
                <a:ea typeface="HGｺﾞｼｯｸM" pitchFamily="49" charset="-128"/>
                <a:cs typeface="Times New Roman" pitchFamily="18" charset="0"/>
              </a:rPr>
              <a:t>利用</a:t>
            </a:r>
            <a:endParaRPr lang="en-US" altLang="ja-JP" sz="800" dirty="0">
              <a:solidFill>
                <a:srgbClr val="000000"/>
              </a:solidFill>
              <a:ea typeface="HGｺﾞｼｯｸM" pitchFamily="49" charset="-128"/>
              <a:cs typeface="Times New Roman" pitchFamily="18" charset="0"/>
            </a:endParaRPr>
          </a:p>
          <a:p>
            <a:pPr lvl="0" defTabSz="914400" eaLnBrk="0" hangingPunct="0"/>
            <a:r>
              <a:rPr lang="ja-JP" altLang="en-US" sz="800" dirty="0" smtClean="0">
                <a:solidFill>
                  <a:srgbClr val="000000"/>
                </a:solidFill>
                <a:ea typeface="HGｺﾞｼｯｸM" pitchFamily="49" charset="-128"/>
                <a:cs typeface="Times New Roman" pitchFamily="18" charset="0"/>
              </a:rPr>
              <a:t>するのを</a:t>
            </a:r>
            <a:r>
              <a:rPr lang="ja-JP" altLang="en-US" sz="800" dirty="0">
                <a:solidFill>
                  <a:srgbClr val="000000"/>
                </a:solidFill>
                <a:ea typeface="HGｺﾞｼｯｸM" pitchFamily="49" charset="-128"/>
                <a:cs typeface="Times New Roman" pitchFamily="18" charset="0"/>
              </a:rPr>
              <a:t>はじめ</a:t>
            </a:r>
            <a:r>
              <a:rPr lang="ja-JP" altLang="en-US" sz="800" dirty="0" smtClean="0">
                <a:solidFill>
                  <a:srgbClr val="000000"/>
                </a:solidFill>
                <a:ea typeface="HGｺﾞｼｯｸM" pitchFamily="49" charset="-128"/>
                <a:cs typeface="Times New Roman" pitchFamily="18" charset="0"/>
              </a:rPr>
              <a:t>、講師</a:t>
            </a:r>
            <a:r>
              <a:rPr lang="ja-JP" altLang="en-US" sz="800" dirty="0">
                <a:solidFill>
                  <a:srgbClr val="000000"/>
                </a:solidFill>
                <a:ea typeface="HGｺﾞｼｯｸM" pitchFamily="49" charset="-128"/>
                <a:cs typeface="Times New Roman" pitchFamily="18" charset="0"/>
              </a:rPr>
              <a:t>には参加者名簿として配布いたします。また、大商が産学官技術相談窓口で連携する大学や公設試験研究機関</a:t>
            </a:r>
            <a:r>
              <a:rPr lang="ja-JP" altLang="en-US" sz="800" dirty="0" smtClean="0">
                <a:solidFill>
                  <a:srgbClr val="000000"/>
                </a:solidFill>
                <a:ea typeface="HGｺﾞｼｯｸM" pitchFamily="49" charset="-128"/>
                <a:cs typeface="Times New Roman" pitchFamily="18" charset="0"/>
              </a:rPr>
              <a:t>、行政機関</a:t>
            </a:r>
            <a:endParaRPr lang="en-US" altLang="ja-JP" sz="800" dirty="0" smtClean="0">
              <a:solidFill>
                <a:srgbClr val="000000"/>
              </a:solidFill>
              <a:ea typeface="HGｺﾞｼｯｸM" pitchFamily="49" charset="-128"/>
              <a:cs typeface="Times New Roman" pitchFamily="18" charset="0"/>
            </a:endParaRPr>
          </a:p>
          <a:p>
            <a:pPr lvl="0" defTabSz="914400" eaLnBrk="0" hangingPunct="0"/>
            <a:r>
              <a:rPr lang="ja-JP" altLang="en-US" sz="800" dirty="0" smtClean="0">
                <a:solidFill>
                  <a:srgbClr val="000000"/>
                </a:solidFill>
                <a:ea typeface="HGｺﾞｼｯｸM" pitchFamily="49" charset="-128"/>
                <a:cs typeface="Times New Roman" pitchFamily="18" charset="0"/>
              </a:rPr>
              <a:t>の</a:t>
            </a:r>
            <a:r>
              <a:rPr lang="ja-JP" altLang="en-US" sz="800" dirty="0">
                <a:solidFill>
                  <a:srgbClr val="000000"/>
                </a:solidFill>
                <a:ea typeface="HGｺﾞｼｯｸM" pitchFamily="49" charset="-128"/>
                <a:cs typeface="Times New Roman" pitchFamily="18" charset="0"/>
              </a:rPr>
              <a:t>各種</a:t>
            </a:r>
            <a:r>
              <a:rPr lang="ja-JP" altLang="en-US" sz="800" dirty="0" smtClean="0">
                <a:solidFill>
                  <a:srgbClr val="000000"/>
                </a:solidFill>
                <a:ea typeface="HGｺﾞｼｯｸM" pitchFamily="49" charset="-128"/>
                <a:cs typeface="Times New Roman" pitchFamily="18" charset="0"/>
              </a:rPr>
              <a:t>情報（</a:t>
            </a:r>
            <a:r>
              <a:rPr lang="ja-JP" altLang="en-US" sz="800" dirty="0">
                <a:solidFill>
                  <a:srgbClr val="000000"/>
                </a:solidFill>
                <a:ea typeface="HGｺﾞｼｯｸM" pitchFamily="49" charset="-128"/>
                <a:cs typeface="Times New Roman" pitchFamily="18" charset="0"/>
              </a:rPr>
              <a:t>大商後援事業含む）について、大商からの</a:t>
            </a:r>
            <a:r>
              <a:rPr lang="ja-JP" altLang="en-US" sz="800" dirty="0" smtClean="0">
                <a:solidFill>
                  <a:srgbClr val="000000"/>
                </a:solidFill>
                <a:ea typeface="HGｺﾞｼｯｸM" pitchFamily="49" charset="-128"/>
                <a:cs typeface="Times New Roman" pitchFamily="18" charset="0"/>
              </a:rPr>
              <a:t>ご案内（</a:t>
            </a:r>
            <a:r>
              <a:rPr lang="en-US" altLang="ja-JP" sz="800" dirty="0">
                <a:solidFill>
                  <a:srgbClr val="000000"/>
                </a:solidFill>
                <a:ea typeface="HGｺﾞｼｯｸM" pitchFamily="49" charset="-128"/>
                <a:cs typeface="Times New Roman" pitchFamily="18" charset="0"/>
              </a:rPr>
              <a:t>E</a:t>
            </a:r>
            <a:r>
              <a:rPr lang="ja-JP" altLang="en-US" sz="800" dirty="0">
                <a:solidFill>
                  <a:srgbClr val="000000"/>
                </a:solidFill>
                <a:ea typeface="HGｺﾞｼｯｸM" pitchFamily="49" charset="-128"/>
                <a:cs typeface="Times New Roman" pitchFamily="18" charset="0"/>
              </a:rPr>
              <a:t>メールによる事業案内を含む</a:t>
            </a:r>
            <a:r>
              <a:rPr lang="ja-JP" altLang="en-US" sz="800" dirty="0" smtClean="0">
                <a:solidFill>
                  <a:srgbClr val="000000"/>
                </a:solidFill>
                <a:ea typeface="HGｺﾞｼｯｸM" pitchFamily="49" charset="-128"/>
                <a:cs typeface="Times New Roman" pitchFamily="18" charset="0"/>
              </a:rPr>
              <a:t>）を</a:t>
            </a:r>
            <a:r>
              <a:rPr lang="ja-JP" altLang="en-US" sz="800" dirty="0">
                <a:solidFill>
                  <a:srgbClr val="000000"/>
                </a:solidFill>
                <a:ea typeface="HGｺﾞｼｯｸM" pitchFamily="49" charset="-128"/>
                <a:cs typeface="Times New Roman" pitchFamily="18" charset="0"/>
              </a:rPr>
              <a:t>する場合にも利用させていただきます。</a:t>
            </a:r>
            <a:endParaRPr kumimoji="1" lang="ja-JP" altLang="en-US" sz="1800" b="0" i="0" u="none" strike="noStrike" cap="none" normalizeH="0" baseline="0" dirty="0" smtClean="0">
              <a:ln>
                <a:noFill/>
              </a:ln>
              <a:solidFill>
                <a:srgbClr val="000000"/>
              </a:solidFill>
              <a:effectLst/>
            </a:endParaRPr>
          </a:p>
        </p:txBody>
      </p:sp>
      <p:graphicFrame>
        <p:nvGraphicFramePr>
          <p:cNvPr id="6" name="表 5"/>
          <p:cNvGraphicFramePr>
            <a:graphicFrameLocks noGrp="1"/>
          </p:cNvGraphicFramePr>
          <p:nvPr>
            <p:extLst>
              <p:ext uri="{D42A27DB-BD31-4B8C-83A1-F6EECF244321}">
                <p14:modId xmlns:p14="http://schemas.microsoft.com/office/powerpoint/2010/main" val="2530592488"/>
              </p:ext>
            </p:extLst>
          </p:nvPr>
        </p:nvGraphicFramePr>
        <p:xfrm>
          <a:off x="131236" y="6481853"/>
          <a:ext cx="6429109" cy="2157012"/>
        </p:xfrm>
        <a:graphic>
          <a:graphicData uri="http://schemas.openxmlformats.org/drawingml/2006/table">
            <a:tbl>
              <a:tblPr firstRow="1" firstCol="1" lastRow="1" lastCol="1" bandRow="1" bandCol="1"/>
              <a:tblGrid>
                <a:gridCol w="1122554"/>
                <a:gridCol w="767214"/>
                <a:gridCol w="698507"/>
                <a:gridCol w="1309033"/>
                <a:gridCol w="192857"/>
                <a:gridCol w="331404"/>
                <a:gridCol w="2007540"/>
              </a:tblGrid>
              <a:tr h="193074">
                <a:tc rowSpan="2">
                  <a:txBody>
                    <a:bodyPr/>
                    <a:lstStyle/>
                    <a:p>
                      <a:pPr marL="212090" indent="-171450" algn="ctr">
                        <a:lnSpc>
                          <a:spcPts val="1400"/>
                        </a:lnSpc>
                        <a:spcBef>
                          <a:spcPts val="600"/>
                        </a:spcBef>
                        <a:spcAft>
                          <a:spcPts val="0"/>
                        </a:spcAft>
                      </a:pPr>
                      <a:r>
                        <a:rPr lang="ja-JP" sz="800" kern="100" dirty="0">
                          <a:effectLst/>
                          <a:latin typeface="Arial"/>
                          <a:ea typeface="HGｺﾞｼｯｸM"/>
                          <a:cs typeface="Times New Roman"/>
                        </a:rPr>
                        <a:t>ふりがな</a:t>
                      </a:r>
                      <a:endParaRPr lang="ja-JP" sz="1100" kern="100" dirty="0">
                        <a:effectLst/>
                        <a:latin typeface="Arial"/>
                        <a:ea typeface="ＭＳ ゴシック"/>
                        <a:cs typeface="Times New Roman"/>
                      </a:endParaRPr>
                    </a:p>
                    <a:p>
                      <a:pPr marL="212090" indent="-171450" algn="ctr">
                        <a:lnSpc>
                          <a:spcPts val="1400"/>
                        </a:lnSpc>
                        <a:spcBef>
                          <a:spcPts val="600"/>
                        </a:spcBef>
                        <a:spcAft>
                          <a:spcPts val="0"/>
                        </a:spcAft>
                      </a:pPr>
                      <a:r>
                        <a:rPr lang="ja-JP" sz="1000" kern="100" dirty="0">
                          <a:effectLst/>
                          <a:latin typeface="Arial"/>
                          <a:ea typeface="HGｺﾞｼｯｸM"/>
                          <a:cs typeface="Times New Roman"/>
                        </a:rPr>
                        <a:t>会社名</a:t>
                      </a:r>
                      <a:endParaRPr lang="ja-JP" sz="1100" kern="100" dirty="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marL="201930" indent="3543300" algn="l">
                        <a:lnSpc>
                          <a:spcPts val="1200"/>
                        </a:lnSpc>
                        <a:spcBef>
                          <a:spcPts val="600"/>
                        </a:spcBef>
                        <a:spcAft>
                          <a:spcPts val="0"/>
                        </a:spcAft>
                      </a:pPr>
                      <a:r>
                        <a:rPr lang="en-US" sz="800" kern="100" dirty="0">
                          <a:effectLst/>
                          <a:latin typeface="HGｺﾞｼｯｸM"/>
                          <a:ea typeface="ＭＳ ゴシック"/>
                          <a:cs typeface="Times New Roman"/>
                        </a:rPr>
                        <a:t> </a:t>
                      </a:r>
                      <a:endParaRPr lang="ja-JP" sz="1100" kern="100" dirty="0">
                        <a:effectLst/>
                        <a:latin typeface="Arial"/>
                        <a:ea typeface="ＭＳ ゴシック"/>
                        <a:cs typeface="Times New Roman"/>
                      </a:endParaRPr>
                    </a:p>
                  </a:txBody>
                  <a:tcPr marL="64593" marR="6459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gridSpan="2">
                  <a:txBody>
                    <a:bodyPr/>
                    <a:lstStyle/>
                    <a:p>
                      <a:pPr marL="201930" marR="0" lvl="0" indent="-171450" algn="ctr" defTabSz="457200" rtl="0" eaLnBrk="1" fontAlgn="auto" latinLnBrk="0" hangingPunct="1">
                        <a:lnSpc>
                          <a:spcPts val="1400"/>
                        </a:lnSpc>
                        <a:spcBef>
                          <a:spcPts val="600"/>
                        </a:spcBef>
                        <a:spcAft>
                          <a:spcPts val="0"/>
                        </a:spcAft>
                        <a:buClrTx/>
                        <a:buSzTx/>
                        <a:buFontTx/>
                        <a:buNone/>
                        <a:tabLst/>
                        <a:defRPr/>
                      </a:pPr>
                      <a:r>
                        <a:rPr lang="ja-JP" altLang="en-US" sz="900" kern="100" dirty="0" smtClean="0">
                          <a:effectLst/>
                          <a:latin typeface="Arial"/>
                          <a:ea typeface="HGｺﾞｼｯｸM"/>
                          <a:cs typeface="Times New Roman"/>
                        </a:rPr>
                        <a:t>資本金</a:t>
                      </a:r>
                      <a:r>
                        <a:rPr lang="ja-JP" altLang="ja-JP" sz="900" kern="100" dirty="0" smtClean="0">
                          <a:effectLst/>
                          <a:latin typeface="Arial"/>
                          <a:ea typeface="HGｺﾞｼｯｸM"/>
                          <a:cs typeface="Times New Roman"/>
                        </a:rPr>
                        <a:t>（該当に〇）</a:t>
                      </a:r>
                      <a:endParaRPr lang="ja-JP" altLang="ja-JP" sz="900" kern="100" dirty="0" smtClean="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201930" indent="-171450" algn="ctr">
                        <a:lnSpc>
                          <a:spcPts val="1400"/>
                        </a:lnSpc>
                        <a:spcBef>
                          <a:spcPts val="600"/>
                        </a:spcBef>
                        <a:spcAft>
                          <a:spcPts val="0"/>
                        </a:spcAft>
                      </a:pPr>
                      <a:endParaRPr lang="ja-JP" sz="1100" kern="100" dirty="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201930" indent="-171450" algn="ctr">
                        <a:lnSpc>
                          <a:spcPts val="1400"/>
                        </a:lnSpc>
                        <a:spcBef>
                          <a:spcPts val="600"/>
                        </a:spcBef>
                        <a:spcAft>
                          <a:spcPts val="0"/>
                        </a:spcAft>
                      </a:pPr>
                      <a:r>
                        <a:rPr lang="ja-JP" sz="900" kern="100" dirty="0">
                          <a:effectLst/>
                          <a:latin typeface="Arial"/>
                          <a:ea typeface="HGｺﾞｼｯｸM"/>
                          <a:cs typeface="Times New Roman"/>
                        </a:rPr>
                        <a:t>従業員数（該当に〇）</a:t>
                      </a:r>
                      <a:endParaRPr lang="ja-JP" sz="1100" kern="100" dirty="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0">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201930" indent="-171450" algn="ctr">
                        <a:lnSpc>
                          <a:spcPts val="1400"/>
                        </a:lnSpc>
                        <a:spcBef>
                          <a:spcPts val="600"/>
                        </a:spcBef>
                        <a:spcAft>
                          <a:spcPts val="0"/>
                        </a:spcAft>
                      </a:pPr>
                      <a:r>
                        <a:rPr lang="en-US" sz="1000" kern="100" dirty="0">
                          <a:effectLst/>
                          <a:latin typeface="HGｺﾞｼｯｸM"/>
                          <a:ea typeface="ＭＳ ゴシック"/>
                          <a:cs typeface="Times New Roman"/>
                        </a:rPr>
                        <a:t> </a:t>
                      </a:r>
                      <a:r>
                        <a:rPr lang="en-US" altLang="ja-JP" sz="800" kern="100" dirty="0" smtClean="0">
                          <a:effectLst/>
                          <a:latin typeface="Arial"/>
                          <a:ea typeface="HGｺﾞｼｯｸM"/>
                          <a:cs typeface="Times New Roman"/>
                        </a:rPr>
                        <a:t>3</a:t>
                      </a:r>
                      <a:r>
                        <a:rPr lang="ja-JP" altLang="en-US" sz="800" kern="100" dirty="0" smtClean="0">
                          <a:effectLst/>
                          <a:latin typeface="Arial"/>
                          <a:ea typeface="HGｺﾞｼｯｸM"/>
                          <a:cs typeface="Times New Roman"/>
                        </a:rPr>
                        <a:t>億円</a:t>
                      </a:r>
                      <a:r>
                        <a:rPr lang="ja-JP" altLang="ja-JP" sz="800" kern="100" dirty="0" smtClean="0">
                          <a:effectLst/>
                          <a:latin typeface="Arial"/>
                          <a:ea typeface="HGｺﾞｼｯｸM"/>
                          <a:cs typeface="Times New Roman"/>
                        </a:rPr>
                        <a:t>超</a:t>
                      </a:r>
                      <a:r>
                        <a:rPr lang="ja-JP" altLang="en-US" sz="800" kern="100" dirty="0" smtClean="0">
                          <a:effectLst/>
                          <a:latin typeface="Arial"/>
                          <a:ea typeface="HGｺﾞｼｯｸM"/>
                          <a:cs typeface="Times New Roman"/>
                        </a:rPr>
                        <a:t>・</a:t>
                      </a:r>
                      <a:r>
                        <a:rPr lang="en-US" altLang="ja-JP" sz="800" kern="100" dirty="0" smtClean="0">
                          <a:effectLst/>
                          <a:latin typeface="Arial"/>
                          <a:ea typeface="HGｺﾞｼｯｸM"/>
                          <a:cs typeface="Times New Roman"/>
                        </a:rPr>
                        <a:t>3</a:t>
                      </a:r>
                      <a:r>
                        <a:rPr lang="ja-JP" altLang="en-US" sz="800" kern="100" dirty="0" smtClean="0">
                          <a:effectLst/>
                          <a:latin typeface="Arial"/>
                          <a:ea typeface="HGｺﾞｼｯｸM"/>
                          <a:cs typeface="Times New Roman"/>
                        </a:rPr>
                        <a:t>億円以下・なし</a:t>
                      </a:r>
                      <a:endParaRPr lang="ja-JP" sz="800" kern="100" dirty="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201930" indent="-171450" algn="ctr">
                        <a:lnSpc>
                          <a:spcPts val="1400"/>
                        </a:lnSpc>
                        <a:spcBef>
                          <a:spcPts val="600"/>
                        </a:spcBef>
                        <a:spcAft>
                          <a:spcPts val="0"/>
                        </a:spcAft>
                      </a:pPr>
                      <a:endParaRPr lang="ja-JP" sz="1100" kern="100" dirty="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201930" indent="-171450" algn="ctr">
                        <a:lnSpc>
                          <a:spcPts val="1400"/>
                        </a:lnSpc>
                        <a:spcBef>
                          <a:spcPts val="600"/>
                        </a:spcBef>
                        <a:spcAft>
                          <a:spcPts val="0"/>
                        </a:spcAft>
                      </a:pPr>
                      <a:r>
                        <a:rPr lang="en-US" altLang="ja-JP" sz="800" kern="100" dirty="0" smtClean="0">
                          <a:effectLst/>
                          <a:latin typeface="Arial"/>
                          <a:ea typeface="HGｺﾞｼｯｸM"/>
                          <a:cs typeface="Times New Roman"/>
                        </a:rPr>
                        <a:t>300</a:t>
                      </a:r>
                      <a:r>
                        <a:rPr lang="ja-JP" sz="800" kern="100" dirty="0" smtClean="0">
                          <a:effectLst/>
                          <a:latin typeface="Arial"/>
                          <a:ea typeface="HGｺﾞｼｯｸM"/>
                          <a:cs typeface="Times New Roman"/>
                        </a:rPr>
                        <a:t>名超</a:t>
                      </a:r>
                      <a:r>
                        <a:rPr lang="ja-JP" altLang="en-US" sz="800" kern="100" dirty="0" smtClean="0">
                          <a:effectLst/>
                          <a:latin typeface="Arial"/>
                          <a:ea typeface="HGｺﾞｼｯｸM"/>
                          <a:cs typeface="Times New Roman"/>
                        </a:rPr>
                        <a:t>・</a:t>
                      </a:r>
                      <a:r>
                        <a:rPr lang="en-US" altLang="ja-JP" sz="800" kern="100" dirty="0" smtClean="0">
                          <a:effectLst/>
                          <a:latin typeface="Arial"/>
                          <a:ea typeface="HGｺﾞｼｯｸM"/>
                          <a:cs typeface="Times New Roman"/>
                        </a:rPr>
                        <a:t>3</a:t>
                      </a:r>
                      <a:r>
                        <a:rPr lang="en-US" sz="800" kern="100" dirty="0" smtClean="0">
                          <a:effectLst/>
                          <a:latin typeface="Arial"/>
                          <a:ea typeface="HGｺﾞｼｯｸM"/>
                          <a:cs typeface="Times New Roman"/>
                        </a:rPr>
                        <a:t>00</a:t>
                      </a:r>
                      <a:r>
                        <a:rPr lang="ja-JP" sz="800" kern="100" dirty="0" smtClean="0">
                          <a:effectLst/>
                          <a:latin typeface="Arial"/>
                          <a:ea typeface="HGｺﾞｼｯｸM"/>
                          <a:cs typeface="Times New Roman"/>
                        </a:rPr>
                        <a:t>名</a:t>
                      </a:r>
                      <a:r>
                        <a:rPr lang="ja-JP" altLang="en-US" sz="800" kern="100" dirty="0" smtClean="0">
                          <a:effectLst/>
                          <a:latin typeface="Arial"/>
                          <a:ea typeface="HGｺﾞｼｯｸM"/>
                          <a:cs typeface="Times New Roman"/>
                        </a:rPr>
                        <a:t>～</a:t>
                      </a:r>
                      <a:r>
                        <a:rPr lang="en-US" altLang="ja-JP" sz="800" kern="100" dirty="0" smtClean="0">
                          <a:effectLst/>
                          <a:latin typeface="Arial"/>
                          <a:ea typeface="HGｺﾞｼｯｸM"/>
                          <a:cs typeface="Times New Roman"/>
                        </a:rPr>
                        <a:t>21</a:t>
                      </a:r>
                      <a:r>
                        <a:rPr lang="ja-JP" altLang="en-US" sz="800" kern="100" dirty="0" smtClean="0">
                          <a:effectLst/>
                          <a:latin typeface="Arial"/>
                          <a:ea typeface="HGｺﾞｼｯｸM"/>
                          <a:cs typeface="Times New Roman"/>
                        </a:rPr>
                        <a:t>名・</a:t>
                      </a:r>
                      <a:r>
                        <a:rPr lang="en-US" altLang="ja-JP" sz="800" kern="100" dirty="0" smtClean="0">
                          <a:effectLst/>
                          <a:latin typeface="Arial"/>
                          <a:ea typeface="HGｺﾞｼｯｸM"/>
                          <a:cs typeface="Times New Roman"/>
                        </a:rPr>
                        <a:t>20</a:t>
                      </a:r>
                      <a:r>
                        <a:rPr lang="ja-JP" altLang="en-US" sz="800" kern="100" dirty="0" smtClean="0">
                          <a:effectLst/>
                          <a:latin typeface="Arial"/>
                          <a:ea typeface="HGｺﾞｼｯｸM"/>
                          <a:cs typeface="Times New Roman"/>
                        </a:rPr>
                        <a:t>名～</a:t>
                      </a:r>
                      <a:r>
                        <a:rPr lang="en-US" altLang="ja-JP" sz="800" kern="100" dirty="0" smtClean="0">
                          <a:effectLst/>
                          <a:latin typeface="Arial"/>
                          <a:ea typeface="HGｺﾞｼｯｸM"/>
                          <a:cs typeface="Times New Roman"/>
                        </a:rPr>
                        <a:t>6</a:t>
                      </a:r>
                      <a:r>
                        <a:rPr lang="ja-JP" altLang="en-US" sz="800" kern="100" dirty="0" smtClean="0">
                          <a:effectLst/>
                          <a:latin typeface="Arial"/>
                          <a:ea typeface="HGｺﾞｼｯｸM"/>
                          <a:cs typeface="Times New Roman"/>
                        </a:rPr>
                        <a:t>名・</a:t>
                      </a:r>
                      <a:r>
                        <a:rPr lang="en-US" altLang="ja-JP" sz="800" kern="100" dirty="0" smtClean="0">
                          <a:effectLst/>
                          <a:latin typeface="Arial"/>
                          <a:ea typeface="HGｺﾞｼｯｸM"/>
                          <a:cs typeface="Times New Roman"/>
                        </a:rPr>
                        <a:t>5</a:t>
                      </a:r>
                      <a:r>
                        <a:rPr lang="ja-JP" altLang="en-US" sz="800" kern="100" dirty="0" smtClean="0">
                          <a:effectLst/>
                          <a:latin typeface="Arial"/>
                          <a:ea typeface="HGｺﾞｼｯｸM"/>
                          <a:cs typeface="Times New Roman"/>
                        </a:rPr>
                        <a:t>名以下</a:t>
                      </a:r>
                      <a:endParaRPr lang="ja-JP" sz="1000" kern="100" dirty="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248313">
                <a:tc>
                  <a:txBody>
                    <a:bodyPr/>
                    <a:lstStyle/>
                    <a:p>
                      <a:pPr marL="201930" indent="-171450" algn="ctr">
                        <a:lnSpc>
                          <a:spcPts val="1400"/>
                        </a:lnSpc>
                        <a:spcBef>
                          <a:spcPts val="600"/>
                        </a:spcBef>
                        <a:spcAft>
                          <a:spcPts val="0"/>
                        </a:spcAft>
                      </a:pPr>
                      <a:r>
                        <a:rPr lang="ja-JP" altLang="en-US" sz="900" kern="100" dirty="0" smtClean="0">
                          <a:effectLst/>
                          <a:latin typeface="Arial"/>
                          <a:ea typeface="HGｺﾞｼｯｸM"/>
                          <a:cs typeface="Times New Roman"/>
                        </a:rPr>
                        <a:t>業種（該当に〇）</a:t>
                      </a: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201930" indent="-171450" algn="ctr">
                        <a:lnSpc>
                          <a:spcPts val="1400"/>
                        </a:lnSpc>
                        <a:spcBef>
                          <a:spcPts val="600"/>
                        </a:spcBef>
                        <a:spcAft>
                          <a:spcPts val="0"/>
                        </a:spcAft>
                      </a:pPr>
                      <a:r>
                        <a:rPr lang="ja-JP" altLang="en-US" sz="1050" kern="100" dirty="0" smtClean="0">
                          <a:effectLst/>
                          <a:latin typeface="Arial"/>
                          <a:ea typeface="HGｺﾞｼｯｸM"/>
                          <a:cs typeface="Times New Roman"/>
                        </a:rPr>
                        <a:t>卸売業・サービス業・小売業・製造業・建設業・運輸業・その他</a:t>
                      </a:r>
                      <a:endParaRPr lang="ja-JP" altLang="ja-JP" sz="1200" kern="100" dirty="0" smtClean="0">
                        <a:effectLst/>
                        <a:latin typeface="Arial"/>
                        <a:ea typeface="ＭＳ ゴシック"/>
                        <a:cs typeface="Times New Roman"/>
                      </a:endParaRPr>
                    </a:p>
                  </a:txBody>
                  <a:tcPr marL="64593" marR="6459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13731">
                <a:tc>
                  <a:txBody>
                    <a:bodyPr/>
                    <a:lstStyle/>
                    <a:p>
                      <a:pPr marL="201930" indent="-171450" algn="ctr">
                        <a:lnSpc>
                          <a:spcPts val="1400"/>
                        </a:lnSpc>
                        <a:spcBef>
                          <a:spcPts val="600"/>
                        </a:spcBef>
                        <a:spcAft>
                          <a:spcPts val="0"/>
                        </a:spcAft>
                      </a:pPr>
                      <a:r>
                        <a:rPr lang="ja-JP" sz="1000" kern="100" dirty="0" smtClean="0">
                          <a:effectLst/>
                          <a:latin typeface="Arial"/>
                          <a:ea typeface="HGｺﾞｼｯｸM"/>
                          <a:cs typeface="Times New Roman"/>
                        </a:rPr>
                        <a:t>所在地</a:t>
                      </a:r>
                      <a:endParaRPr lang="ja-JP" sz="1100" kern="100" dirty="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201930" indent="-171450" algn="l">
                        <a:lnSpc>
                          <a:spcPts val="1200"/>
                        </a:lnSpc>
                        <a:spcBef>
                          <a:spcPts val="600"/>
                        </a:spcBef>
                        <a:spcAft>
                          <a:spcPts val="0"/>
                        </a:spcAft>
                      </a:pPr>
                      <a:r>
                        <a:rPr lang="ja-JP" sz="1000" kern="100" dirty="0">
                          <a:effectLst/>
                          <a:latin typeface="Arial"/>
                          <a:ea typeface="HGｺﾞｼｯｸM"/>
                          <a:cs typeface="Times New Roman"/>
                        </a:rPr>
                        <a:t>（〒</a:t>
                      </a:r>
                      <a:r>
                        <a:rPr lang="en-US" sz="1000" kern="100" dirty="0">
                          <a:effectLst/>
                          <a:latin typeface="Arial"/>
                          <a:ea typeface="HGｺﾞｼｯｸM"/>
                          <a:cs typeface="Times New Roman"/>
                        </a:rPr>
                        <a:t>   </a:t>
                      </a:r>
                      <a:r>
                        <a:rPr lang="ja-JP" altLang="en-US" sz="1000" kern="100" dirty="0" smtClean="0">
                          <a:effectLst/>
                          <a:latin typeface="Arial"/>
                          <a:ea typeface="HGｺﾞｼｯｸM"/>
                          <a:cs typeface="Times New Roman"/>
                        </a:rPr>
                        <a:t>　</a:t>
                      </a:r>
                      <a:r>
                        <a:rPr lang="en-US" sz="1000" kern="100" dirty="0" smtClean="0">
                          <a:effectLst/>
                          <a:latin typeface="Arial"/>
                          <a:ea typeface="HGｺﾞｼｯｸM"/>
                          <a:cs typeface="Times New Roman"/>
                        </a:rPr>
                        <a:t> </a:t>
                      </a:r>
                      <a:r>
                        <a:rPr lang="en-US" sz="1000" kern="100" dirty="0">
                          <a:effectLst/>
                          <a:latin typeface="Arial"/>
                          <a:ea typeface="HGｺﾞｼｯｸM"/>
                          <a:cs typeface="Times New Roman"/>
                        </a:rPr>
                        <a:t>-  </a:t>
                      </a:r>
                      <a:r>
                        <a:rPr lang="ja-JP" altLang="en-US" sz="1000" kern="100" dirty="0" smtClean="0">
                          <a:effectLst/>
                          <a:latin typeface="Arial"/>
                          <a:ea typeface="HGｺﾞｼｯｸM"/>
                          <a:cs typeface="Times New Roman"/>
                        </a:rPr>
                        <a:t>　　</a:t>
                      </a:r>
                      <a:r>
                        <a:rPr lang="en-US" sz="1000" kern="100" dirty="0" smtClean="0">
                          <a:effectLst/>
                          <a:latin typeface="Arial"/>
                          <a:ea typeface="HGｺﾞｼｯｸM"/>
                          <a:cs typeface="Times New Roman"/>
                        </a:rPr>
                        <a:t>   </a:t>
                      </a:r>
                      <a:r>
                        <a:rPr lang="ja-JP" sz="1000" kern="100" dirty="0">
                          <a:effectLst/>
                          <a:latin typeface="Arial"/>
                          <a:ea typeface="HGｺﾞｼｯｸM"/>
                          <a:cs typeface="Times New Roman"/>
                        </a:rPr>
                        <a:t>）</a:t>
                      </a:r>
                      <a:endParaRPr lang="ja-JP" sz="1100" kern="100" dirty="0">
                        <a:effectLst/>
                        <a:latin typeface="Arial"/>
                        <a:ea typeface="ＭＳ ゴシック"/>
                        <a:cs typeface="Times New Roman"/>
                      </a:endParaRPr>
                    </a:p>
                    <a:p>
                      <a:pPr marL="201930" indent="-171450" algn="l">
                        <a:lnSpc>
                          <a:spcPts val="1200"/>
                        </a:lnSpc>
                        <a:spcBef>
                          <a:spcPts val="600"/>
                        </a:spcBef>
                        <a:spcAft>
                          <a:spcPts val="0"/>
                        </a:spcAft>
                      </a:pPr>
                      <a:r>
                        <a:rPr lang="en-US" sz="1000" kern="100" dirty="0">
                          <a:effectLst/>
                          <a:latin typeface="HGｺﾞｼｯｸM"/>
                          <a:ea typeface="ＭＳ ゴシック"/>
                          <a:cs typeface="Times New Roman"/>
                        </a:rPr>
                        <a:t> </a:t>
                      </a:r>
                      <a:endParaRPr lang="ja-JP" sz="1100" kern="100" dirty="0">
                        <a:effectLst/>
                        <a:latin typeface="Arial"/>
                        <a:ea typeface="ＭＳ ゴシック"/>
                        <a:cs typeface="Times New Roman"/>
                      </a:endParaRPr>
                    </a:p>
                  </a:txBody>
                  <a:tcPr marL="64593" marR="6459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64980">
                <a:tc rowSpan="2">
                  <a:txBody>
                    <a:bodyPr/>
                    <a:lstStyle/>
                    <a:p>
                      <a:pPr marL="201930" indent="-171450" algn="ctr">
                        <a:lnSpc>
                          <a:spcPts val="1200"/>
                        </a:lnSpc>
                        <a:spcBef>
                          <a:spcPts val="600"/>
                        </a:spcBef>
                        <a:spcAft>
                          <a:spcPts val="0"/>
                        </a:spcAft>
                      </a:pPr>
                      <a:r>
                        <a:rPr lang="ja-JP" sz="1000" kern="100" dirty="0">
                          <a:effectLst/>
                          <a:latin typeface="Arial"/>
                          <a:ea typeface="HGｺﾞｼｯｸM"/>
                          <a:cs typeface="Times New Roman"/>
                        </a:rPr>
                        <a:t>ご連絡先</a:t>
                      </a:r>
                      <a:endParaRPr lang="ja-JP" sz="1100" kern="100" dirty="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1930" indent="-171450" algn="ctr">
                        <a:lnSpc>
                          <a:spcPts val="1200"/>
                        </a:lnSpc>
                        <a:spcBef>
                          <a:spcPts val="600"/>
                        </a:spcBef>
                        <a:spcAft>
                          <a:spcPts val="0"/>
                        </a:spcAft>
                      </a:pPr>
                      <a:r>
                        <a:rPr lang="ja-JP" sz="800" kern="100" dirty="0">
                          <a:effectLst/>
                          <a:latin typeface="Arial"/>
                          <a:ea typeface="HGｺﾞｼｯｸM"/>
                          <a:cs typeface="Times New Roman"/>
                        </a:rPr>
                        <a:t>ＴＥＬ</a:t>
                      </a:r>
                      <a:endParaRPr lang="ja-JP" sz="1100" kern="100" dirty="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201930" indent="-171450" algn="just">
                        <a:spcBef>
                          <a:spcPts val="600"/>
                        </a:spcBef>
                        <a:spcAft>
                          <a:spcPts val="0"/>
                        </a:spcAft>
                      </a:pPr>
                      <a:r>
                        <a:rPr lang="en-US" sz="900" kern="100" dirty="0">
                          <a:effectLst/>
                          <a:latin typeface="HGｺﾞｼｯｸM"/>
                          <a:ea typeface="ＭＳ ゴシック"/>
                          <a:cs typeface="Times New Roman"/>
                        </a:rPr>
                        <a:t> </a:t>
                      </a:r>
                      <a:endParaRPr lang="ja-JP" sz="1100" kern="100" dirty="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marL="201930" indent="-171450" algn="ctr">
                        <a:lnSpc>
                          <a:spcPts val="1200"/>
                        </a:lnSpc>
                        <a:spcBef>
                          <a:spcPts val="600"/>
                        </a:spcBef>
                        <a:spcAft>
                          <a:spcPts val="0"/>
                        </a:spcAft>
                      </a:pPr>
                      <a:r>
                        <a:rPr lang="ja-JP" sz="800" kern="100">
                          <a:effectLst/>
                          <a:latin typeface="Arial"/>
                          <a:ea typeface="HGｺﾞｼｯｸM"/>
                          <a:cs typeface="Times New Roman"/>
                        </a:rPr>
                        <a:t>ＦＡＸ</a:t>
                      </a:r>
                      <a:endParaRPr lang="ja-JP" sz="1100" kern="10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L="201930" indent="-171450" algn="just">
                        <a:spcBef>
                          <a:spcPts val="600"/>
                        </a:spcBef>
                        <a:spcAft>
                          <a:spcPts val="0"/>
                        </a:spcAft>
                      </a:pPr>
                      <a:r>
                        <a:rPr lang="en-US" sz="1000" kern="100" dirty="0">
                          <a:effectLst/>
                          <a:latin typeface="ＭＳ ゴシック"/>
                          <a:ea typeface="HGｺﾞｼｯｸM"/>
                          <a:cs typeface="Times New Roman"/>
                        </a:rPr>
                        <a:t> </a:t>
                      </a:r>
                      <a:endParaRPr lang="ja-JP" sz="1100" kern="100" dirty="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980">
                <a:tc vMerge="1">
                  <a:txBody>
                    <a:bodyPr/>
                    <a:lstStyle/>
                    <a:p>
                      <a:endParaRPr kumimoji="1" lang="ja-JP" altLang="en-US"/>
                    </a:p>
                  </a:txBody>
                  <a:tcPr/>
                </a:tc>
                <a:tc>
                  <a:txBody>
                    <a:bodyPr/>
                    <a:lstStyle/>
                    <a:p>
                      <a:pPr marL="201930" indent="-171450" algn="ctr">
                        <a:lnSpc>
                          <a:spcPts val="1200"/>
                        </a:lnSpc>
                        <a:spcBef>
                          <a:spcPts val="600"/>
                        </a:spcBef>
                        <a:spcAft>
                          <a:spcPts val="0"/>
                        </a:spcAft>
                      </a:pPr>
                      <a:r>
                        <a:rPr lang="en-US" sz="800" kern="100">
                          <a:effectLst/>
                          <a:latin typeface="HGｺﾞｼｯｸM"/>
                          <a:ea typeface="ＭＳ ゴシック"/>
                          <a:cs typeface="Times New Roman"/>
                        </a:rPr>
                        <a:t>E-Mail</a:t>
                      </a:r>
                      <a:endParaRPr lang="ja-JP" sz="1100" kern="10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201930" indent="-171450" algn="just">
                        <a:spcBef>
                          <a:spcPts val="600"/>
                        </a:spcBef>
                        <a:spcAft>
                          <a:spcPts val="0"/>
                        </a:spcAft>
                      </a:pPr>
                      <a:r>
                        <a:rPr lang="en-US" sz="1000" kern="100">
                          <a:effectLst/>
                          <a:latin typeface="HGｺﾞｼｯｸM"/>
                          <a:ea typeface="ＭＳ ゴシック"/>
                          <a:cs typeface="Times New Roman"/>
                        </a:rPr>
                        <a:t> </a:t>
                      </a:r>
                      <a:endParaRPr lang="ja-JP" sz="1100" kern="10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68877">
                <a:tc>
                  <a:txBody>
                    <a:bodyPr/>
                    <a:lstStyle/>
                    <a:p>
                      <a:pPr marL="201930" indent="-171450" algn="ctr">
                        <a:lnSpc>
                          <a:spcPts val="1200"/>
                        </a:lnSpc>
                        <a:spcBef>
                          <a:spcPts val="600"/>
                        </a:spcBef>
                        <a:spcAft>
                          <a:spcPts val="0"/>
                        </a:spcAft>
                      </a:pPr>
                      <a:r>
                        <a:rPr lang="ja-JP" sz="1000" kern="100" dirty="0">
                          <a:effectLst/>
                          <a:latin typeface="Arial"/>
                          <a:ea typeface="HGｺﾞｼｯｸM"/>
                          <a:cs typeface="Times New Roman"/>
                        </a:rPr>
                        <a:t>参加者１</a:t>
                      </a:r>
                      <a:endParaRPr lang="ja-JP" sz="1100" kern="100" dirty="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1930" indent="-171450" algn="ctr">
                        <a:lnSpc>
                          <a:spcPts val="1200"/>
                        </a:lnSpc>
                        <a:spcBef>
                          <a:spcPts val="600"/>
                        </a:spcBef>
                        <a:spcAft>
                          <a:spcPts val="0"/>
                        </a:spcAft>
                      </a:pPr>
                      <a:r>
                        <a:rPr lang="ja-JP" sz="800" kern="100">
                          <a:effectLst/>
                          <a:latin typeface="Arial"/>
                          <a:ea typeface="HGｺﾞｼｯｸM"/>
                          <a:cs typeface="Times New Roman"/>
                        </a:rPr>
                        <a:t>部署・役職</a:t>
                      </a:r>
                      <a:endParaRPr lang="ja-JP" sz="1100" kern="10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201930" indent="-171450" algn="just">
                        <a:spcBef>
                          <a:spcPts val="600"/>
                        </a:spcBef>
                        <a:spcAft>
                          <a:spcPts val="0"/>
                        </a:spcAft>
                      </a:pPr>
                      <a:r>
                        <a:rPr lang="en-US" sz="900" kern="100">
                          <a:effectLst/>
                          <a:latin typeface="HGｺﾞｼｯｸM"/>
                          <a:ea typeface="ＭＳ ゴシック"/>
                          <a:cs typeface="Times New Roman"/>
                        </a:rPr>
                        <a:t> </a:t>
                      </a:r>
                      <a:endParaRPr lang="ja-JP" sz="1100" kern="10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marL="201930" indent="-171450" algn="ctr">
                        <a:lnSpc>
                          <a:spcPts val="1200"/>
                        </a:lnSpc>
                        <a:spcBef>
                          <a:spcPts val="600"/>
                        </a:spcBef>
                        <a:spcAft>
                          <a:spcPts val="0"/>
                        </a:spcAft>
                      </a:pPr>
                      <a:r>
                        <a:rPr lang="ja-JP" sz="800" kern="100">
                          <a:effectLst/>
                          <a:latin typeface="Arial"/>
                          <a:ea typeface="HGｺﾞｼｯｸM"/>
                          <a:cs typeface="Times New Roman"/>
                        </a:rPr>
                        <a:t>氏名</a:t>
                      </a:r>
                      <a:endParaRPr lang="ja-JP" sz="1100" kern="10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L="201930" indent="-171450" algn="just">
                        <a:spcBef>
                          <a:spcPts val="600"/>
                        </a:spcBef>
                        <a:spcAft>
                          <a:spcPts val="0"/>
                        </a:spcAft>
                      </a:pPr>
                      <a:r>
                        <a:rPr lang="en-US" sz="1000" kern="100">
                          <a:effectLst/>
                          <a:latin typeface="HGｺﾞｼｯｸM"/>
                          <a:ea typeface="ＭＳ ゴシック"/>
                          <a:cs typeface="Times New Roman"/>
                        </a:rPr>
                        <a:t> </a:t>
                      </a:r>
                      <a:endParaRPr lang="ja-JP" sz="1100" kern="10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331">
                <a:tc>
                  <a:txBody>
                    <a:bodyPr/>
                    <a:lstStyle/>
                    <a:p>
                      <a:pPr marL="201930" indent="-171450" algn="ctr">
                        <a:lnSpc>
                          <a:spcPts val="1200"/>
                        </a:lnSpc>
                        <a:spcBef>
                          <a:spcPts val="600"/>
                        </a:spcBef>
                        <a:spcAft>
                          <a:spcPts val="0"/>
                        </a:spcAft>
                      </a:pPr>
                      <a:r>
                        <a:rPr lang="ja-JP" sz="1000" kern="100" dirty="0">
                          <a:effectLst/>
                          <a:latin typeface="Arial"/>
                          <a:ea typeface="HGｺﾞｼｯｸM"/>
                          <a:cs typeface="Times New Roman"/>
                        </a:rPr>
                        <a:t>参加者２</a:t>
                      </a:r>
                      <a:endParaRPr lang="ja-JP" sz="1100" kern="100" dirty="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1930" indent="-171450" algn="ctr">
                        <a:lnSpc>
                          <a:spcPts val="1200"/>
                        </a:lnSpc>
                        <a:spcBef>
                          <a:spcPts val="600"/>
                        </a:spcBef>
                        <a:spcAft>
                          <a:spcPts val="0"/>
                        </a:spcAft>
                      </a:pPr>
                      <a:r>
                        <a:rPr lang="ja-JP" sz="800" kern="100" dirty="0">
                          <a:effectLst/>
                          <a:latin typeface="Arial"/>
                          <a:ea typeface="HGｺﾞｼｯｸM"/>
                          <a:cs typeface="Times New Roman"/>
                        </a:rPr>
                        <a:t>部署・役職</a:t>
                      </a:r>
                      <a:endParaRPr lang="ja-JP" sz="1100" kern="100" dirty="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201930" indent="-171450" algn="just">
                        <a:spcBef>
                          <a:spcPts val="600"/>
                        </a:spcBef>
                        <a:spcAft>
                          <a:spcPts val="0"/>
                        </a:spcAft>
                      </a:pPr>
                      <a:r>
                        <a:rPr lang="en-US" sz="900" kern="100" dirty="0">
                          <a:effectLst/>
                          <a:latin typeface="HGｺﾞｼｯｸM"/>
                          <a:ea typeface="ＭＳ ゴシック"/>
                          <a:cs typeface="Times New Roman"/>
                        </a:rPr>
                        <a:t> </a:t>
                      </a:r>
                      <a:endParaRPr lang="ja-JP" sz="1100" kern="100" dirty="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marL="201930" indent="-171450" algn="ctr">
                        <a:lnSpc>
                          <a:spcPts val="1200"/>
                        </a:lnSpc>
                        <a:spcBef>
                          <a:spcPts val="600"/>
                        </a:spcBef>
                        <a:spcAft>
                          <a:spcPts val="0"/>
                        </a:spcAft>
                      </a:pPr>
                      <a:r>
                        <a:rPr lang="ja-JP" sz="800" kern="100">
                          <a:effectLst/>
                          <a:latin typeface="Arial"/>
                          <a:ea typeface="HGｺﾞｼｯｸM"/>
                          <a:cs typeface="Times New Roman"/>
                        </a:rPr>
                        <a:t>氏名</a:t>
                      </a:r>
                      <a:endParaRPr lang="ja-JP" sz="1100" kern="10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L="201930" indent="-171450" algn="just">
                        <a:spcBef>
                          <a:spcPts val="600"/>
                        </a:spcBef>
                        <a:spcAft>
                          <a:spcPts val="0"/>
                        </a:spcAft>
                      </a:pPr>
                      <a:r>
                        <a:rPr lang="en-US" sz="1000" kern="100" dirty="0">
                          <a:effectLst/>
                          <a:latin typeface="HGｺﾞｼｯｸM"/>
                          <a:ea typeface="ＭＳ ゴシック"/>
                          <a:cs typeface="Times New Roman"/>
                        </a:rPr>
                        <a:t> </a:t>
                      </a:r>
                      <a:endParaRPr lang="ja-JP" sz="1100" kern="100" dirty="0">
                        <a:effectLst/>
                        <a:latin typeface="Arial"/>
                        <a:ea typeface="ＭＳ ゴシック"/>
                        <a:cs typeface="Times New Roman"/>
                      </a:endParaRPr>
                    </a:p>
                  </a:txBody>
                  <a:tcPr marL="64593" marR="64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正方形/長方形 7"/>
          <p:cNvSpPr/>
          <p:nvPr/>
        </p:nvSpPr>
        <p:spPr>
          <a:xfrm>
            <a:off x="190938" y="5991477"/>
            <a:ext cx="6689592" cy="276999"/>
          </a:xfrm>
          <a:prstGeom prst="rect">
            <a:avLst/>
          </a:prstGeom>
        </p:spPr>
        <p:txBody>
          <a:bodyPr wrap="square">
            <a:spAutoFit/>
          </a:bodyPr>
          <a:lstStyle/>
          <a:p>
            <a:pPr marL="201930" indent="-171450" algn="just">
              <a:lnSpc>
                <a:spcPts val="1400"/>
              </a:lnSpc>
              <a:spcBef>
                <a:spcPts val="600"/>
              </a:spcBef>
              <a:spcAft>
                <a:spcPts val="0"/>
              </a:spcAft>
            </a:pPr>
            <a:r>
              <a:rPr lang="ja-JP" altLang="ja-JP" sz="1000" b="1" i="1" kern="100" dirty="0">
                <a:solidFill>
                  <a:srgbClr val="000000"/>
                </a:solidFill>
                <a:latin typeface="Arial"/>
                <a:ea typeface="ＭＳ ゴシック"/>
                <a:cs typeface="Times New Roman"/>
              </a:rPr>
              <a:t>ＦＡＸ：</a:t>
            </a:r>
            <a:r>
              <a:rPr lang="en-US" altLang="ja-JP" sz="1200" b="1" i="1" kern="100" dirty="0">
                <a:solidFill>
                  <a:srgbClr val="000000"/>
                </a:solidFill>
                <a:latin typeface="ＭＳ ゴシック"/>
                <a:ea typeface="ＭＳ ゴシック"/>
                <a:cs typeface="Times New Roman"/>
              </a:rPr>
              <a:t>06-6944-6249 </a:t>
            </a:r>
            <a:r>
              <a:rPr lang="en-US" altLang="ja-JP" sz="800" b="1" i="1" kern="100" dirty="0">
                <a:solidFill>
                  <a:srgbClr val="000000"/>
                </a:solidFill>
                <a:latin typeface="ＭＳ ゴシック"/>
                <a:ea typeface="ＭＳ ゴシック"/>
                <a:cs typeface="Times New Roman"/>
              </a:rPr>
              <a:t> </a:t>
            </a:r>
            <a:r>
              <a:rPr lang="ja-JP" altLang="ja-JP" sz="900" kern="100" dirty="0">
                <a:solidFill>
                  <a:srgbClr val="000000"/>
                </a:solidFill>
                <a:latin typeface="Arial"/>
                <a:ea typeface="ＭＳ ゴシック"/>
                <a:cs typeface="Times New Roman"/>
              </a:rPr>
              <a:t>大阪商工</a:t>
            </a:r>
            <a:r>
              <a:rPr lang="ja-JP" altLang="ja-JP" sz="900" kern="100" dirty="0" smtClean="0">
                <a:solidFill>
                  <a:srgbClr val="000000"/>
                </a:solidFill>
                <a:latin typeface="Arial"/>
                <a:ea typeface="ＭＳ ゴシック"/>
                <a:cs typeface="Times New Roman"/>
              </a:rPr>
              <a:t>会議所</a:t>
            </a:r>
            <a:r>
              <a:rPr lang="ja-JP" altLang="en-US" sz="900" kern="100" dirty="0" smtClean="0">
                <a:solidFill>
                  <a:srgbClr val="000000"/>
                </a:solidFill>
                <a:latin typeface="Arial"/>
                <a:ea typeface="ＭＳ ゴシック"/>
                <a:cs typeface="Times New Roman"/>
              </a:rPr>
              <a:t>　</a:t>
            </a:r>
            <a:r>
              <a:rPr lang="ja-JP" altLang="ja-JP" sz="900" kern="100" dirty="0" smtClean="0">
                <a:solidFill>
                  <a:srgbClr val="000000"/>
                </a:solidFill>
                <a:latin typeface="Arial"/>
                <a:ea typeface="ＭＳ ゴシック"/>
                <a:cs typeface="Times New Roman"/>
              </a:rPr>
              <a:t>産業</a:t>
            </a:r>
            <a:r>
              <a:rPr lang="ja-JP" altLang="ja-JP" sz="900" kern="100" dirty="0">
                <a:solidFill>
                  <a:srgbClr val="000000"/>
                </a:solidFill>
                <a:latin typeface="Arial"/>
                <a:ea typeface="ＭＳ ゴシック"/>
                <a:cs typeface="Times New Roman"/>
              </a:rPr>
              <a:t>・</a:t>
            </a:r>
            <a:r>
              <a:rPr lang="ja-JP" altLang="ja-JP" sz="900" kern="100" dirty="0" smtClean="0">
                <a:solidFill>
                  <a:srgbClr val="000000"/>
                </a:solidFill>
                <a:latin typeface="Arial"/>
                <a:ea typeface="ＭＳ ゴシック"/>
                <a:cs typeface="Times New Roman"/>
              </a:rPr>
              <a:t>技術振興担当</a:t>
            </a:r>
            <a:r>
              <a:rPr lang="ja-JP" altLang="en-US" sz="900" kern="100" dirty="0" smtClean="0">
                <a:solidFill>
                  <a:srgbClr val="000000"/>
                </a:solidFill>
                <a:latin typeface="Arial"/>
                <a:ea typeface="ＭＳ ゴシック"/>
                <a:cs typeface="Times New Roman"/>
              </a:rPr>
              <a:t>　牧</a:t>
            </a:r>
            <a:r>
              <a:rPr lang="ja-JP" altLang="ja-JP" sz="900" kern="100" dirty="0" smtClean="0">
                <a:solidFill>
                  <a:srgbClr val="000000"/>
                </a:solidFill>
                <a:latin typeface="Arial"/>
                <a:ea typeface="ＭＳ ゴシック"/>
                <a:cs typeface="Times New Roman"/>
              </a:rPr>
              <a:t>行</a:t>
            </a:r>
            <a:r>
              <a:rPr lang="ja-JP" altLang="ja-JP" sz="900" kern="100" dirty="0">
                <a:solidFill>
                  <a:srgbClr val="000000"/>
                </a:solidFill>
                <a:latin typeface="Arial"/>
                <a:ea typeface="ＭＳ ゴシック"/>
                <a:cs typeface="Times New Roman"/>
              </a:rPr>
              <a:t>（</a:t>
            </a:r>
            <a:r>
              <a:rPr lang="en-US" altLang="ja-JP" sz="900" kern="100" dirty="0">
                <a:solidFill>
                  <a:srgbClr val="000000"/>
                </a:solidFill>
                <a:latin typeface="Arial"/>
                <a:ea typeface="ＭＳ ゴシック"/>
                <a:cs typeface="Times New Roman"/>
              </a:rPr>
              <a:t>3</a:t>
            </a:r>
            <a:r>
              <a:rPr lang="ja-JP" altLang="ja-JP" sz="900" kern="100" dirty="0">
                <a:solidFill>
                  <a:srgbClr val="000000"/>
                </a:solidFill>
                <a:latin typeface="Arial"/>
                <a:ea typeface="ＭＳ ゴシック"/>
                <a:cs typeface="Times New Roman"/>
              </a:rPr>
              <a:t>名以上でお申込みの場合はコピーして</a:t>
            </a:r>
            <a:r>
              <a:rPr lang="ja-JP" altLang="ja-JP" sz="900" kern="100" dirty="0" smtClean="0">
                <a:solidFill>
                  <a:srgbClr val="000000"/>
                </a:solidFill>
                <a:latin typeface="Arial"/>
                <a:ea typeface="ＭＳ ゴシック"/>
                <a:cs typeface="Times New Roman"/>
              </a:rPr>
              <a:t>下さい</a:t>
            </a:r>
            <a:r>
              <a:rPr lang="ja-JP" altLang="en-US" sz="900" kern="100" dirty="0" smtClean="0">
                <a:solidFill>
                  <a:srgbClr val="000000"/>
                </a:solidFill>
                <a:latin typeface="Arial"/>
                <a:ea typeface="ＭＳ ゴシック"/>
                <a:cs typeface="Times New Roman"/>
              </a:rPr>
              <a:t>）</a:t>
            </a:r>
            <a:endParaRPr lang="ja-JP" altLang="ja-JP" sz="900" kern="100" dirty="0">
              <a:solidFill>
                <a:srgbClr val="000000"/>
              </a:solidFill>
              <a:latin typeface="Arial"/>
              <a:ea typeface="ＭＳ ゴシック"/>
              <a:cs typeface="Times New Roman"/>
            </a:endParaRPr>
          </a:p>
        </p:txBody>
      </p:sp>
      <p:sp>
        <p:nvSpPr>
          <p:cNvPr id="13" name="テキスト ボックス 12"/>
          <p:cNvSpPr txBox="1"/>
          <p:nvPr/>
        </p:nvSpPr>
        <p:spPr>
          <a:xfrm>
            <a:off x="337974" y="6221946"/>
            <a:ext cx="5870136" cy="253916"/>
          </a:xfrm>
          <a:prstGeom prst="rect">
            <a:avLst/>
          </a:prstGeom>
          <a:noFill/>
        </p:spPr>
        <p:txBody>
          <a:bodyPr wrap="square" rtlCol="0">
            <a:spAutoFit/>
          </a:bodyPr>
          <a:lstStyle/>
          <a:p>
            <a:pPr algn="ctr"/>
            <a:r>
              <a:rPr lang="ja-JP" altLang="en-US" sz="1050" dirty="0">
                <a:solidFill>
                  <a:srgbClr val="000000"/>
                </a:solidFill>
                <a:latin typeface="メイリオ"/>
                <a:ea typeface="メイリオ"/>
                <a:cs typeface="メイリオ"/>
              </a:rPr>
              <a:t>ライフ＆メディカルイノベーションプロジェクト シンポジウム</a:t>
            </a:r>
            <a:r>
              <a:rPr lang="ja-JP" altLang="en-US" sz="1050" dirty="0" smtClean="0">
                <a:solidFill>
                  <a:srgbClr val="000000"/>
                </a:solidFill>
                <a:latin typeface="メイリオ"/>
                <a:ea typeface="メイリオ"/>
                <a:cs typeface="メイリオ"/>
              </a:rPr>
              <a:t>（</a:t>
            </a:r>
            <a:r>
              <a:rPr lang="en-US" altLang="ja-JP" sz="1050" dirty="0" smtClean="0">
                <a:solidFill>
                  <a:srgbClr val="000000"/>
                </a:solidFill>
                <a:latin typeface="メイリオ"/>
                <a:ea typeface="メイリオ"/>
                <a:cs typeface="メイリオ"/>
              </a:rPr>
              <a:t>2018/3/23</a:t>
            </a:r>
            <a:r>
              <a:rPr lang="ja-JP" altLang="en-US" sz="1050" dirty="0" smtClean="0">
                <a:solidFill>
                  <a:srgbClr val="000000"/>
                </a:solidFill>
                <a:latin typeface="メイリオ"/>
                <a:ea typeface="メイリオ"/>
                <a:cs typeface="メイリオ"/>
              </a:rPr>
              <a:t>）参加</a:t>
            </a:r>
            <a:r>
              <a:rPr lang="ja-JP" altLang="en-US" sz="1050" dirty="0">
                <a:solidFill>
                  <a:srgbClr val="000000"/>
                </a:solidFill>
                <a:latin typeface="メイリオ"/>
                <a:ea typeface="メイリオ"/>
                <a:cs typeface="メイリオ"/>
              </a:rPr>
              <a:t>申込書</a:t>
            </a:r>
            <a:endParaRPr lang="en-US" altLang="ja-JP" sz="1050" dirty="0">
              <a:solidFill>
                <a:srgbClr val="000000"/>
              </a:solidFill>
              <a:latin typeface="メイリオ"/>
              <a:ea typeface="メイリオ"/>
              <a:cs typeface="メイリオ"/>
            </a:endParaRPr>
          </a:p>
        </p:txBody>
      </p:sp>
      <p:sp>
        <p:nvSpPr>
          <p:cNvPr id="14" name="正方形/長方形 13"/>
          <p:cNvSpPr/>
          <p:nvPr/>
        </p:nvSpPr>
        <p:spPr>
          <a:xfrm>
            <a:off x="1365190" y="111270"/>
            <a:ext cx="4133973" cy="253916"/>
          </a:xfrm>
          <a:prstGeom prst="rect">
            <a:avLst/>
          </a:prstGeom>
        </p:spPr>
        <p:txBody>
          <a:bodyPr wrap="square">
            <a:spAutoFit/>
          </a:bodyPr>
          <a:lstStyle/>
          <a:p>
            <a:r>
              <a:rPr lang="zh-CN" altLang="en-US" sz="1050" dirty="0">
                <a:solidFill>
                  <a:srgbClr val="000000"/>
                </a:solidFill>
                <a:latin typeface="メイリオ"/>
                <a:ea typeface="メイリオ"/>
                <a:cs typeface="メイリオ"/>
              </a:rPr>
              <a:t>地方独立行政法人</a:t>
            </a:r>
            <a:r>
              <a:rPr lang="ja-JP" altLang="en-US" sz="1050" dirty="0" smtClean="0">
                <a:solidFill>
                  <a:srgbClr val="000000"/>
                </a:solidFill>
                <a:latin typeface="メイリオ"/>
                <a:ea typeface="メイリオ"/>
                <a:cs typeface="メイリオ"/>
              </a:rPr>
              <a:t>大阪産業技術研究所・大阪商工会議所 主催</a:t>
            </a:r>
            <a:endParaRPr lang="ja-JP" altLang="en-US" dirty="0">
              <a:solidFill>
                <a:srgbClr val="000000"/>
              </a:solidFill>
            </a:endParaRPr>
          </a:p>
        </p:txBody>
      </p:sp>
    </p:spTree>
    <p:extLst>
      <p:ext uri="{BB962C8B-B14F-4D97-AF65-F5344CB8AC3E}">
        <p14:creationId xmlns:p14="http://schemas.microsoft.com/office/powerpoint/2010/main" val="1704650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19201" y="954080"/>
            <a:ext cx="6738799" cy="8230714"/>
          </a:xfrm>
          <a:prstGeom prst="rect">
            <a:avLst/>
          </a:prstGeom>
          <a:solidFill>
            <a:schemeClr val="bg1"/>
          </a:solidFill>
          <a:ln w="9525">
            <a:noFill/>
            <a:miter lim="800000"/>
            <a:headEnd/>
            <a:tailEnd/>
          </a:ln>
        </p:spPr>
        <p:txBody>
          <a:bodyPr wrap="square">
            <a:spAutoFit/>
          </a:bodyPr>
          <a:lstStyle/>
          <a:p>
            <a:pPr>
              <a:lnSpc>
                <a:spcPct val="120000"/>
              </a:lnSpc>
              <a:spcBef>
                <a:spcPts val="0"/>
              </a:spcBef>
            </a:pPr>
            <a:r>
              <a:rPr lang="ja-JP" altLang="en-US" sz="1050" dirty="0" smtClean="0">
                <a:latin typeface="メイリオ"/>
                <a:ea typeface="メイリオ"/>
                <a:cs typeface="メイリオ"/>
              </a:rPr>
              <a:t>■プログラム・概要：</a:t>
            </a:r>
            <a:endParaRPr lang="en-US" altLang="ja-JP" sz="1050" dirty="0" smtClean="0">
              <a:latin typeface="メイリオ"/>
              <a:ea typeface="メイリオ"/>
              <a:cs typeface="メイリオ"/>
            </a:endParaRPr>
          </a:p>
          <a:p>
            <a:pPr>
              <a:lnSpc>
                <a:spcPct val="120000"/>
              </a:lnSpc>
              <a:spcBef>
                <a:spcPts val="0"/>
              </a:spcBef>
            </a:pPr>
            <a:endParaRPr lang="en-US" altLang="ja-JP" sz="1050" dirty="0" smtClean="0">
              <a:latin typeface="メイリオ"/>
              <a:ea typeface="メイリオ"/>
              <a:cs typeface="メイリオ"/>
            </a:endParaRPr>
          </a:p>
          <a:p>
            <a:pPr>
              <a:lnSpc>
                <a:spcPct val="120000"/>
              </a:lnSpc>
            </a:pPr>
            <a:r>
              <a:rPr lang="en-US" altLang="ja-JP" sz="1050" b="1" dirty="0" smtClean="0">
                <a:latin typeface="メイリオ"/>
                <a:ea typeface="メイリオ"/>
                <a:cs typeface="メイリオ"/>
              </a:rPr>
              <a:t>13:10</a:t>
            </a:r>
            <a:r>
              <a:rPr lang="ja-JP" altLang="en-US" sz="1050" b="1" dirty="0" smtClean="0">
                <a:latin typeface="メイリオ"/>
                <a:ea typeface="メイリオ"/>
                <a:cs typeface="メイリオ"/>
              </a:rPr>
              <a:t>～</a:t>
            </a:r>
            <a:r>
              <a:rPr lang="en-US" altLang="ja-JP" sz="1050" b="1" dirty="0" smtClean="0">
                <a:latin typeface="メイリオ"/>
                <a:ea typeface="メイリオ"/>
                <a:cs typeface="メイリオ"/>
              </a:rPr>
              <a:t>14:10</a:t>
            </a:r>
            <a:r>
              <a:rPr lang="ja-JP" altLang="en-US" sz="1050" b="1" dirty="0" smtClean="0">
                <a:latin typeface="メイリオ"/>
                <a:ea typeface="メイリオ"/>
                <a:cs typeface="メイリオ"/>
              </a:rPr>
              <a:t>　</a:t>
            </a:r>
            <a:r>
              <a:rPr lang="ja-JP" altLang="en-US" sz="1050" b="1" dirty="0">
                <a:latin typeface="メイリオ"/>
                <a:ea typeface="メイリオ"/>
                <a:cs typeface="メイリオ"/>
              </a:rPr>
              <a:t>短寿命活性種を用いた殺菌技術の開発</a:t>
            </a:r>
            <a:r>
              <a:rPr lang="ja-JP" altLang="en-US" sz="1050" dirty="0" smtClean="0">
                <a:latin typeface="メイリオ"/>
                <a:ea typeface="メイリオ"/>
                <a:cs typeface="メイリオ"/>
              </a:rPr>
              <a:t>　　　　　</a:t>
            </a:r>
            <a:r>
              <a:rPr lang="en-US" altLang="ja-JP" sz="1050" dirty="0" smtClean="0">
                <a:latin typeface="メイリオ"/>
                <a:ea typeface="メイリオ"/>
                <a:cs typeface="メイリオ"/>
              </a:rPr>
              <a:t>            </a:t>
            </a:r>
            <a:r>
              <a:rPr lang="ja-JP" altLang="en-US" sz="1050" dirty="0" smtClean="0">
                <a:latin typeface="メイリオ"/>
                <a:ea typeface="メイリオ"/>
                <a:cs typeface="メイリオ"/>
              </a:rPr>
              <a:t>　</a:t>
            </a:r>
            <a:endParaRPr lang="en-US" altLang="ja-JP" sz="1050" dirty="0" smtClean="0">
              <a:latin typeface="メイリオ"/>
              <a:ea typeface="メイリオ"/>
              <a:cs typeface="メイリオ"/>
            </a:endParaRPr>
          </a:p>
          <a:p>
            <a:pPr>
              <a:lnSpc>
                <a:spcPct val="120000"/>
              </a:lnSpc>
            </a:pPr>
            <a:r>
              <a:rPr lang="ja-JP" altLang="en-US" sz="1050" dirty="0">
                <a:latin typeface="メイリオ"/>
                <a:ea typeface="メイリオ"/>
                <a:cs typeface="メイリオ"/>
              </a:rPr>
              <a:t>　	　　　　　　</a:t>
            </a:r>
            <a:r>
              <a:rPr lang="en-US" altLang="ja-JP" sz="1050" dirty="0">
                <a:latin typeface="メイリオ"/>
                <a:ea typeface="メイリオ"/>
                <a:cs typeface="メイリオ"/>
              </a:rPr>
              <a:t>     </a:t>
            </a:r>
            <a:r>
              <a:rPr lang="ja-JP" altLang="en-US" sz="1050" dirty="0" smtClean="0">
                <a:latin typeface="メイリオ"/>
                <a:ea typeface="メイリオ"/>
                <a:cs typeface="メイリオ"/>
              </a:rPr>
              <a:t>　　　　　大阪産業技術研究所</a:t>
            </a:r>
            <a:r>
              <a:rPr lang="en-US" altLang="ja-JP" sz="1050" dirty="0" smtClean="0">
                <a:latin typeface="メイリオ"/>
                <a:ea typeface="メイリオ"/>
                <a:cs typeface="メイリオ"/>
              </a:rPr>
              <a:t> </a:t>
            </a:r>
            <a:r>
              <a:rPr lang="ja-JP" altLang="en-US" sz="1050" dirty="0" smtClean="0">
                <a:latin typeface="メイリオ"/>
                <a:ea typeface="メイリオ"/>
                <a:cs typeface="メイリオ"/>
              </a:rPr>
              <a:t>応用材料化学研究部　主任研究員　井川　聡</a:t>
            </a:r>
            <a:endParaRPr lang="en-US" altLang="ja-JP" sz="1050" dirty="0" smtClean="0">
              <a:latin typeface="メイリオ"/>
              <a:ea typeface="メイリオ"/>
              <a:cs typeface="メイリオ"/>
            </a:endParaRPr>
          </a:p>
          <a:p>
            <a:pPr>
              <a:lnSpc>
                <a:spcPct val="120000"/>
              </a:lnSpc>
            </a:pPr>
            <a:r>
              <a:rPr lang="ja-JP" altLang="en-US" sz="1050" dirty="0">
                <a:latin typeface="メイリオ"/>
                <a:ea typeface="メイリオ"/>
                <a:cs typeface="メイリオ"/>
              </a:rPr>
              <a:t>　大気圧低温プラズマを用いた殺菌技術の研究を大阪大学と共同で行い、殺菌対象物の</a:t>
            </a:r>
            <a:r>
              <a:rPr lang="en-US" altLang="ja-JP" sz="1050" dirty="0">
                <a:latin typeface="メイリオ"/>
                <a:ea typeface="メイリオ"/>
                <a:cs typeface="メイリオ"/>
              </a:rPr>
              <a:t>pH</a:t>
            </a:r>
            <a:r>
              <a:rPr lang="ja-JP" altLang="en-US" sz="1050" dirty="0">
                <a:latin typeface="メイリオ"/>
                <a:ea typeface="メイリオ"/>
                <a:cs typeface="メイリオ"/>
              </a:rPr>
              <a:t>を</a:t>
            </a:r>
            <a:r>
              <a:rPr lang="en-US" altLang="ja-JP" sz="1050" dirty="0">
                <a:latin typeface="メイリオ"/>
                <a:ea typeface="メイリオ"/>
                <a:cs typeface="メイリオ"/>
              </a:rPr>
              <a:t>4.8</a:t>
            </a:r>
            <a:r>
              <a:rPr lang="ja-JP" altLang="en-US" sz="1050" dirty="0">
                <a:latin typeface="メイリオ"/>
                <a:ea typeface="メイリオ"/>
                <a:cs typeface="メイリオ"/>
              </a:rPr>
              <a:t>以下に調整することで殺菌力を飛躍的に向上させる技術の開発に成功</a:t>
            </a:r>
            <a:r>
              <a:rPr lang="ja-JP" altLang="en-US" sz="1050" dirty="0" smtClean="0">
                <a:latin typeface="メイリオ"/>
                <a:ea typeface="メイリオ"/>
                <a:cs typeface="メイリオ"/>
              </a:rPr>
              <a:t>しました。</a:t>
            </a:r>
            <a:r>
              <a:rPr lang="ja-JP" altLang="en-US" sz="1050" dirty="0">
                <a:latin typeface="メイリオ"/>
                <a:ea typeface="メイリオ"/>
                <a:cs typeface="メイリオ"/>
              </a:rPr>
              <a:t>さらに、プラズマを照射した水（プラズマ処理水）に短時間だけ殺菌活性が保持されることを発見し、主要な殺菌活性種が過硝酸である事を</a:t>
            </a:r>
            <a:r>
              <a:rPr lang="ja-JP" altLang="en-US" sz="1050">
                <a:latin typeface="メイリオ"/>
                <a:ea typeface="メイリオ"/>
                <a:cs typeface="メイリオ"/>
              </a:rPr>
              <a:t>解明</a:t>
            </a:r>
            <a:r>
              <a:rPr lang="ja-JP" altLang="en-US" sz="1050" smtClean="0">
                <a:latin typeface="メイリオ"/>
                <a:ea typeface="メイリオ"/>
                <a:cs typeface="メイリオ"/>
              </a:rPr>
              <a:t>しました。</a:t>
            </a:r>
            <a:r>
              <a:rPr lang="ja-JP" altLang="en-US" sz="1050" dirty="0">
                <a:latin typeface="メイリオ"/>
                <a:ea typeface="メイリオ"/>
                <a:cs typeface="メイリオ"/>
              </a:rPr>
              <a:t>過硝酸は非常に高い殺菌力と安全性を併せ持つ有用な殺菌剤として、医療や食品加工など様々な分野での利用が期待されて</a:t>
            </a:r>
            <a:r>
              <a:rPr lang="ja-JP" altLang="en-US" sz="1050" dirty="0" smtClean="0">
                <a:latin typeface="メイリオ"/>
                <a:ea typeface="メイリオ"/>
                <a:cs typeface="メイリオ"/>
              </a:rPr>
              <a:t>います。</a:t>
            </a:r>
            <a:r>
              <a:rPr lang="ja-JP" altLang="en-US" sz="1050" dirty="0">
                <a:latin typeface="メイリオ"/>
                <a:ea typeface="メイリオ"/>
                <a:cs typeface="メイリオ"/>
              </a:rPr>
              <a:t>当研究所では過硝酸合成装置およびそれを利用した医療器具の殺菌・洗浄装置の開発を進めて</a:t>
            </a:r>
            <a:r>
              <a:rPr lang="ja-JP" altLang="en-US" sz="1050" dirty="0" smtClean="0">
                <a:latin typeface="メイリオ"/>
                <a:ea typeface="メイリオ"/>
                <a:cs typeface="メイリオ"/>
              </a:rPr>
              <a:t>います。</a:t>
            </a:r>
            <a:endParaRPr lang="en-US" altLang="ja-JP" sz="1050" dirty="0" smtClean="0">
              <a:latin typeface="メイリオ"/>
              <a:ea typeface="メイリオ"/>
              <a:cs typeface="メイリオ"/>
            </a:endParaRPr>
          </a:p>
          <a:p>
            <a:pPr>
              <a:lnSpc>
                <a:spcPct val="120000"/>
              </a:lnSpc>
            </a:pPr>
            <a:endParaRPr lang="en-US" altLang="ja-JP" sz="1050" dirty="0" smtClean="0">
              <a:latin typeface="メイリオ"/>
              <a:ea typeface="メイリオ"/>
              <a:cs typeface="メイリオ"/>
            </a:endParaRPr>
          </a:p>
          <a:p>
            <a:pPr>
              <a:lnSpc>
                <a:spcPct val="120000"/>
              </a:lnSpc>
            </a:pPr>
            <a:r>
              <a:rPr lang="en-US" altLang="ja-JP" sz="1050" b="1" dirty="0" smtClean="0">
                <a:latin typeface="メイリオ"/>
                <a:ea typeface="メイリオ"/>
                <a:cs typeface="メイリオ"/>
              </a:rPr>
              <a:t>14:10</a:t>
            </a:r>
            <a:r>
              <a:rPr lang="ja-JP" altLang="en-US" sz="1050" b="1" dirty="0">
                <a:latin typeface="メイリオ"/>
                <a:ea typeface="メイリオ"/>
                <a:cs typeface="メイリオ"/>
              </a:rPr>
              <a:t>～</a:t>
            </a:r>
            <a:r>
              <a:rPr lang="en-US" altLang="ja-JP" sz="1050" b="1" dirty="0" smtClean="0">
                <a:latin typeface="メイリオ"/>
                <a:ea typeface="メイリオ"/>
                <a:cs typeface="メイリオ"/>
              </a:rPr>
              <a:t>15:00</a:t>
            </a:r>
            <a:r>
              <a:rPr lang="ja-JP" altLang="en-US" sz="1050" b="1" dirty="0" smtClean="0">
                <a:latin typeface="メイリオ"/>
                <a:ea typeface="メイリオ"/>
                <a:cs typeface="メイリオ"/>
              </a:rPr>
              <a:t>　</a:t>
            </a:r>
            <a:r>
              <a:rPr lang="ja-JP" altLang="en-US" sz="1050" b="1" dirty="0">
                <a:latin typeface="メイリオ"/>
                <a:ea typeface="メイリオ"/>
                <a:cs typeface="メイリオ"/>
              </a:rPr>
              <a:t>ノット・プッシャーを用いた結紮プロセスの非臨床実験による検証</a:t>
            </a:r>
            <a:r>
              <a:rPr lang="ja-JP" altLang="en-US" sz="1050" dirty="0">
                <a:latin typeface="メイリオ"/>
                <a:ea typeface="メイリオ"/>
                <a:cs typeface="メイリオ"/>
              </a:rPr>
              <a:t>　　	　　　　　　</a:t>
            </a:r>
            <a:r>
              <a:rPr lang="en-US" altLang="ja-JP" sz="1050" dirty="0">
                <a:latin typeface="メイリオ"/>
                <a:ea typeface="メイリオ"/>
                <a:cs typeface="メイリオ"/>
              </a:rPr>
              <a:t>     </a:t>
            </a:r>
            <a:r>
              <a:rPr lang="ja-JP" altLang="en-US" sz="1050" dirty="0">
                <a:latin typeface="メイリオ"/>
                <a:ea typeface="メイリオ"/>
                <a:cs typeface="メイリオ"/>
              </a:rPr>
              <a:t>　　　　　</a:t>
            </a:r>
            <a:endParaRPr lang="en-US" altLang="ja-JP" sz="1050" dirty="0" smtClean="0">
              <a:latin typeface="メイリオ"/>
              <a:ea typeface="メイリオ"/>
              <a:cs typeface="メイリオ"/>
            </a:endParaRPr>
          </a:p>
          <a:p>
            <a:pPr>
              <a:lnSpc>
                <a:spcPct val="120000"/>
              </a:lnSpc>
            </a:pPr>
            <a:r>
              <a:rPr lang="ja-JP" altLang="ja-JP" sz="1050" dirty="0">
                <a:latin typeface="メイリオ"/>
                <a:ea typeface="メイリオ"/>
                <a:cs typeface="メイリオ"/>
              </a:rPr>
              <a:t>　</a:t>
            </a:r>
            <a:r>
              <a:rPr lang="ja-JP" altLang="en-US" sz="1050" dirty="0" smtClean="0">
                <a:latin typeface="メイリオ"/>
                <a:ea typeface="メイリオ"/>
                <a:cs typeface="メイリオ"/>
              </a:rPr>
              <a:t>　　　　　　　　　　　　　　　大阪</a:t>
            </a:r>
            <a:r>
              <a:rPr lang="ja-JP" altLang="en-US" sz="1050" dirty="0">
                <a:latin typeface="メイリオ"/>
                <a:ea typeface="メイリオ"/>
                <a:cs typeface="メイリオ"/>
              </a:rPr>
              <a:t>産業</a:t>
            </a:r>
            <a:r>
              <a:rPr lang="ja-JP" altLang="en-US" sz="1050" dirty="0" smtClean="0">
                <a:latin typeface="メイリオ"/>
                <a:ea typeface="メイリオ"/>
                <a:cs typeface="メイリオ"/>
              </a:rPr>
              <a:t>技術研究所</a:t>
            </a:r>
            <a:r>
              <a:rPr lang="en-US" altLang="ja-JP" sz="1050" dirty="0" smtClean="0">
                <a:latin typeface="メイリオ"/>
                <a:ea typeface="メイリオ"/>
                <a:cs typeface="メイリオ"/>
              </a:rPr>
              <a:t> </a:t>
            </a:r>
            <a:r>
              <a:rPr lang="ja-JP" altLang="en-US" sz="1050" dirty="0" smtClean="0">
                <a:latin typeface="メイリオ"/>
                <a:ea typeface="メイリオ"/>
                <a:cs typeface="メイリオ"/>
              </a:rPr>
              <a:t>高分子機能材料研究部</a:t>
            </a:r>
            <a:r>
              <a:rPr lang="ja-JP" altLang="en-US" sz="1050" dirty="0">
                <a:latin typeface="メイリオ"/>
                <a:ea typeface="メイリオ"/>
                <a:cs typeface="メイリオ"/>
              </a:rPr>
              <a:t>　主任研究員　</a:t>
            </a:r>
            <a:r>
              <a:rPr lang="ja-JP" altLang="en-US" sz="1050" dirty="0" smtClean="0">
                <a:latin typeface="メイリオ"/>
                <a:ea typeface="メイリオ"/>
                <a:cs typeface="メイリオ"/>
              </a:rPr>
              <a:t>西村　正樹</a:t>
            </a:r>
            <a:endParaRPr lang="en-US" altLang="ja-JP" sz="1050" dirty="0">
              <a:latin typeface="メイリオ"/>
              <a:ea typeface="メイリオ"/>
              <a:cs typeface="メイリオ"/>
            </a:endParaRPr>
          </a:p>
          <a:p>
            <a:pPr algn="just">
              <a:lnSpc>
                <a:spcPct val="120000"/>
              </a:lnSpc>
            </a:pPr>
            <a:r>
              <a:rPr lang="ja-JP" altLang="en-US" sz="1050" dirty="0" smtClean="0">
                <a:latin typeface="メイリオ"/>
                <a:ea typeface="メイリオ"/>
                <a:cs typeface="メイリオ"/>
              </a:rPr>
              <a:t>　近年</a:t>
            </a:r>
            <a:r>
              <a:rPr lang="ja-JP" altLang="en-US" sz="1050" dirty="0">
                <a:latin typeface="メイリオ"/>
                <a:ea typeface="メイリオ"/>
                <a:cs typeface="メイリオ"/>
              </a:rPr>
              <a:t>、心臓外科において、低侵襲心臓手術や鏡視下手術が普及しつつ</a:t>
            </a:r>
            <a:r>
              <a:rPr lang="ja-JP" altLang="en-US" sz="1050" dirty="0" smtClean="0">
                <a:latin typeface="メイリオ"/>
                <a:ea typeface="メイリオ"/>
                <a:cs typeface="メイリオ"/>
              </a:rPr>
              <a:t>あリます。</a:t>
            </a:r>
            <a:r>
              <a:rPr lang="ja-JP" altLang="en-US" sz="1050" dirty="0">
                <a:latin typeface="メイリオ"/>
                <a:ea typeface="メイリオ"/>
                <a:cs typeface="メイリオ"/>
              </a:rPr>
              <a:t>それらの手術では、患者体内の深部で縫合糸を結ぶ（結紮）プロセスが必要となるため、ノット・プッシャー（</a:t>
            </a:r>
            <a:r>
              <a:rPr lang="en-US" altLang="ja-JP" sz="1050" dirty="0">
                <a:latin typeface="メイリオ"/>
                <a:ea typeface="メイリオ"/>
                <a:cs typeface="メイリオ"/>
              </a:rPr>
              <a:t>KP</a:t>
            </a:r>
            <a:r>
              <a:rPr lang="ja-JP" altLang="en-US" sz="1050" dirty="0">
                <a:latin typeface="メイリオ"/>
                <a:ea typeface="メイリオ"/>
                <a:cs typeface="メイリオ"/>
              </a:rPr>
              <a:t>）と呼ばれる手術器具が</a:t>
            </a:r>
            <a:r>
              <a:rPr lang="ja-JP" altLang="en-US" sz="1050" dirty="0" smtClean="0">
                <a:latin typeface="メイリオ"/>
                <a:ea typeface="メイリオ"/>
                <a:cs typeface="メイリオ"/>
              </a:rPr>
              <a:t>用いられます。</a:t>
            </a:r>
            <a:r>
              <a:rPr lang="ja-JP" altLang="en-US" sz="1050" dirty="0">
                <a:latin typeface="メイリオ"/>
                <a:ea typeface="メイリオ"/>
                <a:cs typeface="メイリオ"/>
              </a:rPr>
              <a:t>ただし、</a:t>
            </a:r>
            <a:r>
              <a:rPr lang="en-US" altLang="ja-JP" sz="1050" dirty="0">
                <a:latin typeface="メイリオ"/>
                <a:ea typeface="メイリオ"/>
                <a:cs typeface="メイリオ"/>
              </a:rPr>
              <a:t>KP</a:t>
            </a:r>
            <a:r>
              <a:rPr lang="ja-JP" altLang="en-US" sz="1050" dirty="0">
                <a:latin typeface="メイリオ"/>
                <a:ea typeface="メイリオ"/>
                <a:cs typeface="メイリオ"/>
              </a:rPr>
              <a:t>を用いた結紮には、臨床経験に基づくテクニック、ノウハウが要求され、さらに、通常は術者と補助者の連携作業を必須</a:t>
            </a:r>
            <a:r>
              <a:rPr lang="ja-JP" altLang="en-US" sz="1050" dirty="0" smtClean="0">
                <a:latin typeface="メイリオ"/>
                <a:ea typeface="メイリオ"/>
                <a:cs typeface="メイリオ"/>
              </a:rPr>
              <a:t>とします。</a:t>
            </a:r>
            <a:r>
              <a:rPr lang="ja-JP" altLang="en-US" sz="1050" dirty="0">
                <a:latin typeface="メイリオ"/>
                <a:ea typeface="メイリオ"/>
                <a:cs typeface="メイリオ"/>
              </a:rPr>
              <a:t>そこで、材料試験機上に</a:t>
            </a:r>
            <a:r>
              <a:rPr lang="en-US" altLang="ja-JP" sz="1050" dirty="0">
                <a:latin typeface="メイリオ"/>
                <a:ea typeface="メイリオ"/>
                <a:cs typeface="メイリオ"/>
              </a:rPr>
              <a:t>KP</a:t>
            </a:r>
            <a:r>
              <a:rPr lang="ja-JP" altLang="en-US" sz="1050" dirty="0">
                <a:latin typeface="メイリオ"/>
                <a:ea typeface="メイリオ"/>
                <a:cs typeface="メイリオ"/>
              </a:rPr>
              <a:t>を用いた結紮プロセスを模擬的に再現し、種々の条件で非臨床実験を行うことで、</a:t>
            </a:r>
            <a:r>
              <a:rPr lang="en-US" altLang="ja-JP" sz="1050" dirty="0">
                <a:latin typeface="メイリオ"/>
                <a:ea typeface="メイリオ"/>
                <a:cs typeface="メイリオ"/>
              </a:rPr>
              <a:t>KP</a:t>
            </a:r>
            <a:r>
              <a:rPr lang="ja-JP" altLang="en-US" sz="1050" dirty="0">
                <a:latin typeface="メイリオ"/>
                <a:ea typeface="メイリオ"/>
                <a:cs typeface="メイリオ"/>
              </a:rPr>
              <a:t>を用いた結紮プロセスを検証</a:t>
            </a:r>
            <a:r>
              <a:rPr lang="ja-JP" altLang="en-US" sz="1050" dirty="0" smtClean="0">
                <a:latin typeface="メイリオ"/>
                <a:ea typeface="メイリオ"/>
                <a:cs typeface="メイリオ"/>
              </a:rPr>
              <a:t>しました。</a:t>
            </a:r>
            <a:endParaRPr lang="en-US" altLang="ja-JP" sz="1050" dirty="0" smtClean="0">
              <a:latin typeface="メイリオ"/>
              <a:ea typeface="メイリオ"/>
              <a:cs typeface="メイリオ"/>
            </a:endParaRPr>
          </a:p>
          <a:p>
            <a:pPr algn="just">
              <a:lnSpc>
                <a:spcPct val="120000"/>
              </a:lnSpc>
            </a:pPr>
            <a:endParaRPr lang="en-US" altLang="ja-JP" sz="1050" dirty="0">
              <a:latin typeface="メイリオ"/>
              <a:ea typeface="メイリオ"/>
              <a:cs typeface="メイリオ"/>
            </a:endParaRPr>
          </a:p>
          <a:p>
            <a:pPr>
              <a:lnSpc>
                <a:spcPct val="120000"/>
              </a:lnSpc>
            </a:pPr>
            <a:r>
              <a:rPr lang="en-US" altLang="ja-JP" sz="1050" b="1" dirty="0" smtClean="0">
                <a:latin typeface="メイリオ"/>
                <a:ea typeface="メイリオ"/>
                <a:cs typeface="メイリオ"/>
              </a:rPr>
              <a:t>15:10</a:t>
            </a:r>
            <a:r>
              <a:rPr lang="ja-JP" altLang="en-US" sz="1050" b="1" dirty="0">
                <a:latin typeface="メイリオ"/>
                <a:ea typeface="メイリオ"/>
                <a:cs typeface="メイリオ"/>
              </a:rPr>
              <a:t>～</a:t>
            </a:r>
            <a:r>
              <a:rPr lang="en-US" altLang="ja-JP" sz="1050" b="1" dirty="0" smtClean="0">
                <a:latin typeface="メイリオ"/>
                <a:ea typeface="メイリオ"/>
                <a:cs typeface="メイリオ"/>
              </a:rPr>
              <a:t>16:10  【</a:t>
            </a:r>
            <a:r>
              <a:rPr lang="ja-JP" altLang="en-US" sz="1050" b="1" dirty="0">
                <a:latin typeface="メイリオ"/>
                <a:ea typeface="メイリオ"/>
                <a:cs typeface="メイリオ"/>
              </a:rPr>
              <a:t>特別講演</a:t>
            </a:r>
            <a:r>
              <a:rPr lang="en-US" altLang="ja-JP" sz="1050" b="1" dirty="0">
                <a:latin typeface="メイリオ"/>
                <a:ea typeface="メイリオ"/>
                <a:cs typeface="メイリオ"/>
              </a:rPr>
              <a:t>】</a:t>
            </a:r>
            <a:r>
              <a:rPr lang="ja-JP" altLang="en-US" sz="1050" b="1" dirty="0">
                <a:latin typeface="メイリオ"/>
                <a:ea typeface="メイリオ"/>
                <a:cs typeface="メイリオ"/>
              </a:rPr>
              <a:t>整形外科医として装具に対して思うこと</a:t>
            </a:r>
            <a:r>
              <a:rPr lang="en-US" altLang="ja-JP" sz="1050" b="1" dirty="0">
                <a:latin typeface="メイリオ"/>
                <a:ea typeface="メイリオ"/>
                <a:cs typeface="メイリオ"/>
              </a:rPr>
              <a:t>〜</a:t>
            </a:r>
            <a:r>
              <a:rPr lang="ja-JP" altLang="en-US" sz="1050" b="1" dirty="0">
                <a:latin typeface="メイリオ"/>
                <a:ea typeface="メイリオ"/>
                <a:cs typeface="メイリオ"/>
              </a:rPr>
              <a:t>動的体幹装具を中心に</a:t>
            </a:r>
            <a:r>
              <a:rPr lang="ja-JP" altLang="en-US" sz="1050" dirty="0">
                <a:latin typeface="メイリオ"/>
                <a:ea typeface="メイリオ"/>
                <a:cs typeface="メイリオ"/>
              </a:rPr>
              <a:t>　　　　　　　　</a:t>
            </a:r>
            <a:r>
              <a:rPr lang="ja-JP" altLang="ja-JP" sz="1050" dirty="0">
                <a:latin typeface="メイリオ"/>
                <a:ea typeface="メイリオ"/>
                <a:cs typeface="メイリオ"/>
              </a:rPr>
              <a:t>　</a:t>
            </a:r>
            <a:r>
              <a:rPr lang="ja-JP" altLang="en-US" sz="1050" dirty="0">
                <a:latin typeface="メイリオ"/>
                <a:ea typeface="メイリオ"/>
                <a:cs typeface="メイリオ"/>
              </a:rPr>
              <a:t>　　</a:t>
            </a:r>
            <a:endParaRPr lang="en-US" altLang="ja-JP" sz="1050" dirty="0">
              <a:latin typeface="メイリオ"/>
              <a:ea typeface="メイリオ"/>
              <a:cs typeface="メイリオ"/>
            </a:endParaRPr>
          </a:p>
          <a:p>
            <a:pPr>
              <a:lnSpc>
                <a:spcPct val="120000"/>
              </a:lnSpc>
            </a:pPr>
            <a:r>
              <a:rPr lang="ja-JP" altLang="ja-JP" sz="1050" dirty="0">
                <a:latin typeface="メイリオ"/>
                <a:ea typeface="メイリオ"/>
                <a:cs typeface="メイリオ"/>
              </a:rPr>
              <a:t>　</a:t>
            </a:r>
            <a:r>
              <a:rPr lang="ja-JP" altLang="en-US" sz="1050" dirty="0">
                <a:latin typeface="メイリオ"/>
                <a:ea typeface="メイリオ"/>
                <a:cs typeface="メイリオ"/>
              </a:rPr>
              <a:t>　　　　　　　　　　　　　　　</a:t>
            </a:r>
            <a:r>
              <a:rPr lang="ja-JP" altLang="en-US" sz="1050" dirty="0" smtClean="0">
                <a:latin typeface="メイリオ"/>
                <a:ea typeface="メイリオ"/>
                <a:cs typeface="メイリオ"/>
              </a:rPr>
              <a:t>社会</a:t>
            </a:r>
            <a:r>
              <a:rPr lang="ja-JP" altLang="en-US" sz="1050" dirty="0">
                <a:latin typeface="メイリオ"/>
                <a:ea typeface="メイリオ"/>
                <a:cs typeface="メイリオ"/>
              </a:rPr>
              <a:t>福祉法人　愛徳福祉会　大阪発達総合療育センター</a:t>
            </a:r>
            <a:endParaRPr lang="en-US" altLang="ja-JP" sz="1050" dirty="0">
              <a:latin typeface="メイリオ"/>
              <a:ea typeface="メイリオ"/>
              <a:cs typeface="メイリオ"/>
            </a:endParaRPr>
          </a:p>
          <a:p>
            <a:pPr>
              <a:lnSpc>
                <a:spcPct val="120000"/>
              </a:lnSpc>
            </a:pPr>
            <a:r>
              <a:rPr lang="ja-JP" altLang="ja-JP" sz="1050" i="1" dirty="0">
                <a:latin typeface="メイリオ"/>
                <a:ea typeface="メイリオ"/>
                <a:cs typeface="メイリオ"/>
              </a:rPr>
              <a:t>　</a:t>
            </a:r>
            <a:r>
              <a:rPr lang="ja-JP" altLang="en-US" sz="1050" i="1" dirty="0">
                <a:latin typeface="メイリオ"/>
                <a:ea typeface="メイリオ"/>
                <a:cs typeface="メイリオ"/>
              </a:rPr>
              <a:t>　　　　　　　　　　　　　　　　</a:t>
            </a:r>
            <a:r>
              <a:rPr lang="ja-JP" altLang="en-US" sz="1050" dirty="0" smtClean="0">
                <a:latin typeface="メイリオ"/>
                <a:ea typeface="メイリオ"/>
                <a:cs typeface="メイリオ"/>
              </a:rPr>
              <a:t>南</a:t>
            </a:r>
            <a:r>
              <a:rPr lang="ja-JP" altLang="en-US" sz="1050" dirty="0">
                <a:latin typeface="メイリオ"/>
                <a:ea typeface="メイリオ"/>
                <a:cs typeface="メイリオ"/>
              </a:rPr>
              <a:t>大阪小児リハビリテーション病院</a:t>
            </a:r>
            <a:r>
              <a:rPr lang="ja-JP" altLang="en-US" sz="1050" i="1" dirty="0">
                <a:latin typeface="メイリオ"/>
                <a:ea typeface="メイリオ"/>
                <a:cs typeface="メイリオ"/>
              </a:rPr>
              <a:t>　整形外科医長　御勢　真一　氏</a:t>
            </a:r>
            <a:endParaRPr lang="en-US" altLang="ja-JP" sz="1050" i="1" dirty="0">
              <a:latin typeface="メイリオ"/>
              <a:ea typeface="メイリオ"/>
              <a:cs typeface="メイリオ"/>
            </a:endParaRPr>
          </a:p>
          <a:p>
            <a:pPr>
              <a:lnSpc>
                <a:spcPct val="120000"/>
              </a:lnSpc>
            </a:pPr>
            <a:r>
              <a:rPr lang="ja-JP" altLang="en-US" sz="1050" dirty="0">
                <a:latin typeface="メイリオ"/>
                <a:ea typeface="メイリオ"/>
                <a:cs typeface="メイリオ"/>
              </a:rPr>
              <a:t>　大阪発達総合療育センターでは、主に脳性麻痺の障がい児・者に対しての治療の一環として装具を作製しています。本人のみならず両親など介護者の意見も取り入れながら、装着しやすく圧迫感の少ない装具を作る工夫を行っています。これまで坐位姿勢改善や生活機能の向上と実現を目指して、脊柱側弯変形に対する医療用体幹矯正具（動的体幹装具）を考案・改良を行ってきました。ここでは、これまでの使用状況や今後の課題について紹介します</a:t>
            </a:r>
            <a:r>
              <a:rPr lang="ja-JP" altLang="en-US" sz="1050" dirty="0" smtClean="0">
                <a:latin typeface="メイリオ"/>
                <a:ea typeface="メイリオ"/>
                <a:cs typeface="メイリオ"/>
              </a:rPr>
              <a:t>。</a:t>
            </a:r>
            <a:endParaRPr lang="en-US" altLang="ja-JP" sz="1050" dirty="0" smtClean="0">
              <a:latin typeface="メイリオ"/>
              <a:ea typeface="メイリオ"/>
              <a:cs typeface="メイリオ"/>
            </a:endParaRPr>
          </a:p>
          <a:p>
            <a:pPr>
              <a:lnSpc>
                <a:spcPct val="120000"/>
              </a:lnSpc>
            </a:pPr>
            <a:endParaRPr lang="en-US" altLang="ja-JP" sz="1050" dirty="0" smtClean="0">
              <a:latin typeface="メイリオ"/>
              <a:ea typeface="メイリオ"/>
              <a:cs typeface="メイリオ"/>
            </a:endParaRPr>
          </a:p>
          <a:p>
            <a:pPr>
              <a:lnSpc>
                <a:spcPct val="120000"/>
              </a:lnSpc>
            </a:pPr>
            <a:r>
              <a:rPr lang="en-US" altLang="ja-JP" sz="1050" b="1" dirty="0" smtClean="0">
                <a:latin typeface="メイリオ"/>
                <a:ea typeface="メイリオ"/>
                <a:cs typeface="メイリオ"/>
              </a:rPr>
              <a:t>16:</a:t>
            </a:r>
            <a:r>
              <a:rPr lang="en-US" altLang="ja-JP" sz="1050" b="1" dirty="0">
                <a:latin typeface="メイリオ"/>
                <a:ea typeface="メイリオ"/>
                <a:cs typeface="メイリオ"/>
              </a:rPr>
              <a:t>1</a:t>
            </a:r>
            <a:r>
              <a:rPr lang="en-US" altLang="ja-JP" sz="1050" b="1" dirty="0" smtClean="0">
                <a:latin typeface="メイリオ"/>
                <a:ea typeface="メイリオ"/>
                <a:cs typeface="メイリオ"/>
              </a:rPr>
              <a:t>0</a:t>
            </a:r>
            <a:r>
              <a:rPr lang="ja-JP" altLang="en-US" sz="1050" b="1" dirty="0" smtClean="0">
                <a:latin typeface="メイリオ"/>
                <a:ea typeface="メイリオ"/>
                <a:cs typeface="メイリオ"/>
              </a:rPr>
              <a:t>～</a:t>
            </a:r>
            <a:r>
              <a:rPr lang="en-US" altLang="ja-JP" sz="1050" b="1" dirty="0" smtClean="0">
                <a:latin typeface="メイリオ"/>
                <a:ea typeface="メイリオ"/>
                <a:cs typeface="メイリオ"/>
              </a:rPr>
              <a:t>16:40</a:t>
            </a:r>
            <a:r>
              <a:rPr lang="ja-JP" altLang="en-US" sz="1050" b="1" dirty="0" smtClean="0">
                <a:latin typeface="メイリオ"/>
                <a:ea typeface="メイリオ"/>
                <a:cs typeface="メイリオ"/>
              </a:rPr>
              <a:t>　</a:t>
            </a:r>
            <a:r>
              <a:rPr lang="ja-JP" altLang="en-US" sz="1050" b="1" dirty="0">
                <a:latin typeface="メイリオ"/>
                <a:ea typeface="メイリオ"/>
                <a:cs typeface="メイリオ"/>
              </a:rPr>
              <a:t>ハイドロキシアパタイトを用いた高生体親和性医療用材料の開発</a:t>
            </a:r>
            <a:r>
              <a:rPr lang="ja-JP" altLang="en-US" sz="1050" dirty="0" smtClean="0">
                <a:latin typeface="メイリオ"/>
                <a:ea typeface="メイリオ"/>
                <a:cs typeface="メイリオ"/>
              </a:rPr>
              <a:t>	　　　　　　</a:t>
            </a:r>
            <a:r>
              <a:rPr lang="en-US" altLang="ja-JP" sz="1050" dirty="0" smtClean="0">
                <a:latin typeface="メイリオ"/>
                <a:ea typeface="メイリオ"/>
                <a:cs typeface="メイリオ"/>
              </a:rPr>
              <a:t>            </a:t>
            </a:r>
            <a:r>
              <a:rPr lang="ja-JP" altLang="en-US" sz="1050" dirty="0" smtClean="0">
                <a:latin typeface="メイリオ"/>
                <a:ea typeface="メイリオ"/>
                <a:cs typeface="メイリオ"/>
              </a:rPr>
              <a:t>　　　　</a:t>
            </a:r>
            <a:endParaRPr lang="en-US" altLang="ja-JP" sz="1050" dirty="0" smtClean="0">
              <a:latin typeface="メイリオ"/>
              <a:ea typeface="メイリオ"/>
              <a:cs typeface="メイリオ"/>
            </a:endParaRPr>
          </a:p>
          <a:p>
            <a:pPr>
              <a:lnSpc>
                <a:spcPct val="120000"/>
              </a:lnSpc>
              <a:spcBef>
                <a:spcPts val="0"/>
              </a:spcBef>
            </a:pPr>
            <a:r>
              <a:rPr lang="ja-JP" altLang="en-US" sz="1050" dirty="0">
                <a:latin typeface="メイリオ"/>
                <a:ea typeface="メイリオ"/>
                <a:cs typeface="メイリオ"/>
              </a:rPr>
              <a:t>　	　　　　　　</a:t>
            </a:r>
            <a:r>
              <a:rPr lang="en-US" altLang="ja-JP" sz="1050" dirty="0">
                <a:latin typeface="メイリオ"/>
                <a:ea typeface="メイリオ"/>
                <a:cs typeface="メイリオ"/>
              </a:rPr>
              <a:t>            </a:t>
            </a:r>
            <a:r>
              <a:rPr lang="ja-JP" altLang="en-US" sz="1050" dirty="0">
                <a:latin typeface="メイリオ"/>
                <a:ea typeface="メイリオ"/>
                <a:cs typeface="メイリオ"/>
              </a:rPr>
              <a:t>　</a:t>
            </a:r>
            <a:r>
              <a:rPr lang="en-US" altLang="ja-JP" sz="1050" dirty="0" smtClean="0">
                <a:latin typeface="メイリオ"/>
                <a:ea typeface="メイリオ"/>
                <a:cs typeface="メイリオ"/>
              </a:rPr>
              <a:t>    </a:t>
            </a:r>
            <a:r>
              <a:rPr lang="ja-JP" altLang="en-US" sz="1050" dirty="0" smtClean="0">
                <a:latin typeface="メイリオ"/>
                <a:ea typeface="メイリオ"/>
                <a:cs typeface="メイリオ"/>
              </a:rPr>
              <a:t>株式会社ソフセラ　技術開発センター長　小粥　康充</a:t>
            </a:r>
            <a:r>
              <a:rPr lang="en-US" altLang="ja-JP" sz="1050" dirty="0">
                <a:latin typeface="メイリオ"/>
                <a:ea typeface="メイリオ"/>
                <a:cs typeface="メイリオ"/>
              </a:rPr>
              <a:t>　</a:t>
            </a:r>
            <a:r>
              <a:rPr lang="ja-JP" altLang="en-US" sz="1050" dirty="0" smtClean="0">
                <a:latin typeface="メイリオ"/>
                <a:ea typeface="メイリオ"/>
                <a:cs typeface="メイリオ"/>
              </a:rPr>
              <a:t>氏</a:t>
            </a:r>
            <a:endParaRPr lang="en-US" altLang="ja-JP" sz="1050" dirty="0" smtClean="0">
              <a:latin typeface="メイリオ"/>
              <a:ea typeface="メイリオ"/>
              <a:cs typeface="メイリオ"/>
            </a:endParaRPr>
          </a:p>
          <a:p>
            <a:pPr>
              <a:lnSpc>
                <a:spcPct val="120000"/>
              </a:lnSpc>
            </a:pPr>
            <a:r>
              <a:rPr lang="ja-JP" altLang="en-US" sz="1050" dirty="0" smtClean="0">
                <a:latin typeface="メイリオ"/>
                <a:ea typeface="メイリオ"/>
                <a:cs typeface="メイリオ"/>
              </a:rPr>
              <a:t>　医療</a:t>
            </a:r>
            <a:r>
              <a:rPr lang="ja-JP" altLang="en-US" sz="1050" dirty="0">
                <a:latin typeface="メイリオ"/>
                <a:ea typeface="メイリオ"/>
                <a:cs typeface="メイリオ"/>
              </a:rPr>
              <a:t>技術はめざましい進歩を遂げて</a:t>
            </a:r>
            <a:r>
              <a:rPr lang="ja-JP" altLang="en-US" sz="1050" dirty="0" smtClean="0">
                <a:latin typeface="メイリオ"/>
                <a:ea typeface="メイリオ"/>
                <a:cs typeface="メイリオ"/>
              </a:rPr>
              <a:t>いますが</a:t>
            </a:r>
            <a:r>
              <a:rPr lang="ja-JP" altLang="en-US" sz="1050" dirty="0">
                <a:latin typeface="メイリオ"/>
                <a:ea typeface="メイリオ"/>
                <a:cs typeface="メイリオ"/>
              </a:rPr>
              <a:t>、治療に使用されている医療</a:t>
            </a:r>
            <a:r>
              <a:rPr lang="ja-JP" altLang="en-US" sz="1050" dirty="0" smtClean="0">
                <a:latin typeface="メイリオ"/>
                <a:ea typeface="メイリオ"/>
                <a:cs typeface="メイリオ"/>
              </a:rPr>
              <a:t>機器には</a:t>
            </a:r>
            <a:r>
              <a:rPr lang="ja-JP" altLang="en-US" sz="1050" dirty="0">
                <a:latin typeface="メイリオ"/>
                <a:ea typeface="メイリオ"/>
                <a:cs typeface="メイリオ"/>
              </a:rPr>
              <a:t>旧来のものが</a:t>
            </a:r>
            <a:r>
              <a:rPr lang="ja-JP" altLang="en-US" sz="1050" dirty="0" smtClean="0">
                <a:latin typeface="メイリオ"/>
                <a:ea typeface="メイリオ"/>
                <a:cs typeface="メイリオ"/>
              </a:rPr>
              <a:t>多くあります。さらに</a:t>
            </a:r>
            <a:r>
              <a:rPr lang="ja-JP" altLang="en-US" sz="1050" dirty="0">
                <a:latin typeface="メイリオ"/>
                <a:ea typeface="メイリオ"/>
                <a:cs typeface="メイリオ"/>
              </a:rPr>
              <a:t>、本来の病気ではなく、医療機器に起因する感染などの問題は無視できないもの</a:t>
            </a:r>
            <a:r>
              <a:rPr lang="ja-JP" altLang="en-US" sz="1050" dirty="0" smtClean="0">
                <a:latin typeface="メイリオ"/>
                <a:ea typeface="メイリオ"/>
                <a:cs typeface="メイリオ"/>
              </a:rPr>
              <a:t>の有効</a:t>
            </a:r>
            <a:r>
              <a:rPr lang="ja-JP" altLang="en-US" sz="1050" dirty="0">
                <a:latin typeface="メイリオ"/>
                <a:ea typeface="メイリオ"/>
                <a:cs typeface="メイリオ"/>
              </a:rPr>
              <a:t>な対策は未だ定まって</a:t>
            </a:r>
            <a:r>
              <a:rPr lang="ja-JP" altLang="en-US" sz="1050" dirty="0" smtClean="0">
                <a:latin typeface="メイリオ"/>
                <a:ea typeface="メイリオ"/>
                <a:cs typeface="メイリオ"/>
              </a:rPr>
              <a:t>いません。</a:t>
            </a:r>
            <a:r>
              <a:rPr lang="ja-JP" altLang="en-US" sz="1050" dirty="0">
                <a:latin typeface="メイリオ"/>
                <a:ea typeface="メイリオ"/>
                <a:cs typeface="メイリオ"/>
              </a:rPr>
              <a:t>そこ</a:t>
            </a:r>
            <a:r>
              <a:rPr lang="ja-JP" altLang="en-US" sz="1050" dirty="0" smtClean="0">
                <a:latin typeface="メイリオ"/>
                <a:ea typeface="メイリオ"/>
                <a:cs typeface="メイリオ"/>
              </a:rPr>
              <a:t>で、弊社</a:t>
            </a:r>
            <a:r>
              <a:rPr lang="ja-JP" altLang="en-US" sz="1050" dirty="0">
                <a:latin typeface="メイリオ"/>
                <a:ea typeface="メイリオ"/>
                <a:cs typeface="メイリオ"/>
              </a:rPr>
              <a:t>は、医療機器に起因する感染等問題の解決法</a:t>
            </a:r>
            <a:r>
              <a:rPr lang="ja-JP" altLang="en-US" sz="1050" dirty="0" smtClean="0">
                <a:latin typeface="メイリオ"/>
                <a:ea typeface="メイリオ"/>
                <a:cs typeface="メイリオ"/>
              </a:rPr>
              <a:t>を模索</a:t>
            </a:r>
            <a:r>
              <a:rPr lang="ja-JP" altLang="en-US" sz="1050" dirty="0">
                <a:latin typeface="メイリオ"/>
                <a:ea typeface="メイリオ"/>
                <a:cs typeface="メイリオ"/>
              </a:rPr>
              <a:t>しており、特にハイドロキシアパタイトを用いた高生体親和性材料の開発を進めて</a:t>
            </a:r>
            <a:r>
              <a:rPr lang="ja-JP" altLang="en-US" sz="1050" dirty="0" smtClean="0">
                <a:latin typeface="メイリオ"/>
                <a:ea typeface="メイリオ"/>
                <a:cs typeface="メイリオ"/>
              </a:rPr>
              <a:t>います。本発表</a:t>
            </a:r>
            <a:r>
              <a:rPr lang="ja-JP" altLang="en-US" sz="1050" dirty="0">
                <a:latin typeface="メイリオ"/>
                <a:ea typeface="メイリオ"/>
                <a:cs typeface="メイリオ"/>
              </a:rPr>
              <a:t>では、大阪技術研との公募型共同開発事業ならびにプロジェクト研究での取り組み</a:t>
            </a:r>
            <a:r>
              <a:rPr lang="ja-JP" altLang="en-US" sz="1050" dirty="0" smtClean="0">
                <a:latin typeface="メイリオ"/>
                <a:ea typeface="メイリオ"/>
                <a:cs typeface="メイリオ"/>
              </a:rPr>
              <a:t>を中心</a:t>
            </a:r>
            <a:r>
              <a:rPr lang="ja-JP" altLang="en-US" sz="1050" dirty="0">
                <a:latin typeface="メイリオ"/>
                <a:ea typeface="メイリオ"/>
                <a:cs typeface="メイリオ"/>
              </a:rPr>
              <a:t>に開発の一部を</a:t>
            </a:r>
            <a:r>
              <a:rPr lang="ja-JP" altLang="en-US" sz="1050" dirty="0" smtClean="0">
                <a:latin typeface="メイリオ"/>
                <a:ea typeface="メイリオ"/>
                <a:cs typeface="メイリオ"/>
              </a:rPr>
              <a:t>紹介します。</a:t>
            </a:r>
            <a:endParaRPr lang="en-US" altLang="ja-JP" sz="1050" dirty="0" smtClean="0">
              <a:latin typeface="メイリオ"/>
              <a:ea typeface="メイリオ"/>
              <a:cs typeface="メイリオ"/>
            </a:endParaRPr>
          </a:p>
          <a:p>
            <a:pPr>
              <a:lnSpc>
                <a:spcPct val="120000"/>
              </a:lnSpc>
            </a:pPr>
            <a:endParaRPr lang="en-US" altLang="ja-JP" sz="1050" dirty="0" smtClean="0">
              <a:latin typeface="メイリオ"/>
              <a:ea typeface="メイリオ"/>
              <a:cs typeface="メイリオ"/>
            </a:endParaRPr>
          </a:p>
          <a:p>
            <a:pPr>
              <a:lnSpc>
                <a:spcPct val="120000"/>
              </a:lnSpc>
              <a:spcBef>
                <a:spcPts val="0"/>
              </a:spcBef>
            </a:pPr>
            <a:r>
              <a:rPr lang="en-US" altLang="ja-JP" sz="1050" b="1" dirty="0" smtClean="0">
                <a:latin typeface="メイリオ"/>
                <a:ea typeface="メイリオ"/>
                <a:cs typeface="メイリオ"/>
              </a:rPr>
              <a:t>16:40</a:t>
            </a:r>
            <a:r>
              <a:rPr lang="ja-JP" altLang="en-US" sz="1050" b="1" dirty="0" smtClean="0">
                <a:latin typeface="メイリオ"/>
                <a:ea typeface="メイリオ"/>
                <a:cs typeface="メイリオ"/>
              </a:rPr>
              <a:t>～</a:t>
            </a:r>
            <a:r>
              <a:rPr lang="en-US" altLang="ja-JP" sz="1050" b="1" dirty="0" smtClean="0">
                <a:latin typeface="メイリオ"/>
                <a:ea typeface="メイリオ"/>
                <a:cs typeface="メイリオ"/>
              </a:rPr>
              <a:t>16:55</a:t>
            </a:r>
            <a:r>
              <a:rPr lang="ja-JP" altLang="en-US" sz="1050" b="1" dirty="0" smtClean="0">
                <a:latin typeface="メイリオ"/>
                <a:ea typeface="メイリオ"/>
                <a:cs typeface="メイリオ"/>
              </a:rPr>
              <a:t> 「ライフ＆メディカルイノベーションプロジェクト 医工連携参入支援事業」のご紹介</a:t>
            </a:r>
            <a:endParaRPr lang="en-US" altLang="ja-JP" sz="1050" b="1" dirty="0" smtClean="0">
              <a:latin typeface="メイリオ"/>
              <a:ea typeface="メイリオ"/>
              <a:cs typeface="メイリオ"/>
            </a:endParaRPr>
          </a:p>
          <a:p>
            <a:pPr>
              <a:lnSpc>
                <a:spcPct val="120000"/>
              </a:lnSpc>
              <a:spcBef>
                <a:spcPts val="0"/>
              </a:spcBef>
            </a:pPr>
            <a:r>
              <a:rPr lang="ja-JP" altLang="en-US" sz="1050" dirty="0" smtClean="0">
                <a:latin typeface="メイリオ"/>
                <a:ea typeface="メイリオ"/>
                <a:cs typeface="メイリオ"/>
              </a:rPr>
              <a:t>　　　　　　　　　　　　　　　　大阪産業技術研究所</a:t>
            </a:r>
            <a:r>
              <a:rPr lang="en-US" altLang="ja-JP" sz="1050" dirty="0" smtClean="0">
                <a:latin typeface="メイリオ"/>
                <a:ea typeface="メイリオ"/>
                <a:cs typeface="メイリオ"/>
              </a:rPr>
              <a:t> </a:t>
            </a:r>
            <a:r>
              <a:rPr lang="ja-JP" altLang="en-US" sz="1050" dirty="0" smtClean="0">
                <a:latin typeface="メイリオ"/>
                <a:ea typeface="メイリオ"/>
                <a:cs typeface="メイリオ"/>
              </a:rPr>
              <a:t>経営企画部</a:t>
            </a:r>
            <a:r>
              <a:rPr lang="en-US" altLang="ja-JP" sz="1050" dirty="0" smtClean="0">
                <a:latin typeface="メイリオ"/>
                <a:ea typeface="メイリオ"/>
                <a:cs typeface="メイリオ"/>
              </a:rPr>
              <a:t> </a:t>
            </a:r>
            <a:r>
              <a:rPr lang="ja-JP" altLang="en-US" sz="1050" dirty="0" smtClean="0">
                <a:latin typeface="メイリオ"/>
                <a:ea typeface="メイリオ"/>
                <a:cs typeface="メイリオ"/>
              </a:rPr>
              <a:t>部長補佐　竹田　裕紀</a:t>
            </a:r>
          </a:p>
          <a:p>
            <a:pPr>
              <a:lnSpc>
                <a:spcPct val="120000"/>
              </a:lnSpc>
            </a:pPr>
            <a:r>
              <a:rPr lang="ja-JP" altLang="en-US" sz="1050" dirty="0" smtClean="0">
                <a:latin typeface="メイリオ"/>
                <a:ea typeface="メイリオ"/>
                <a:cs typeface="メイリオ"/>
              </a:rPr>
              <a:t>　本参入支援事業は、医療・健康ヘルス分野への参入にチャレンジするものづくり中小企業と共に、同分野への参入障壁（課題）は何かを理解し、自力で解決できる方法を学び、各企業のシーズを活かしたビジネス化を目指します。その中核を成す医療健康機器開発研究会の概要とこれまでの活動実績を報告します。</a:t>
            </a:r>
            <a:endParaRPr lang="ja-JP" altLang="en-US" sz="1050" dirty="0">
              <a:latin typeface="メイリオ"/>
              <a:ea typeface="メイリオ"/>
              <a:cs typeface="メイリオ"/>
            </a:endParaRPr>
          </a:p>
        </p:txBody>
      </p:sp>
      <p:sp>
        <p:nvSpPr>
          <p:cNvPr id="14" name="正方形/長方形 13"/>
          <p:cNvSpPr/>
          <p:nvPr/>
        </p:nvSpPr>
        <p:spPr>
          <a:xfrm>
            <a:off x="235745" y="879766"/>
            <a:ext cx="6392862" cy="36000"/>
          </a:xfrm>
          <a:prstGeom prst="rect">
            <a:avLst/>
          </a:prstGeom>
          <a:gradFill flip="none" rotWithShape="1">
            <a:gsLst>
              <a:gs pos="0">
                <a:schemeClr val="tx1"/>
              </a:gs>
              <a:gs pos="50000">
                <a:schemeClr val="accent1">
                  <a:tint val="44500"/>
                  <a:satMod val="160000"/>
                </a:schemeClr>
              </a:gs>
              <a:gs pos="100000">
                <a:srgbClr val="C0C0C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400">
              <a:solidFill>
                <a:schemeClr val="tx1"/>
              </a:solidFill>
              <a:latin typeface="メイリオ"/>
              <a:ea typeface="メイリオ"/>
              <a:cs typeface="メイリオ"/>
            </a:endParaRPr>
          </a:p>
        </p:txBody>
      </p:sp>
      <p:sp>
        <p:nvSpPr>
          <p:cNvPr id="6" name="Rectangle 2"/>
          <p:cNvSpPr txBox="1">
            <a:spLocks noChangeArrowheads="1"/>
          </p:cNvSpPr>
          <p:nvPr/>
        </p:nvSpPr>
        <p:spPr>
          <a:xfrm>
            <a:off x="269876" y="307237"/>
            <a:ext cx="6324600" cy="505250"/>
          </a:xfrm>
          <a:prstGeom prst="rect">
            <a:avLst/>
          </a:prstGeom>
        </p:spPr>
        <p:txBody>
          <a:bodyPr vert="horz" lIns="0" tIns="0" rIns="0" bIns="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nSpc>
                <a:spcPct val="110000"/>
              </a:lnSpc>
              <a:spcBef>
                <a:spcPts val="500"/>
              </a:spcBef>
            </a:pPr>
            <a:r>
              <a:rPr lang="en-US" altLang="ja-JP" sz="1100" dirty="0" smtClean="0">
                <a:latin typeface="メイリオ"/>
                <a:ea typeface="メイリオ"/>
                <a:cs typeface="メイリオ"/>
              </a:rPr>
              <a:t/>
            </a:r>
            <a:br>
              <a:rPr lang="en-US" altLang="ja-JP" sz="1100" dirty="0" smtClean="0">
                <a:latin typeface="メイリオ"/>
                <a:ea typeface="メイリオ"/>
                <a:cs typeface="メイリオ"/>
              </a:rPr>
            </a:br>
            <a:r>
              <a:rPr lang="ja-JP" altLang="en-US" sz="1200" dirty="0" smtClean="0">
                <a:latin typeface="メイリオ"/>
                <a:ea typeface="メイリオ"/>
                <a:cs typeface="メイリオ"/>
              </a:rPr>
              <a:t>ライフ＆メディカルイノベーションプロジェクト</a:t>
            </a:r>
            <a:r>
              <a:rPr lang="en-US" altLang="ja-JP" sz="1200" dirty="0" smtClean="0">
                <a:latin typeface="メイリオ"/>
                <a:ea typeface="メイリオ"/>
                <a:cs typeface="メイリオ"/>
              </a:rPr>
              <a:t> </a:t>
            </a:r>
            <a:r>
              <a:rPr lang="ja-JP" altLang="en-US" sz="1200" dirty="0" smtClean="0">
                <a:latin typeface="メイリオ"/>
                <a:ea typeface="メイリオ"/>
                <a:cs typeface="メイリオ"/>
              </a:rPr>
              <a:t>シンポジウム</a:t>
            </a:r>
            <a:r>
              <a:rPr lang="en-US" altLang="ja-JP" sz="1200" dirty="0" smtClean="0">
                <a:latin typeface="メイリオ"/>
                <a:ea typeface="メイリオ"/>
                <a:cs typeface="メイリオ"/>
              </a:rPr>
              <a:t/>
            </a:r>
            <a:br>
              <a:rPr lang="en-US" altLang="ja-JP" sz="1200" dirty="0" smtClean="0">
                <a:latin typeface="メイリオ"/>
                <a:ea typeface="メイリオ"/>
                <a:cs typeface="メイリオ"/>
              </a:rPr>
            </a:br>
            <a:r>
              <a:rPr lang="ja-JP" altLang="en-US" sz="1200" dirty="0" smtClean="0">
                <a:latin typeface="メイリオ"/>
                <a:ea typeface="メイリオ"/>
                <a:cs typeface="メイリオ"/>
              </a:rPr>
              <a:t>「医工連携の推進による高機能福祉および先端</a:t>
            </a:r>
            <a:r>
              <a:rPr lang="ja-JP" altLang="en-US" sz="1200" dirty="0">
                <a:latin typeface="メイリオ"/>
                <a:ea typeface="メイリオ"/>
                <a:cs typeface="メイリオ"/>
              </a:rPr>
              <a:t>医療</a:t>
            </a:r>
            <a:r>
              <a:rPr lang="ja-JP" altLang="en-US" sz="1200" dirty="0" smtClean="0">
                <a:latin typeface="メイリオ"/>
                <a:ea typeface="メイリオ"/>
                <a:cs typeface="メイリオ"/>
              </a:rPr>
              <a:t>機器（用具・材料）の開発」</a:t>
            </a:r>
            <a:endParaRPr lang="en-US" altLang="ja-JP" sz="1200" b="1" dirty="0" smtClean="0">
              <a:latin typeface="メイリオ"/>
              <a:ea typeface="メイリオ"/>
              <a:cs typeface="メイリオ"/>
            </a:endParaRPr>
          </a:p>
        </p:txBody>
      </p:sp>
      <p:sp>
        <p:nvSpPr>
          <p:cNvPr id="9" name="正方形/長方形 8"/>
          <p:cNvSpPr/>
          <p:nvPr/>
        </p:nvSpPr>
        <p:spPr>
          <a:xfrm>
            <a:off x="1365190" y="111270"/>
            <a:ext cx="4133973" cy="253916"/>
          </a:xfrm>
          <a:prstGeom prst="rect">
            <a:avLst/>
          </a:prstGeom>
        </p:spPr>
        <p:txBody>
          <a:bodyPr wrap="square">
            <a:spAutoFit/>
          </a:bodyPr>
          <a:lstStyle/>
          <a:p>
            <a:r>
              <a:rPr lang="zh-CN" altLang="en-US" sz="1050" dirty="0">
                <a:latin typeface="メイリオ"/>
                <a:ea typeface="メイリオ"/>
                <a:cs typeface="メイリオ"/>
              </a:rPr>
              <a:t>地方独立行政法人</a:t>
            </a:r>
            <a:r>
              <a:rPr lang="ja-JP" altLang="en-US" sz="1050" dirty="0" smtClean="0">
                <a:latin typeface="メイリオ"/>
                <a:ea typeface="メイリオ"/>
                <a:cs typeface="メイリオ"/>
              </a:rPr>
              <a:t>大阪産業技術研究所・大阪商工会議所 主催</a:t>
            </a:r>
            <a:endParaRPr lang="ja-JP" altLang="en-US" dirty="0"/>
          </a:p>
        </p:txBody>
      </p:sp>
    </p:spTree>
    <p:extLst>
      <p:ext uri="{BB962C8B-B14F-4D97-AF65-F5344CB8AC3E}">
        <p14:creationId xmlns:p14="http://schemas.microsoft.com/office/powerpoint/2010/main" val="792152504"/>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1836</TotalTime>
  <Words>231</Words>
  <Application>Microsoft Office PowerPoint</Application>
  <PresentationFormat>画面に合わせる (4:3)</PresentationFormat>
  <Paragraphs>82</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HGｺﾞｼｯｸM</vt:lpstr>
      <vt:lpstr>ＭＳ Ｐゴシック</vt:lpstr>
      <vt:lpstr>ＭＳ ゴシック</vt:lpstr>
      <vt:lpstr>メイリオ</vt:lpstr>
      <vt:lpstr>Arial</vt:lpstr>
      <vt:lpstr>Calibri</vt:lpstr>
      <vt:lpstr>Times New Roman</vt:lpstr>
      <vt:lpstr>ホワイト</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櫻井 芳昭</dc:creator>
  <cp:lastModifiedBy>牧　遼明</cp:lastModifiedBy>
  <cp:revision>116</cp:revision>
  <cp:lastPrinted>2018-02-14T00:21:14Z</cp:lastPrinted>
  <dcterms:created xsi:type="dcterms:W3CDTF">2017-01-22T00:37:57Z</dcterms:created>
  <dcterms:modified xsi:type="dcterms:W3CDTF">2018-03-05T05:09:35Z</dcterms:modified>
</cp:coreProperties>
</file>