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64" r:id="rId2"/>
    <p:sldId id="265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36A"/>
    <a:srgbClr val="000000"/>
    <a:srgbClr val="640000"/>
    <a:srgbClr val="FFC000"/>
    <a:srgbClr val="3E0000"/>
    <a:srgbClr val="B00E17"/>
    <a:srgbClr val="905A36"/>
    <a:srgbClr val="905B37"/>
    <a:srgbClr val="B5AC3A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578" y="3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8" rIns="91577" bIns="4578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77" tIns="45788" rIns="91577" bIns="4578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6" cy="498692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gif"/><Relationship Id="rId4" Type="http://schemas.openxmlformats.org/officeDocument/2006/relationships/image" Target="../media/image4.jpe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38" y="3124944"/>
            <a:ext cx="6380297" cy="6116791"/>
          </a:xfrm>
          <a:prstGeom prst="rect">
            <a:avLst/>
          </a:prstGeom>
        </p:spPr>
      </p:pic>
      <p:sp>
        <p:nvSpPr>
          <p:cNvPr id="376" name="正方形/長方形 375"/>
          <p:cNvSpPr/>
          <p:nvPr/>
        </p:nvSpPr>
        <p:spPr>
          <a:xfrm>
            <a:off x="0" y="9370942"/>
            <a:ext cx="7775575" cy="15367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561417" y="3326329"/>
            <a:ext cx="26018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 smtClean="0">
                <a:solidFill>
                  <a:srgbClr val="002060"/>
                </a:solidFill>
                <a:latin typeface="+mj-ea"/>
                <a:ea typeface="+mj-ea"/>
              </a:rPr>
              <a:t>12</a:t>
            </a:r>
            <a:r>
              <a:rPr lang="ja-JP" altLang="en-US" sz="3200" b="1" dirty="0" smtClean="0">
                <a:solidFill>
                  <a:srgbClr val="002060"/>
                </a:solidFill>
                <a:latin typeface="+mj-ea"/>
                <a:ea typeface="+mj-ea"/>
              </a:rPr>
              <a:t>月</a:t>
            </a:r>
            <a:r>
              <a:rPr lang="en-US" altLang="ja-JP" sz="6600" b="1" dirty="0" smtClean="0">
                <a:solidFill>
                  <a:srgbClr val="002060"/>
                </a:solidFill>
                <a:latin typeface="+mj-ea"/>
                <a:ea typeface="+mj-ea"/>
              </a:rPr>
              <a:t>7</a:t>
            </a:r>
            <a:r>
              <a:rPr lang="ja-JP" altLang="en-US" sz="3200" b="1" dirty="0" smtClean="0">
                <a:solidFill>
                  <a:srgbClr val="002060"/>
                </a:solidFill>
                <a:latin typeface="+mj-ea"/>
                <a:ea typeface="+mj-ea"/>
              </a:rPr>
              <a:t>日</a:t>
            </a:r>
            <a:endParaRPr lang="ja-JP" altLang="en-US" sz="54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545711" y="3587939"/>
            <a:ext cx="22800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2060"/>
                </a:solidFill>
                <a:latin typeface="+mj-ea"/>
                <a:ea typeface="+mj-ea"/>
              </a:rPr>
              <a:t>1</a:t>
            </a:r>
            <a:r>
              <a:rPr lang="en-US" altLang="ja-JP" sz="3200" dirty="0">
                <a:solidFill>
                  <a:srgbClr val="002060"/>
                </a:solidFill>
                <a:latin typeface="+mj-ea"/>
                <a:ea typeface="+mj-ea"/>
              </a:rPr>
              <a:t>4</a:t>
            </a:r>
            <a:r>
              <a:rPr lang="ja-JP" altLang="en-US" sz="3200" dirty="0" smtClean="0">
                <a:solidFill>
                  <a:srgbClr val="002060"/>
                </a:solidFill>
                <a:latin typeface="+mj-ea"/>
                <a:ea typeface="+mj-ea"/>
              </a:rPr>
              <a:t>:00</a:t>
            </a:r>
            <a:r>
              <a:rPr lang="en-US" altLang="ja-JP" sz="2000" dirty="0" smtClean="0">
                <a:solidFill>
                  <a:srgbClr val="002060"/>
                </a:solidFill>
                <a:latin typeface="+mj-ea"/>
                <a:ea typeface="+mj-ea"/>
              </a:rPr>
              <a:t>-</a:t>
            </a:r>
            <a:r>
              <a:rPr lang="ja-JP" altLang="en-US" sz="3200" dirty="0" smtClean="0">
                <a:solidFill>
                  <a:srgbClr val="002060"/>
                </a:solidFill>
                <a:latin typeface="+mj-ea"/>
                <a:ea typeface="+mj-ea"/>
              </a:rPr>
              <a:t>1</a:t>
            </a:r>
            <a:r>
              <a:rPr lang="en-US" altLang="ja-JP" sz="3200" dirty="0">
                <a:solidFill>
                  <a:srgbClr val="002060"/>
                </a:solidFill>
                <a:latin typeface="+mj-ea"/>
                <a:ea typeface="+mj-ea"/>
              </a:rPr>
              <a:t>6</a:t>
            </a:r>
            <a:r>
              <a:rPr lang="ja-JP" altLang="en-US" sz="3200" dirty="0" smtClean="0">
                <a:solidFill>
                  <a:srgbClr val="002060"/>
                </a:solidFill>
                <a:latin typeface="+mj-ea"/>
                <a:ea typeface="+mj-ea"/>
              </a:rPr>
              <a:t>:</a:t>
            </a:r>
            <a:r>
              <a:rPr lang="en-US" altLang="ja-JP" sz="3200" dirty="0" smtClean="0">
                <a:solidFill>
                  <a:srgbClr val="002060"/>
                </a:solidFill>
                <a:latin typeface="+mj-ea"/>
                <a:ea typeface="+mj-ea"/>
              </a:rPr>
              <a:t>45</a:t>
            </a:r>
            <a:r>
              <a:rPr lang="ja-JP" altLang="en-US" sz="3200" dirty="0">
                <a:solidFill>
                  <a:srgbClr val="002060"/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363" name="正方形/長方形 362"/>
          <p:cNvSpPr/>
          <p:nvPr/>
        </p:nvSpPr>
        <p:spPr>
          <a:xfrm>
            <a:off x="1561417" y="5569484"/>
            <a:ext cx="5152795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1517027" y="3217277"/>
            <a:ext cx="1207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solidFill>
                  <a:srgbClr val="002060"/>
                </a:solidFill>
                <a:latin typeface="+mj-ea"/>
                <a:ea typeface="+mj-ea"/>
              </a:rPr>
              <a:t>平成</a:t>
            </a:r>
            <a:r>
              <a:rPr lang="en-US" altLang="ja-JP" sz="2000" b="1" dirty="0" smtClean="0">
                <a:solidFill>
                  <a:srgbClr val="002060"/>
                </a:solidFill>
                <a:latin typeface="+mj-ea"/>
                <a:ea typeface="+mj-ea"/>
              </a:rPr>
              <a:t>29</a:t>
            </a:r>
            <a:r>
              <a:rPr lang="ja-JP" altLang="en-US" sz="2000" b="1" dirty="0" smtClean="0">
                <a:solidFill>
                  <a:srgbClr val="002060"/>
                </a:solidFill>
                <a:latin typeface="+mj-ea"/>
                <a:ea typeface="+mj-ea"/>
              </a:rPr>
              <a:t>年</a:t>
            </a:r>
            <a:endParaRPr lang="ja-JP" altLang="en-US" sz="60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72" name="角丸四角形 371"/>
          <p:cNvSpPr/>
          <p:nvPr/>
        </p:nvSpPr>
        <p:spPr>
          <a:xfrm>
            <a:off x="3905336" y="3837337"/>
            <a:ext cx="432000" cy="43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825801" y="3807672"/>
            <a:ext cx="591069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+mj-ea"/>
                <a:ea typeface="+mj-ea"/>
              </a:rPr>
              <a:t>木</a:t>
            </a:r>
            <a:endParaRPr lang="ja-JP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2" name="テキスト ボックス 18"/>
          <p:cNvSpPr txBox="1"/>
          <p:nvPr/>
        </p:nvSpPr>
        <p:spPr>
          <a:xfrm>
            <a:off x="819819" y="9370941"/>
            <a:ext cx="6218369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　  催 ：おおさかスマートエネルギーセンター（大阪府・大阪市）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 　  （地独）大阪府立環境農林水産総合研究所・大阪商工会議所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　  員 ：</a:t>
            </a:r>
            <a:r>
              <a:rPr lang="en-US" altLang="ja-JP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名（お申込先着順）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 加 費 ：無料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申込方法：裏面をご参照ください</a:t>
            </a:r>
            <a:endParaRPr lang="en-US" altLang="ja-JP" sz="15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31"/>
          <p:cNvSpPr txBox="1"/>
          <p:nvPr/>
        </p:nvSpPr>
        <p:spPr>
          <a:xfrm>
            <a:off x="1624356" y="4361052"/>
            <a:ext cx="5089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場所：大阪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会議所 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 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401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号会議室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（大阪市中央区本町橋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号）</a:t>
            </a:r>
            <a:endParaRPr lang="ja-JP" altLang="en-US" sz="1100" dirty="0">
              <a:solidFill>
                <a:srgbClr val="00206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-177800" y="0"/>
            <a:ext cx="8026400" cy="1512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615887" y="433050"/>
            <a:ext cx="6660000" cy="50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2400" kern="10" spc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中小事業者のための省エネ・省</a:t>
            </a:r>
            <a:r>
              <a:rPr lang="en-US" altLang="ja-JP" sz="2400" kern="10" spc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CO</a:t>
            </a:r>
            <a:r>
              <a:rPr lang="en-US" altLang="ja-JP" sz="2400" kern="10" spc="0" baseline="-2500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sz="2400" kern="10" spc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セミナー</a:t>
            </a:r>
            <a:endParaRPr lang="ja-JP" altLang="en-US" sz="2400" kern="10" spc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chemeClr val="bg1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7" name="WordArt 2"/>
          <p:cNvSpPr>
            <a:spLocks noChangeArrowheads="1" noChangeShapeType="1" noTextEdit="1"/>
          </p:cNvSpPr>
          <p:nvPr/>
        </p:nvSpPr>
        <p:spPr bwMode="auto">
          <a:xfrm>
            <a:off x="840550" y="1101905"/>
            <a:ext cx="5976000" cy="2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ja-JP" sz="2400" b="1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～省エネ関連最新情報</a:t>
            </a:r>
            <a:r>
              <a:rPr lang="ja-JP" altLang="ja-JP" sz="2400" b="1" dirty="0" smtClean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と省エネ</a:t>
            </a:r>
            <a:r>
              <a:rPr lang="ja-JP" altLang="ja-JP" sz="2400" b="1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取組み事例～</a:t>
            </a:r>
            <a:endParaRPr lang="ja-JP" altLang="en-US" sz="2400" kern="10" spc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chemeClr val="bg1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028827" y="3124944"/>
            <a:ext cx="19337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参加</a:t>
            </a:r>
            <a:r>
              <a:rPr lang="ja-JP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無料</a:t>
            </a:r>
            <a:r>
              <a:rPr lang="ja-JP" altLang="en-US" sz="3200" b="1" dirty="0">
                <a:solidFill>
                  <a:srgbClr val="FF0000"/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46" name="テキスト ボックス 29"/>
          <p:cNvSpPr txBox="1"/>
          <p:nvPr/>
        </p:nvSpPr>
        <p:spPr>
          <a:xfrm>
            <a:off x="1561417" y="5857484"/>
            <a:ext cx="533017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14:35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15:10</a:t>
            </a:r>
          </a:p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「省エネルギー地域相談プラットフォームを活用した省エネの取組み」</a:t>
            </a:r>
            <a:endParaRPr lang="en-US" altLang="ja-JP" sz="13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  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講師：一般社団法人  省エネプラットフォーム協会</a:t>
            </a:r>
            <a:endParaRPr lang="en-US" altLang="ja-JP" sz="11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 　　  株式会社　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GNE</a:t>
            </a:r>
            <a:endParaRPr lang="ja-JP" altLang="en-US" sz="9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29"/>
          <p:cNvSpPr txBox="1"/>
          <p:nvPr/>
        </p:nvSpPr>
        <p:spPr>
          <a:xfrm>
            <a:off x="1570406" y="7558474"/>
            <a:ext cx="51348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15:55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16:25</a:t>
            </a:r>
          </a:p>
          <a:p>
            <a:pPr>
              <a:lnSpc>
                <a:spcPts val="14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3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中小企業</a:t>
            </a:r>
            <a:r>
              <a:rPr lang="ja-JP" altLang="en-US" sz="13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の省エネ ～見える化と省エネ～」</a:t>
            </a:r>
            <a:endParaRPr lang="en-US" altLang="ja-JP" sz="13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        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</a:t>
            </a:r>
            <a:r>
              <a:rPr lang="ja-JP" altLang="en-US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：扶桑精工株式会社 プラ部品事業部 事業部長  大平 昌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宏 氏</a:t>
            </a:r>
            <a:endParaRPr lang="ja-JP" altLang="en-US" sz="9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29"/>
          <p:cNvSpPr txBox="1"/>
          <p:nvPr/>
        </p:nvSpPr>
        <p:spPr>
          <a:xfrm>
            <a:off x="1636167" y="8546782"/>
            <a:ext cx="4609101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16:25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16:45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3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大阪府からのお知らせ</a:t>
            </a:r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4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253130" y="1686628"/>
            <a:ext cx="7269314" cy="129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en-US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中小事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業者の皆様の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省エネ対策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を支援するため、以下のとおりセミナーを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開催します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en-US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本セミナー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国における省エネルギー政策の動向や、中小事業者の省エネの取組みを無料できめ細かに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サポートする省エネルギー相談地域プラットフォーム事業など、省エネ関連情報をご紹介します。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また、大阪府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の省エネ・省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</a:t>
            </a:r>
            <a:r>
              <a:rPr lang="en-US" altLang="ja-JP" sz="1100" kern="100" baseline="-25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関連の賞を受賞した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さまより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事業所・工場それぞれの立場から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具体的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省エネの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方策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エコアクション</a:t>
            </a:r>
            <a:r>
              <a:rPr lang="en-US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の取組み、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先進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事例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発表して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いただきます。</a:t>
            </a:r>
            <a:endParaRPr lang="ja-JP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en-US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経営者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の方をはじめ、施設やエネルギー管理のご担当の皆様、ぜひセミナーにご参加ください。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1561416" y="6646508"/>
            <a:ext cx="5152795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33048" y="6652085"/>
            <a:ext cx="25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</a:rPr>
              <a:t>省エネ取組事例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561417" y="8246520"/>
            <a:ext cx="5178195" cy="2932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49380" y="8246519"/>
            <a:ext cx="41767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</a:rPr>
              <a:t>その他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792042" y="4068664"/>
            <a:ext cx="17529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13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（1</a:t>
            </a:r>
            <a:r>
              <a:rPr lang="en-US" altLang="ja-JP" sz="13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3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0開場）</a:t>
            </a:r>
            <a:endParaRPr lang="ja-JP" altLang="en-US" sz="1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561417" y="4714068"/>
            <a:ext cx="5152795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636167" y="4714068"/>
            <a:ext cx="26378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</a:rPr>
              <a:t>省エネルギー政策の動向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9"/>
          <p:cNvSpPr txBox="1"/>
          <p:nvPr/>
        </p:nvSpPr>
        <p:spPr>
          <a:xfrm>
            <a:off x="1561416" y="5049914"/>
            <a:ext cx="52034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14:05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14:35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「省エネルギー政策の動向について」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講師：近畿経済産業局 資源エネルギー環境部 エネルギー対策課</a:t>
            </a:r>
            <a:endParaRPr lang="ja-JP" altLang="en-US" sz="9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36167" y="5569484"/>
            <a:ext cx="2608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</a:rPr>
              <a:t> 省エネ関連情報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61416" y="6938916"/>
            <a:ext cx="530829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15:25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15:55</a:t>
            </a:r>
          </a:p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「一人一人が主役の環境活動」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                </a:t>
            </a:r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lang="ja-JP" altLang="en-US" sz="105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講師：新日本カレンダー株式</a:t>
            </a:r>
            <a:r>
              <a:rPr lang="ja-JP" altLang="en-US" sz="10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　総務課　</a:t>
            </a:r>
            <a:r>
              <a:rPr lang="ja-JP" altLang="en-US" sz="105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服部 紘志 氏</a:t>
            </a:r>
            <a:endParaRPr lang="ja-JP" altLang="en-US" sz="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aima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705" y="980440"/>
            <a:ext cx="3648075" cy="2933700"/>
          </a:xfrm>
          <a:prstGeom prst="rect">
            <a:avLst/>
          </a:prstGeom>
          <a:noFill/>
        </p:spPr>
      </p:pic>
      <p:sp>
        <p:nvSpPr>
          <p:cNvPr id="2" name="正方形/長方形 1"/>
          <p:cNvSpPr/>
          <p:nvPr/>
        </p:nvSpPr>
        <p:spPr>
          <a:xfrm>
            <a:off x="-139700" y="0"/>
            <a:ext cx="8089900" cy="871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endParaRPr lang="ja-JP" sz="1100" kern="100" dirty="0">
              <a:solidFill>
                <a:srgbClr val="666666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283209"/>
            <a:ext cx="7791450" cy="66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2800" kern="100" dirty="0">
                <a:solidFill>
                  <a:srgbClr val="FFFFFF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参加申込</a:t>
            </a:r>
            <a:r>
              <a:rPr lang="en-US" sz="2800" kern="100" dirty="0">
                <a:solidFill>
                  <a:srgbClr val="FFFFFF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FAX</a:t>
            </a:r>
            <a:r>
              <a:rPr lang="ja-JP" sz="2800" kern="100" dirty="0">
                <a:solidFill>
                  <a:srgbClr val="FFFFFF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送信先 </a:t>
            </a:r>
            <a:r>
              <a:rPr lang="ja-JP" sz="2800" kern="100" dirty="0">
                <a:solidFill>
                  <a:srgbClr val="FFFFFF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： </a:t>
            </a:r>
            <a:r>
              <a:rPr lang="en-US" sz="2800" kern="100" dirty="0" smtClean="0">
                <a:solidFill>
                  <a:srgbClr val="FFFFFF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072</a:t>
            </a:r>
            <a:r>
              <a:rPr lang="en-US" altLang="ja-JP" sz="2800" kern="100" dirty="0" smtClean="0">
                <a:solidFill>
                  <a:srgbClr val="FFFFFF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-</a:t>
            </a:r>
            <a:r>
              <a:rPr lang="en-US" sz="2800" kern="100" dirty="0" smtClean="0">
                <a:solidFill>
                  <a:srgbClr val="FFFFFF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956</a:t>
            </a:r>
            <a:r>
              <a:rPr lang="en-US" altLang="ja-JP" sz="2800" kern="100" dirty="0" smtClean="0">
                <a:solidFill>
                  <a:srgbClr val="FFFFFF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-9790</a:t>
            </a:r>
            <a:endParaRPr lang="ja-JP" sz="1100" kern="100" dirty="0">
              <a:solidFill>
                <a:srgbClr val="666666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</p:txBody>
      </p:sp>
      <p:pic>
        <p:nvPicPr>
          <p:cNvPr id="4" name="図 3" descr="GUM14_FR010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7" y="955992"/>
            <a:ext cx="1565882" cy="436245"/>
          </a:xfrm>
          <a:prstGeom prst="rect">
            <a:avLst/>
          </a:prstGeom>
          <a:noFill/>
        </p:spPr>
      </p:pic>
      <p:sp>
        <p:nvSpPr>
          <p:cNvPr id="5" name="Rectangle 85"/>
          <p:cNvSpPr>
            <a:spLocks noChangeArrowheads="1"/>
          </p:cNvSpPr>
          <p:nvPr/>
        </p:nvSpPr>
        <p:spPr bwMode="auto">
          <a:xfrm>
            <a:off x="562669" y="1002664"/>
            <a:ext cx="107442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2700"/>
              </a:lnSpc>
              <a:spcAft>
                <a:spcPts val="0"/>
              </a:spcAft>
            </a:pPr>
            <a:r>
              <a:rPr lang="ja-JP" sz="16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アクセス</a:t>
            </a:r>
            <a:endParaRPr lang="ja-JP" sz="11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671768" y="1451927"/>
            <a:ext cx="2906279" cy="1990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sz="1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商工会議所</a:t>
            </a:r>
            <a:endParaRPr 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大阪市中央区本町橋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地下鉄堺筋線・堺筋本町駅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280670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番出口より徒歩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 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地下鉄中央線・堺筋本町駅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280670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１番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出口より徒歩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40335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地下鉄谷町線・谷町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丁目駅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280670"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sz="11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４番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出口より徒歩</a:t>
            </a: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02381" y="3376295"/>
            <a:ext cx="3326324" cy="438150"/>
            <a:chOff x="0" y="0"/>
            <a:chExt cx="3192329" cy="438150"/>
          </a:xfrm>
        </p:grpSpPr>
        <p:pic>
          <p:nvPicPr>
            <p:cNvPr id="9" name="図 8" descr="GUM14_FR010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162300" cy="438150"/>
            </a:xfrm>
            <a:prstGeom prst="rect">
              <a:avLst/>
            </a:prstGeom>
            <a:noFill/>
          </p:spPr>
        </p:pic>
        <p:sp>
          <p:nvSpPr>
            <p:cNvPr id="10" name="Rectangle 86"/>
            <p:cNvSpPr>
              <a:spLocks noChangeArrowheads="1"/>
            </p:cNvSpPr>
            <p:nvPr/>
          </p:nvSpPr>
          <p:spPr bwMode="auto">
            <a:xfrm>
              <a:off x="259263" y="25399"/>
              <a:ext cx="2933066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lnSpc>
                  <a:spcPts val="2700"/>
                </a:lnSpc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お申し込み・お問い合わせ</a:t>
              </a:r>
              <a:endParaRPr 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671768" y="3900170"/>
            <a:ext cx="6865106" cy="2495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●お申込みについて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27635" indent="-127635" algn="just">
              <a:lnSpc>
                <a:spcPts val="1500"/>
              </a:lnSpc>
              <a:spcAft>
                <a:spcPts val="0"/>
              </a:spcAft>
            </a:pPr>
            <a:r>
              <a:rPr lang="ja-JP" sz="1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大阪府立環境農林水産総合研究所ホームページのセミナー参加申込みフォームからお申し込みいただくか、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3350" algn="just">
              <a:lnSpc>
                <a:spcPts val="15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下記の参加申込書により、ＦＡＸでお申し込みください。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（定員を超過した場合にのみ、ご連絡いたします。）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sz="1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●お申込み、お問い合わせ先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（地独）大阪府立環境農林水産総合研究所　環境研究部　技術支援グループ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sz="105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072-979-7062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／　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sz="105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072-956-9790</a:t>
            </a:r>
            <a:r>
              <a:rPr 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sz="1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sz="1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&lt;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セミナーページ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&gt;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sz="1050" u="sng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</a:t>
            </a:r>
            <a:r>
              <a:rPr lang="en-US" sz="105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://www.kannousuiken-osaka.or.jp/syoco2/syoeneseminar.html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&lt;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参加申込みフォーム</a:t>
            </a:r>
            <a:r>
              <a:rPr 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&gt;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https://www.kannousuiken-osaka.or.jp/ssl/171207/53/</a:t>
            </a:r>
            <a:r>
              <a:rPr lang="en-US" sz="1100" u="none" strike="noStrike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4" name="Picture 14" descr="説明: D:\FujiokaKe\Desktop\府章・ロゴタイプ（背景色透明）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4" y="10273189"/>
            <a:ext cx="973455" cy="266065"/>
          </a:xfrm>
          <a:prstGeom prst="rect">
            <a:avLst/>
          </a:prstGeom>
          <a:noFill/>
        </p:spPr>
      </p:pic>
      <p:pic>
        <p:nvPicPr>
          <p:cNvPr id="15" name="図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267" y="10264141"/>
            <a:ext cx="1059180" cy="312420"/>
          </a:xfrm>
          <a:prstGeom prst="rect">
            <a:avLst/>
          </a:prstGeom>
          <a:noFill/>
        </p:spPr>
      </p:pic>
      <p:pic>
        <p:nvPicPr>
          <p:cNvPr id="16" name="図 15" descr="logo_yoko_c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31" y="10287318"/>
            <a:ext cx="2913380" cy="266065"/>
          </a:xfrm>
          <a:prstGeom prst="rect">
            <a:avLst/>
          </a:prstGeom>
          <a:noFill/>
        </p:spPr>
      </p:pic>
      <p:pic>
        <p:nvPicPr>
          <p:cNvPr id="17" name="図 16" descr="大阪商工会議所ロゴ横FIX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0" y="10289382"/>
            <a:ext cx="1595120" cy="19431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7" y="6390640"/>
            <a:ext cx="7225922" cy="365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49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260</Words>
  <Application>Microsoft Office PowerPoint</Application>
  <PresentationFormat>ユーザー設定</PresentationFormat>
  <Paragraphs>61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2017-10-13T03:14:12Z</dcterms:modified>
</cp:coreProperties>
</file>