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4"/>
  </p:notesMasterIdLst>
  <p:sldIdLst>
    <p:sldId id="264" r:id="rId2"/>
    <p:sldId id="265" r:id="rId3"/>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640000"/>
    <a:srgbClr val="FFC000"/>
    <a:srgbClr val="3E0000"/>
    <a:srgbClr val="B00E17"/>
    <a:srgbClr val="905A36"/>
    <a:srgbClr val="905B37"/>
    <a:srgbClr val="B5AC3A"/>
    <a:srgbClr val="CC3300"/>
    <a:srgbClr val="4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00" autoAdjust="0"/>
    <p:restoredTop sz="94660"/>
  </p:normalViewPr>
  <p:slideViewPr>
    <p:cSldViewPr snapToGrid="0">
      <p:cViewPr>
        <p:scale>
          <a:sx n="75" d="100"/>
          <a:sy n="75" d="100"/>
        </p:scale>
        <p:origin x="-2190" y="360"/>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577" tIns="45788" rIns="91577" bIns="4578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6" cy="498693"/>
          </a:xfrm>
          <a:prstGeom prst="rect">
            <a:avLst/>
          </a:prstGeom>
        </p:spPr>
        <p:txBody>
          <a:bodyPr vert="horz" lIns="91577" tIns="45788" rIns="91577" bIns="45788" rtlCol="0"/>
          <a:lstStyle>
            <a:lvl1pPr algn="r">
              <a:defRPr sz="1200"/>
            </a:lvl1pPr>
          </a:lstStyle>
          <a:p>
            <a:fld id="{70F99883-74AE-4A2C-81B7-5B86A08198C0}" type="datetimeFigureOut">
              <a:rPr kumimoji="1" lang="ja-JP" altLang="en-US" smtClean="0"/>
              <a:t>2017/5/15</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77" tIns="45788" rIns="91577" bIns="45788"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577" tIns="45788" rIns="91577" bIns="4578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9"/>
            <a:ext cx="2949786" cy="498692"/>
          </a:xfrm>
          <a:prstGeom prst="rect">
            <a:avLst/>
          </a:prstGeom>
        </p:spPr>
        <p:txBody>
          <a:bodyPr vert="horz" lIns="91577" tIns="45788" rIns="91577" bIns="4578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6" cy="498692"/>
          </a:xfrm>
          <a:prstGeom prst="rect">
            <a:avLst/>
          </a:prstGeom>
        </p:spPr>
        <p:txBody>
          <a:bodyPr vert="horz" lIns="91577" tIns="45788" rIns="91577" bIns="45788"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正方形/長方形 21"/>
          <p:cNvSpPr/>
          <p:nvPr userDrawn="1"/>
        </p:nvSpPr>
        <p:spPr>
          <a:xfrm>
            <a:off x="0" y="0"/>
            <a:ext cx="7775575" cy="10907713"/>
          </a:xfrm>
          <a:prstGeom prst="rect">
            <a:avLst/>
          </a:prstGeom>
          <a:pattFill prst="narVert">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5/15/2017</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3.jpeg"/><Relationship Id="rId7" Type="http://schemas.openxmlformats.org/officeDocument/2006/relationships/image" Target="../media/image6.gif"/><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www.kannousuiken-osaka.or.jp/syoco2/syoeneseminar.html" TargetMode="External"/><Relationship Id="rId5" Type="http://schemas.openxmlformats.org/officeDocument/2006/relationships/image" Target="../media/image5.jpeg"/><Relationship Id="rId10" Type="http://schemas.openxmlformats.org/officeDocument/2006/relationships/image" Target="../media/image9.jpeg"/><Relationship Id="rId4" Type="http://schemas.openxmlformats.org/officeDocument/2006/relationships/image" Target="../media/image4.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2950" y="2989109"/>
            <a:ext cx="6380297" cy="6297766"/>
          </a:xfrm>
          <a:prstGeom prst="rect">
            <a:avLst/>
          </a:prstGeom>
        </p:spPr>
      </p:pic>
      <p:sp>
        <p:nvSpPr>
          <p:cNvPr id="376" name="正方形/長方形 375"/>
          <p:cNvSpPr/>
          <p:nvPr/>
        </p:nvSpPr>
        <p:spPr>
          <a:xfrm>
            <a:off x="0" y="9370942"/>
            <a:ext cx="7775575" cy="153677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1552223" y="3155380"/>
            <a:ext cx="2601821" cy="1107996"/>
          </a:xfrm>
          <a:prstGeom prst="rect">
            <a:avLst/>
          </a:prstGeom>
        </p:spPr>
        <p:txBody>
          <a:bodyPr wrap="square">
            <a:spAutoFit/>
          </a:bodyPr>
          <a:lstStyle/>
          <a:p>
            <a:r>
              <a:rPr lang="en-US" altLang="ja-JP" sz="6600" b="1" dirty="0" smtClean="0">
                <a:solidFill>
                  <a:srgbClr val="002060"/>
                </a:solidFill>
                <a:latin typeface="+mj-ea"/>
                <a:ea typeface="+mj-ea"/>
              </a:rPr>
              <a:t>6</a:t>
            </a:r>
            <a:r>
              <a:rPr lang="ja-JP" altLang="en-US" sz="3200" b="1" dirty="0" smtClean="0">
                <a:solidFill>
                  <a:srgbClr val="002060"/>
                </a:solidFill>
                <a:latin typeface="+mj-ea"/>
                <a:ea typeface="+mj-ea"/>
              </a:rPr>
              <a:t>月</a:t>
            </a:r>
            <a:r>
              <a:rPr lang="en-US" altLang="ja-JP" sz="6600" b="1" dirty="0" smtClean="0">
                <a:solidFill>
                  <a:srgbClr val="002060"/>
                </a:solidFill>
                <a:latin typeface="+mj-ea"/>
                <a:ea typeface="+mj-ea"/>
              </a:rPr>
              <a:t>30</a:t>
            </a:r>
            <a:r>
              <a:rPr lang="ja-JP" altLang="en-US" sz="3200" b="1" dirty="0" smtClean="0">
                <a:solidFill>
                  <a:srgbClr val="002060"/>
                </a:solidFill>
                <a:latin typeface="+mj-ea"/>
                <a:ea typeface="+mj-ea"/>
              </a:rPr>
              <a:t>日</a:t>
            </a:r>
            <a:endParaRPr lang="ja-JP" altLang="en-US" sz="5400" b="1" dirty="0">
              <a:solidFill>
                <a:srgbClr val="002060"/>
              </a:solidFill>
              <a:latin typeface="+mj-ea"/>
              <a:ea typeface="+mj-ea"/>
            </a:endParaRPr>
          </a:p>
        </p:txBody>
      </p:sp>
      <p:sp>
        <p:nvSpPr>
          <p:cNvPr id="24" name="正方形/長方形 23"/>
          <p:cNvSpPr/>
          <p:nvPr/>
        </p:nvSpPr>
        <p:spPr>
          <a:xfrm>
            <a:off x="4536517" y="3416990"/>
            <a:ext cx="2280033" cy="584775"/>
          </a:xfrm>
          <a:prstGeom prst="rect">
            <a:avLst/>
          </a:prstGeom>
        </p:spPr>
        <p:txBody>
          <a:bodyPr wrap="square">
            <a:spAutoFit/>
          </a:bodyPr>
          <a:lstStyle/>
          <a:p>
            <a:r>
              <a:rPr lang="ja-JP" altLang="en-US" sz="3200" dirty="0" smtClean="0">
                <a:solidFill>
                  <a:srgbClr val="002060"/>
                </a:solidFill>
                <a:latin typeface="+mj-ea"/>
                <a:ea typeface="+mj-ea"/>
              </a:rPr>
              <a:t>1</a:t>
            </a:r>
            <a:r>
              <a:rPr lang="en-US" altLang="ja-JP" sz="3200" dirty="0">
                <a:solidFill>
                  <a:srgbClr val="002060"/>
                </a:solidFill>
                <a:latin typeface="+mj-ea"/>
                <a:ea typeface="+mj-ea"/>
              </a:rPr>
              <a:t>4</a:t>
            </a:r>
            <a:r>
              <a:rPr lang="ja-JP" altLang="en-US" sz="3200" dirty="0" smtClean="0">
                <a:solidFill>
                  <a:srgbClr val="002060"/>
                </a:solidFill>
                <a:latin typeface="+mj-ea"/>
                <a:ea typeface="+mj-ea"/>
              </a:rPr>
              <a:t>:00</a:t>
            </a:r>
            <a:r>
              <a:rPr lang="en-US" altLang="ja-JP" sz="2000" dirty="0" smtClean="0">
                <a:solidFill>
                  <a:srgbClr val="002060"/>
                </a:solidFill>
                <a:latin typeface="+mj-ea"/>
                <a:ea typeface="+mj-ea"/>
              </a:rPr>
              <a:t>-</a:t>
            </a:r>
            <a:r>
              <a:rPr lang="ja-JP" altLang="en-US" sz="3200" dirty="0" smtClean="0">
                <a:solidFill>
                  <a:srgbClr val="002060"/>
                </a:solidFill>
                <a:latin typeface="+mj-ea"/>
                <a:ea typeface="+mj-ea"/>
              </a:rPr>
              <a:t>1</a:t>
            </a:r>
            <a:r>
              <a:rPr lang="en-US" altLang="ja-JP" sz="3200" dirty="0">
                <a:solidFill>
                  <a:srgbClr val="002060"/>
                </a:solidFill>
                <a:latin typeface="+mj-ea"/>
                <a:ea typeface="+mj-ea"/>
              </a:rPr>
              <a:t>6</a:t>
            </a:r>
            <a:r>
              <a:rPr lang="ja-JP" altLang="en-US" sz="3200" dirty="0" smtClean="0">
                <a:solidFill>
                  <a:srgbClr val="002060"/>
                </a:solidFill>
                <a:latin typeface="+mj-ea"/>
                <a:ea typeface="+mj-ea"/>
              </a:rPr>
              <a:t>:</a:t>
            </a:r>
            <a:r>
              <a:rPr lang="en-US" altLang="ja-JP" sz="3200" dirty="0" smtClean="0">
                <a:solidFill>
                  <a:srgbClr val="002060"/>
                </a:solidFill>
                <a:latin typeface="+mj-ea"/>
                <a:ea typeface="+mj-ea"/>
              </a:rPr>
              <a:t>3</a:t>
            </a:r>
            <a:r>
              <a:rPr lang="ja-JP" altLang="en-US" sz="3200" dirty="0" smtClean="0">
                <a:solidFill>
                  <a:srgbClr val="002060"/>
                </a:solidFill>
                <a:latin typeface="+mj-ea"/>
                <a:ea typeface="+mj-ea"/>
              </a:rPr>
              <a:t>0</a:t>
            </a:r>
            <a:r>
              <a:rPr lang="ja-JP" altLang="en-US" sz="3200" dirty="0">
                <a:solidFill>
                  <a:srgbClr val="002060"/>
                </a:solidFill>
                <a:latin typeface="+mj-ea"/>
                <a:ea typeface="+mj-ea"/>
              </a:rPr>
              <a:t>　</a:t>
            </a:r>
          </a:p>
        </p:txBody>
      </p:sp>
      <p:sp>
        <p:nvSpPr>
          <p:cNvPr id="363" name="正方形/長方形 362"/>
          <p:cNvSpPr/>
          <p:nvPr/>
        </p:nvSpPr>
        <p:spPr>
          <a:xfrm>
            <a:off x="1670044" y="4514044"/>
            <a:ext cx="4968000" cy="28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6" name="正方形/長方形 5"/>
          <p:cNvSpPr/>
          <p:nvPr/>
        </p:nvSpPr>
        <p:spPr>
          <a:xfrm>
            <a:off x="1787182" y="4504396"/>
            <a:ext cx="2540960" cy="338554"/>
          </a:xfrm>
          <a:prstGeom prst="rect">
            <a:avLst/>
          </a:prstGeom>
        </p:spPr>
        <p:txBody>
          <a:bodyPr wrap="square">
            <a:spAutoFit/>
          </a:bodyPr>
          <a:lstStyle/>
          <a:p>
            <a:r>
              <a:rPr lang="ja-JP" altLang="en-US" sz="1600" dirty="0" smtClean="0">
                <a:solidFill>
                  <a:schemeClr val="bg1"/>
                </a:solidFill>
              </a:rPr>
              <a:t>省エネ最新情報</a:t>
            </a:r>
            <a:endParaRPr lang="ja-JP" altLang="en-US" sz="1600" dirty="0">
              <a:solidFill>
                <a:schemeClr val="bg1"/>
              </a:solidFill>
            </a:endParaRPr>
          </a:p>
        </p:txBody>
      </p:sp>
      <p:sp>
        <p:nvSpPr>
          <p:cNvPr id="365" name="正方形/長方形 364"/>
          <p:cNvSpPr/>
          <p:nvPr/>
        </p:nvSpPr>
        <p:spPr>
          <a:xfrm>
            <a:off x="1507833" y="3046328"/>
            <a:ext cx="1207372" cy="400110"/>
          </a:xfrm>
          <a:prstGeom prst="rect">
            <a:avLst/>
          </a:prstGeom>
        </p:spPr>
        <p:txBody>
          <a:bodyPr wrap="square">
            <a:spAutoFit/>
          </a:bodyPr>
          <a:lstStyle/>
          <a:p>
            <a:r>
              <a:rPr lang="ja-JP" altLang="en-US" sz="2000" b="1" dirty="0" smtClean="0">
                <a:solidFill>
                  <a:srgbClr val="002060"/>
                </a:solidFill>
                <a:latin typeface="+mj-ea"/>
                <a:ea typeface="+mj-ea"/>
              </a:rPr>
              <a:t>平成</a:t>
            </a:r>
            <a:r>
              <a:rPr lang="en-US" altLang="ja-JP" sz="2000" b="1" dirty="0" smtClean="0">
                <a:solidFill>
                  <a:srgbClr val="002060"/>
                </a:solidFill>
                <a:latin typeface="+mj-ea"/>
                <a:ea typeface="+mj-ea"/>
              </a:rPr>
              <a:t>29</a:t>
            </a:r>
            <a:r>
              <a:rPr lang="ja-JP" altLang="en-US" sz="2000" b="1" dirty="0" smtClean="0">
                <a:solidFill>
                  <a:srgbClr val="002060"/>
                </a:solidFill>
                <a:latin typeface="+mj-ea"/>
                <a:ea typeface="+mj-ea"/>
              </a:rPr>
              <a:t>年</a:t>
            </a:r>
            <a:endParaRPr lang="ja-JP" altLang="en-US" sz="6000" b="1" dirty="0">
              <a:solidFill>
                <a:srgbClr val="002060"/>
              </a:solidFill>
              <a:latin typeface="+mj-ea"/>
              <a:ea typeface="+mj-ea"/>
            </a:endParaRPr>
          </a:p>
        </p:txBody>
      </p:sp>
      <p:sp>
        <p:nvSpPr>
          <p:cNvPr id="372" name="角丸四角形 371"/>
          <p:cNvSpPr/>
          <p:nvPr/>
        </p:nvSpPr>
        <p:spPr>
          <a:xfrm>
            <a:off x="3896142" y="3666388"/>
            <a:ext cx="432000" cy="432000"/>
          </a:xfrm>
          <a:prstGeom prst="round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1" name="正方形/長方形 370"/>
          <p:cNvSpPr/>
          <p:nvPr/>
        </p:nvSpPr>
        <p:spPr>
          <a:xfrm>
            <a:off x="3816607" y="3636723"/>
            <a:ext cx="591069" cy="461665"/>
          </a:xfrm>
          <a:prstGeom prst="rect">
            <a:avLst/>
          </a:prstGeom>
        </p:spPr>
        <p:txBody>
          <a:bodyPr wrap="square" anchor="ctr">
            <a:spAutoFit/>
          </a:bodyPr>
          <a:lstStyle/>
          <a:p>
            <a:pPr algn="ctr"/>
            <a:r>
              <a:rPr lang="ja-JP" altLang="en-US" sz="2400" b="1" dirty="0" smtClean="0">
                <a:solidFill>
                  <a:schemeClr val="bg1"/>
                </a:solidFill>
                <a:latin typeface="+mj-ea"/>
                <a:ea typeface="+mj-ea"/>
              </a:rPr>
              <a:t>金</a:t>
            </a:r>
            <a:endParaRPr lang="ja-JP" altLang="en-US" sz="2400" b="1" dirty="0">
              <a:solidFill>
                <a:schemeClr val="bg1"/>
              </a:solidFill>
              <a:latin typeface="+mj-ea"/>
              <a:ea typeface="+mj-ea"/>
            </a:endParaRPr>
          </a:p>
        </p:txBody>
      </p:sp>
      <p:sp>
        <p:nvSpPr>
          <p:cNvPr id="52" name="テキスト ボックス 18"/>
          <p:cNvSpPr txBox="1"/>
          <p:nvPr/>
        </p:nvSpPr>
        <p:spPr>
          <a:xfrm>
            <a:off x="819819" y="9370941"/>
            <a:ext cx="6152646" cy="1246495"/>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r>
              <a:rPr lang="ja-JP" altLang="en-US" sz="1500" dirty="0" smtClean="0">
                <a:solidFill>
                  <a:schemeClr val="bg1"/>
                </a:solidFill>
                <a:latin typeface="メイリオ" panose="020B0604030504040204" pitchFamily="50" charset="-128"/>
                <a:ea typeface="メイリオ" panose="020B0604030504040204" pitchFamily="50" charset="-128"/>
              </a:rPr>
              <a:t>主　催  ：おおさかスマートエネルギーセンター（大阪府・大阪市）</a:t>
            </a:r>
            <a:endParaRPr lang="en-US" altLang="ja-JP" sz="1500" dirty="0" smtClean="0">
              <a:solidFill>
                <a:schemeClr val="bg1"/>
              </a:solidFill>
              <a:latin typeface="メイリオ" panose="020B0604030504040204" pitchFamily="50" charset="-128"/>
              <a:ea typeface="メイリオ" panose="020B0604030504040204" pitchFamily="50" charset="-128"/>
            </a:endParaRPr>
          </a:p>
          <a:p>
            <a:r>
              <a:rPr lang="ja-JP" altLang="en-US" sz="1500" dirty="0" smtClean="0">
                <a:solidFill>
                  <a:schemeClr val="bg1"/>
                </a:solidFill>
                <a:latin typeface="メイリオ" panose="020B0604030504040204" pitchFamily="50" charset="-128"/>
                <a:ea typeface="メイリオ" panose="020B0604030504040204" pitchFamily="50" charset="-128"/>
              </a:rPr>
              <a:t>　　  　 （地独）大阪府立環境農林水産総合研究所・大阪商工会議所</a:t>
            </a:r>
            <a:endParaRPr lang="en-US" altLang="ja-JP" sz="1500" dirty="0" smtClean="0">
              <a:solidFill>
                <a:schemeClr val="bg1"/>
              </a:solidFill>
              <a:latin typeface="メイリオ" panose="020B0604030504040204" pitchFamily="50" charset="-128"/>
              <a:ea typeface="メイリオ" panose="020B0604030504040204" pitchFamily="50" charset="-128"/>
            </a:endParaRPr>
          </a:p>
          <a:p>
            <a:r>
              <a:rPr lang="ja-JP" altLang="en-US" sz="1500" dirty="0" smtClean="0">
                <a:solidFill>
                  <a:schemeClr val="bg1"/>
                </a:solidFill>
                <a:latin typeface="メイリオ" panose="020B0604030504040204" pitchFamily="50" charset="-128"/>
                <a:ea typeface="メイリオ" panose="020B0604030504040204" pitchFamily="50" charset="-128"/>
              </a:rPr>
              <a:t>定　員  ：</a:t>
            </a:r>
            <a:r>
              <a:rPr lang="en-US" altLang="ja-JP" sz="1500" dirty="0" smtClean="0">
                <a:solidFill>
                  <a:schemeClr val="bg1"/>
                </a:solidFill>
                <a:latin typeface="メイリオ" panose="020B0604030504040204" pitchFamily="50" charset="-128"/>
                <a:ea typeface="メイリオ" panose="020B0604030504040204" pitchFamily="50" charset="-128"/>
              </a:rPr>
              <a:t>120</a:t>
            </a:r>
            <a:r>
              <a:rPr lang="ja-JP" altLang="en-US" sz="1500" dirty="0" smtClean="0">
                <a:solidFill>
                  <a:schemeClr val="bg1"/>
                </a:solidFill>
                <a:latin typeface="メイリオ" panose="020B0604030504040204" pitchFamily="50" charset="-128"/>
                <a:ea typeface="メイリオ" panose="020B0604030504040204" pitchFamily="50" charset="-128"/>
              </a:rPr>
              <a:t>名（お申込先着順）</a:t>
            </a:r>
            <a:endParaRPr lang="en-US" altLang="ja-JP" sz="1500" dirty="0" smtClean="0">
              <a:solidFill>
                <a:schemeClr val="bg1"/>
              </a:solidFill>
              <a:latin typeface="メイリオ" panose="020B0604030504040204" pitchFamily="50" charset="-128"/>
              <a:ea typeface="メイリオ" panose="020B0604030504040204" pitchFamily="50" charset="-128"/>
            </a:endParaRPr>
          </a:p>
          <a:p>
            <a:r>
              <a:rPr lang="ja-JP" altLang="en-US" sz="1500" dirty="0" smtClean="0">
                <a:solidFill>
                  <a:schemeClr val="bg1"/>
                </a:solidFill>
                <a:latin typeface="メイリオ" panose="020B0604030504040204" pitchFamily="50" charset="-128"/>
                <a:ea typeface="メイリオ" panose="020B0604030504040204" pitchFamily="50" charset="-128"/>
              </a:rPr>
              <a:t>参 加 費：無料</a:t>
            </a:r>
            <a:endParaRPr lang="en-US" altLang="ja-JP" sz="1500" dirty="0" smtClean="0">
              <a:solidFill>
                <a:schemeClr val="bg1"/>
              </a:solidFill>
              <a:latin typeface="メイリオ" panose="020B0604030504040204" pitchFamily="50" charset="-128"/>
              <a:ea typeface="メイリオ" panose="020B0604030504040204" pitchFamily="50" charset="-128"/>
            </a:endParaRPr>
          </a:p>
          <a:p>
            <a:r>
              <a:rPr lang="ja-JP" altLang="en-US" sz="1500" dirty="0" smtClean="0">
                <a:solidFill>
                  <a:schemeClr val="bg1"/>
                </a:solidFill>
                <a:latin typeface="メイリオ" panose="020B0604030504040204" pitchFamily="50" charset="-128"/>
                <a:ea typeface="メイリオ" panose="020B0604030504040204" pitchFamily="50" charset="-128"/>
              </a:rPr>
              <a:t>申込方法：裏面をご参照ください</a:t>
            </a:r>
            <a:endParaRPr lang="en-US" altLang="ja-JP" sz="1500" dirty="0">
              <a:solidFill>
                <a:schemeClr val="bg1"/>
              </a:solidFill>
              <a:latin typeface="メイリオ" panose="020B0604030504040204" pitchFamily="50" charset="-128"/>
              <a:ea typeface="メイリオ" panose="020B0604030504040204" pitchFamily="50" charset="-128"/>
            </a:endParaRPr>
          </a:p>
        </p:txBody>
      </p:sp>
      <p:sp>
        <p:nvSpPr>
          <p:cNvPr id="54" name="テキスト ボックス 31"/>
          <p:cNvSpPr txBox="1"/>
          <p:nvPr/>
        </p:nvSpPr>
        <p:spPr>
          <a:xfrm>
            <a:off x="1615162" y="4190103"/>
            <a:ext cx="5089856" cy="276999"/>
          </a:xfrm>
          <a:prstGeom prst="rect">
            <a:avLst/>
          </a:prstGeom>
          <a:noFill/>
        </p:spPr>
        <p:txBody>
          <a:bodyPr wrap="non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gn="ctr"/>
            <a:r>
              <a:rPr lang="ja-JP" altLang="en-US" sz="1200" b="1" dirty="0" smtClean="0">
                <a:solidFill>
                  <a:srgbClr val="002060"/>
                </a:solidFill>
                <a:latin typeface="メイリオ" panose="020B0604030504040204" pitchFamily="50" charset="-128"/>
                <a:ea typeface="メイリオ" panose="020B0604030504040204" pitchFamily="50" charset="-128"/>
              </a:rPr>
              <a:t>場所：大阪</a:t>
            </a:r>
            <a:r>
              <a:rPr lang="ja-JP" altLang="en-US" sz="1200" b="1" dirty="0">
                <a:solidFill>
                  <a:srgbClr val="002060"/>
                </a:solidFill>
                <a:latin typeface="メイリオ" panose="020B0604030504040204" pitchFamily="50" charset="-128"/>
                <a:ea typeface="メイリオ" panose="020B0604030504040204" pitchFamily="50" charset="-128"/>
              </a:rPr>
              <a:t>商工</a:t>
            </a:r>
            <a:r>
              <a:rPr lang="ja-JP" altLang="en-US" sz="1200" b="1" dirty="0" smtClean="0">
                <a:solidFill>
                  <a:srgbClr val="002060"/>
                </a:solidFill>
                <a:latin typeface="メイリオ" panose="020B0604030504040204" pitchFamily="50" charset="-128"/>
                <a:ea typeface="メイリオ" panose="020B0604030504040204" pitchFamily="50" charset="-128"/>
              </a:rPr>
              <a:t>会議所 </a:t>
            </a:r>
            <a:r>
              <a:rPr lang="en-US" altLang="ja-JP" sz="1200" b="1" dirty="0">
                <a:solidFill>
                  <a:srgbClr val="002060"/>
                </a:solidFill>
                <a:latin typeface="メイリオ" panose="020B0604030504040204" pitchFamily="50" charset="-128"/>
                <a:ea typeface="メイリオ" panose="020B0604030504040204" pitchFamily="50" charset="-128"/>
              </a:rPr>
              <a:t>4</a:t>
            </a:r>
            <a:r>
              <a:rPr lang="ja-JP" altLang="en-US" sz="1200" b="1" dirty="0" smtClean="0">
                <a:solidFill>
                  <a:srgbClr val="002060"/>
                </a:solidFill>
                <a:latin typeface="メイリオ" panose="020B0604030504040204" pitchFamily="50" charset="-128"/>
                <a:ea typeface="メイリオ" panose="020B0604030504040204" pitchFamily="50" charset="-128"/>
              </a:rPr>
              <a:t>階 </a:t>
            </a:r>
            <a:r>
              <a:rPr lang="en-US" altLang="ja-JP" sz="1200" b="1" dirty="0" smtClean="0">
                <a:solidFill>
                  <a:srgbClr val="002060"/>
                </a:solidFill>
                <a:latin typeface="メイリオ" panose="020B0604030504040204" pitchFamily="50" charset="-128"/>
                <a:ea typeface="メイリオ" panose="020B0604030504040204" pitchFamily="50" charset="-128"/>
              </a:rPr>
              <a:t>401</a:t>
            </a:r>
            <a:r>
              <a:rPr lang="ja-JP" altLang="en-US" sz="1200" b="1" dirty="0" smtClean="0">
                <a:solidFill>
                  <a:srgbClr val="002060"/>
                </a:solidFill>
                <a:latin typeface="メイリオ" panose="020B0604030504040204" pitchFamily="50" charset="-128"/>
                <a:ea typeface="メイリオ" panose="020B0604030504040204" pitchFamily="50" charset="-128"/>
              </a:rPr>
              <a:t>号会議室</a:t>
            </a:r>
            <a:r>
              <a:rPr lang="en-US" altLang="ja-JP" sz="1200" b="1" dirty="0" smtClean="0">
                <a:solidFill>
                  <a:srgbClr val="002060"/>
                </a:solidFill>
                <a:latin typeface="メイリオ" panose="020B0604030504040204" pitchFamily="50" charset="-128"/>
                <a:ea typeface="メイリオ" panose="020B0604030504040204" pitchFamily="50" charset="-128"/>
              </a:rPr>
              <a:t> </a:t>
            </a:r>
            <a:r>
              <a:rPr lang="ja-JP" altLang="en-US" sz="1100" dirty="0" smtClean="0">
                <a:solidFill>
                  <a:srgbClr val="002060"/>
                </a:solidFill>
                <a:latin typeface="メイリオ" panose="020B0604030504040204" pitchFamily="50" charset="-128"/>
                <a:ea typeface="メイリオ" panose="020B0604030504040204" pitchFamily="50" charset="-128"/>
              </a:rPr>
              <a:t>（大阪市中央区本町橋</a:t>
            </a:r>
            <a:r>
              <a:rPr lang="en-US" altLang="ja-JP" sz="1100" dirty="0" smtClean="0">
                <a:solidFill>
                  <a:srgbClr val="002060"/>
                </a:solidFill>
                <a:latin typeface="メイリオ" panose="020B0604030504040204" pitchFamily="50" charset="-128"/>
                <a:ea typeface="メイリオ" panose="020B0604030504040204" pitchFamily="50" charset="-128"/>
              </a:rPr>
              <a:t>2</a:t>
            </a:r>
            <a:r>
              <a:rPr lang="ja-JP" altLang="en-US" sz="1100" dirty="0" smtClean="0">
                <a:solidFill>
                  <a:srgbClr val="002060"/>
                </a:solidFill>
                <a:latin typeface="メイリオ" panose="020B0604030504040204" pitchFamily="50" charset="-128"/>
                <a:ea typeface="メイリオ" panose="020B0604030504040204" pitchFamily="50" charset="-128"/>
              </a:rPr>
              <a:t>番</a:t>
            </a:r>
            <a:r>
              <a:rPr lang="en-US" altLang="ja-JP" sz="1100" dirty="0" smtClean="0">
                <a:solidFill>
                  <a:srgbClr val="002060"/>
                </a:solidFill>
                <a:latin typeface="メイリオ" panose="020B0604030504040204" pitchFamily="50" charset="-128"/>
                <a:ea typeface="メイリオ" panose="020B0604030504040204" pitchFamily="50" charset="-128"/>
              </a:rPr>
              <a:t>8</a:t>
            </a:r>
            <a:r>
              <a:rPr lang="ja-JP" altLang="en-US" sz="1100" dirty="0" smtClean="0">
                <a:solidFill>
                  <a:srgbClr val="002060"/>
                </a:solidFill>
                <a:latin typeface="メイリオ" panose="020B0604030504040204" pitchFamily="50" charset="-128"/>
                <a:ea typeface="メイリオ" panose="020B0604030504040204" pitchFamily="50" charset="-128"/>
              </a:rPr>
              <a:t>号）</a:t>
            </a:r>
            <a:endParaRPr lang="ja-JP" altLang="en-US" sz="1100" dirty="0">
              <a:solidFill>
                <a:srgbClr val="002060"/>
              </a:solidFill>
            </a:endParaRPr>
          </a:p>
        </p:txBody>
      </p:sp>
      <p:sp>
        <p:nvSpPr>
          <p:cNvPr id="55" name="テキスト ボックス 29"/>
          <p:cNvSpPr txBox="1"/>
          <p:nvPr/>
        </p:nvSpPr>
        <p:spPr>
          <a:xfrm>
            <a:off x="1676090" y="4789496"/>
            <a:ext cx="5140460" cy="990015"/>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nSpc>
                <a:spcPts val="1400"/>
              </a:lnSpc>
            </a:pPr>
            <a:r>
              <a:rPr lang="en-US" altLang="ja-JP" sz="1100" dirty="0" smtClean="0">
                <a:solidFill>
                  <a:srgbClr val="002060"/>
                </a:solidFill>
                <a:latin typeface="メイリオ" panose="020B0604030504040204" pitchFamily="50" charset="-128"/>
                <a:ea typeface="メイリオ" panose="020B0604030504040204" pitchFamily="50" charset="-128"/>
              </a:rPr>
              <a:t>14:05</a:t>
            </a:r>
            <a:r>
              <a:rPr lang="ja-JP" altLang="en-US" sz="1100" dirty="0" smtClean="0">
                <a:solidFill>
                  <a:srgbClr val="002060"/>
                </a:solidFill>
                <a:latin typeface="メイリオ" panose="020B0604030504040204" pitchFamily="50" charset="-128"/>
                <a:ea typeface="メイリオ" panose="020B0604030504040204" pitchFamily="50" charset="-128"/>
              </a:rPr>
              <a:t>～</a:t>
            </a:r>
            <a:r>
              <a:rPr lang="en-US" altLang="ja-JP" sz="1100" dirty="0" smtClean="0">
                <a:solidFill>
                  <a:srgbClr val="002060"/>
                </a:solidFill>
                <a:latin typeface="メイリオ" panose="020B0604030504040204" pitchFamily="50" charset="-128"/>
                <a:ea typeface="メイリオ" panose="020B0604030504040204" pitchFamily="50" charset="-128"/>
              </a:rPr>
              <a:t>14:45</a:t>
            </a:r>
          </a:p>
          <a:p>
            <a:pPr>
              <a:lnSpc>
                <a:spcPts val="1400"/>
              </a:lnSpc>
            </a:pPr>
            <a:r>
              <a:rPr lang="ja-JP" altLang="en-US" sz="1800" b="1" dirty="0">
                <a:solidFill>
                  <a:srgbClr val="002060"/>
                </a:solidFill>
                <a:latin typeface="メイリオ" panose="020B0604030504040204" pitchFamily="50" charset="-128"/>
                <a:ea typeface="メイリオ" panose="020B0604030504040204" pitchFamily="50" charset="-128"/>
              </a:rPr>
              <a:t> </a:t>
            </a:r>
            <a:r>
              <a:rPr lang="ja-JP" altLang="en-US" sz="1300" b="1" dirty="0" smtClean="0">
                <a:solidFill>
                  <a:srgbClr val="002060"/>
                </a:solidFill>
                <a:latin typeface="メイリオ" panose="020B0604030504040204" pitchFamily="50" charset="-128"/>
                <a:ea typeface="メイリオ" panose="020B0604030504040204" pitchFamily="50" charset="-128"/>
              </a:rPr>
              <a:t>「店舗型</a:t>
            </a:r>
            <a:r>
              <a:rPr lang="ja-JP" altLang="en-US" sz="1300" b="1" dirty="0">
                <a:solidFill>
                  <a:srgbClr val="002060"/>
                </a:solidFill>
                <a:latin typeface="メイリオ" panose="020B0604030504040204" pitchFamily="50" charset="-128"/>
                <a:ea typeface="メイリオ" panose="020B0604030504040204" pitchFamily="50" charset="-128"/>
              </a:rPr>
              <a:t>エネルギーマネジメントシステムを活用した</a:t>
            </a:r>
          </a:p>
          <a:p>
            <a:pPr>
              <a:lnSpc>
                <a:spcPts val="1400"/>
              </a:lnSpc>
            </a:pPr>
            <a:r>
              <a:rPr lang="ja-JP" altLang="en-US" sz="1300" b="1" dirty="0" smtClean="0">
                <a:solidFill>
                  <a:srgbClr val="002060"/>
                </a:solidFill>
                <a:latin typeface="メイリオ" panose="020B0604030504040204" pitchFamily="50" charset="-128"/>
                <a:ea typeface="メイリオ" panose="020B0604030504040204" pitchFamily="50" charset="-128"/>
              </a:rPr>
              <a:t>　　　　　　冷凍</a:t>
            </a:r>
            <a:r>
              <a:rPr lang="ja-JP" altLang="en-US" sz="1300" b="1" dirty="0">
                <a:solidFill>
                  <a:srgbClr val="002060"/>
                </a:solidFill>
                <a:latin typeface="メイリオ" panose="020B0604030504040204" pitchFamily="50" charset="-128"/>
                <a:ea typeface="メイリオ" panose="020B0604030504040204" pitchFamily="50" charset="-128"/>
              </a:rPr>
              <a:t>・冷蔵ショーケースの省エネ取組みに</a:t>
            </a:r>
            <a:r>
              <a:rPr lang="ja-JP" altLang="en-US" sz="1300" b="1" dirty="0" smtClean="0">
                <a:solidFill>
                  <a:srgbClr val="002060"/>
                </a:solidFill>
                <a:latin typeface="メイリオ" panose="020B0604030504040204" pitchFamily="50" charset="-128"/>
                <a:ea typeface="メイリオ" panose="020B0604030504040204" pitchFamily="50" charset="-128"/>
              </a:rPr>
              <a:t>ついて</a:t>
            </a:r>
            <a:r>
              <a:rPr lang="ja-JP" altLang="en-US" sz="1300" b="1" dirty="0" smtClean="0">
                <a:solidFill>
                  <a:srgbClr val="002060"/>
                </a:solidFill>
                <a:latin typeface="メイリオ" panose="020B0604030504040204" pitchFamily="50" charset="-128"/>
                <a:ea typeface="メイリオ" panose="020B0604030504040204" pitchFamily="50" charset="-128"/>
              </a:rPr>
              <a:t>」</a:t>
            </a:r>
            <a:endParaRPr lang="en-US" altLang="ja-JP" sz="1300" b="1" dirty="0" smtClean="0">
              <a:solidFill>
                <a:srgbClr val="002060"/>
              </a:solidFill>
              <a:latin typeface="メイリオ" panose="020B0604030504040204" pitchFamily="50" charset="-128"/>
              <a:ea typeface="メイリオ" panose="020B0604030504040204" pitchFamily="50" charset="-128"/>
            </a:endParaRPr>
          </a:p>
          <a:p>
            <a:pPr>
              <a:lnSpc>
                <a:spcPts val="1400"/>
              </a:lnSpc>
            </a:pPr>
            <a:r>
              <a:rPr lang="ja-JP" altLang="en-US" sz="1200" dirty="0" smtClean="0">
                <a:solidFill>
                  <a:srgbClr val="002060"/>
                </a:solidFill>
                <a:latin typeface="メイリオ" panose="020B0604030504040204" pitchFamily="50" charset="-128"/>
                <a:ea typeface="メイリオ" panose="020B0604030504040204" pitchFamily="50" charset="-128"/>
              </a:rPr>
              <a:t>　</a:t>
            </a:r>
            <a:r>
              <a:rPr lang="ja-JP" altLang="en-US" sz="1100" dirty="0" smtClean="0">
                <a:solidFill>
                  <a:srgbClr val="002060"/>
                </a:solidFill>
                <a:latin typeface="メイリオ" panose="020B0604030504040204" pitchFamily="50" charset="-128"/>
                <a:ea typeface="メイリオ" panose="020B0604030504040204" pitchFamily="50" charset="-128"/>
              </a:rPr>
              <a:t>講師：フクシマトレーディング株式会社　</a:t>
            </a:r>
            <a:endParaRPr lang="en-US" altLang="ja-JP" sz="1100" dirty="0" smtClean="0">
              <a:solidFill>
                <a:srgbClr val="002060"/>
              </a:solidFill>
              <a:latin typeface="メイリオ" panose="020B0604030504040204" pitchFamily="50" charset="-128"/>
              <a:ea typeface="メイリオ" panose="020B0604030504040204" pitchFamily="50" charset="-128"/>
            </a:endParaRPr>
          </a:p>
          <a:p>
            <a:pPr>
              <a:lnSpc>
                <a:spcPts val="1400"/>
              </a:lnSpc>
            </a:pPr>
            <a:r>
              <a:rPr lang="ja-JP" altLang="en-US" sz="1100" dirty="0">
                <a:solidFill>
                  <a:srgbClr val="002060"/>
                </a:solidFill>
                <a:latin typeface="メイリオ" panose="020B0604030504040204" pitchFamily="50" charset="-128"/>
                <a:ea typeface="メイリオ" panose="020B0604030504040204" pitchFamily="50" charset="-128"/>
              </a:rPr>
              <a:t>　</a:t>
            </a:r>
            <a:r>
              <a:rPr lang="ja-JP" altLang="en-US" sz="1100" dirty="0" smtClean="0">
                <a:solidFill>
                  <a:srgbClr val="002060"/>
                </a:solidFill>
                <a:latin typeface="メイリオ" panose="020B0604030504040204" pitchFamily="50" charset="-128"/>
                <a:ea typeface="メイリオ" panose="020B0604030504040204" pitchFamily="50" charset="-128"/>
              </a:rPr>
              <a:t>　　　   トータルソリューション事業部　主査　岡本　文人 氏</a:t>
            </a:r>
            <a:endParaRPr lang="ja-JP" altLang="en-US" sz="900" dirty="0">
              <a:solidFill>
                <a:srgbClr val="002060"/>
              </a:solidFill>
              <a:latin typeface="メイリオ" panose="020B0604030504040204" pitchFamily="50" charset="-128"/>
              <a:ea typeface="メイリオ" panose="020B0604030504040204" pitchFamily="50" charset="-128"/>
            </a:endParaRPr>
          </a:p>
        </p:txBody>
      </p:sp>
      <p:sp>
        <p:nvSpPr>
          <p:cNvPr id="36" name="正方形/長方形 35"/>
          <p:cNvSpPr/>
          <p:nvPr/>
        </p:nvSpPr>
        <p:spPr>
          <a:xfrm>
            <a:off x="0" y="0"/>
            <a:ext cx="7848600" cy="15120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WordArt 2"/>
          <p:cNvSpPr>
            <a:spLocks noChangeArrowheads="1" noChangeShapeType="1" noTextEdit="1"/>
          </p:cNvSpPr>
          <p:nvPr/>
        </p:nvSpPr>
        <p:spPr bwMode="auto">
          <a:xfrm>
            <a:off x="615887" y="433050"/>
            <a:ext cx="6660000" cy="5040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rtl="0">
              <a:buNone/>
            </a:pPr>
            <a:r>
              <a:rPr lang="ja-JP" altLang="en-US" sz="2400" kern="10" spc="0" dirty="0" smtClean="0">
                <a:ln w="9525">
                  <a:solidFill>
                    <a:srgbClr val="FFFFFF"/>
                  </a:solidFill>
                  <a:round/>
                  <a:headEnd/>
                  <a:tailEnd/>
                </a:ln>
                <a:solidFill>
                  <a:schemeClr val="bg1"/>
                </a:solidFill>
                <a:effectLst/>
                <a:latin typeface="HGP明朝E" panose="02020900000000000000" pitchFamily="18" charset="-128"/>
                <a:ea typeface="HGP明朝E" panose="02020900000000000000" pitchFamily="18" charset="-128"/>
              </a:rPr>
              <a:t>中小事業者のための省エネ・省</a:t>
            </a:r>
            <a:r>
              <a:rPr lang="en-US" altLang="ja-JP" sz="2400" kern="10" spc="0" dirty="0" smtClean="0">
                <a:ln w="9525">
                  <a:solidFill>
                    <a:srgbClr val="FFFFFF"/>
                  </a:solidFill>
                  <a:round/>
                  <a:headEnd/>
                  <a:tailEnd/>
                </a:ln>
                <a:solidFill>
                  <a:schemeClr val="bg1"/>
                </a:solidFill>
                <a:effectLst/>
                <a:latin typeface="HGP明朝E" panose="02020900000000000000" pitchFamily="18" charset="-128"/>
                <a:ea typeface="HGP明朝E" panose="02020900000000000000" pitchFamily="18" charset="-128"/>
              </a:rPr>
              <a:t>CO</a:t>
            </a:r>
            <a:r>
              <a:rPr lang="en-US" altLang="ja-JP" sz="2400" kern="10" spc="0" baseline="-25000" dirty="0" smtClean="0">
                <a:ln w="9525">
                  <a:solidFill>
                    <a:srgbClr val="FFFFFF"/>
                  </a:solidFill>
                  <a:round/>
                  <a:headEnd/>
                  <a:tailEnd/>
                </a:ln>
                <a:solidFill>
                  <a:schemeClr val="bg1"/>
                </a:solidFill>
                <a:effectLst/>
                <a:latin typeface="HGP明朝E" panose="02020900000000000000" pitchFamily="18" charset="-128"/>
                <a:ea typeface="HGP明朝E" panose="02020900000000000000" pitchFamily="18" charset="-128"/>
              </a:rPr>
              <a:t>2</a:t>
            </a:r>
            <a:r>
              <a:rPr lang="ja-JP" altLang="en-US" sz="2400" kern="10" spc="0" dirty="0" smtClean="0">
                <a:ln w="9525">
                  <a:solidFill>
                    <a:srgbClr val="FFFFFF"/>
                  </a:solidFill>
                  <a:round/>
                  <a:headEnd/>
                  <a:tailEnd/>
                </a:ln>
                <a:solidFill>
                  <a:schemeClr val="bg1"/>
                </a:solidFill>
                <a:effectLst/>
                <a:latin typeface="HGP明朝E" panose="02020900000000000000" pitchFamily="18" charset="-128"/>
                <a:ea typeface="HGP明朝E" panose="02020900000000000000" pitchFamily="18" charset="-128"/>
              </a:rPr>
              <a:t>セミナー</a:t>
            </a:r>
            <a:endParaRPr lang="ja-JP" altLang="en-US" sz="2400" kern="10" spc="0" dirty="0">
              <a:ln w="9525">
                <a:solidFill>
                  <a:srgbClr val="FFFFFF"/>
                </a:solidFill>
                <a:round/>
                <a:headEnd/>
                <a:tailEnd/>
              </a:ln>
              <a:solidFill>
                <a:schemeClr val="bg1"/>
              </a:solidFill>
              <a:effectLst/>
              <a:latin typeface="HGP明朝E" panose="02020900000000000000" pitchFamily="18" charset="-128"/>
              <a:ea typeface="HGP明朝E" panose="02020900000000000000" pitchFamily="18" charset="-128"/>
            </a:endParaRPr>
          </a:p>
        </p:txBody>
      </p:sp>
      <p:sp>
        <p:nvSpPr>
          <p:cNvPr id="37" name="WordArt 2"/>
          <p:cNvSpPr>
            <a:spLocks noChangeArrowheads="1" noChangeShapeType="1" noTextEdit="1"/>
          </p:cNvSpPr>
          <p:nvPr/>
        </p:nvSpPr>
        <p:spPr bwMode="auto">
          <a:xfrm>
            <a:off x="840550" y="1101905"/>
            <a:ext cx="5976000" cy="2880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bodyPr>
          <a:lstStyle/>
          <a:p>
            <a:pPr algn="ctr"/>
            <a:r>
              <a:rPr lang="ja-JP" altLang="ja-JP" sz="2400" b="1" dirty="0">
                <a:solidFill>
                  <a:schemeClr val="bg1"/>
                </a:solidFill>
                <a:latin typeface="HGP明朝E" panose="02020900000000000000" pitchFamily="18" charset="-128"/>
                <a:ea typeface="HGP明朝E" panose="02020900000000000000" pitchFamily="18" charset="-128"/>
              </a:rPr>
              <a:t>～省エネ関連最新情報</a:t>
            </a:r>
            <a:r>
              <a:rPr lang="ja-JP" altLang="ja-JP" sz="2400" b="1" dirty="0" smtClean="0">
                <a:solidFill>
                  <a:schemeClr val="bg1"/>
                </a:solidFill>
                <a:latin typeface="HGP明朝E" panose="02020900000000000000" pitchFamily="18" charset="-128"/>
                <a:ea typeface="HGP明朝E" panose="02020900000000000000" pitchFamily="18" charset="-128"/>
              </a:rPr>
              <a:t>と</a:t>
            </a:r>
            <a:r>
              <a:rPr lang="ja-JP" altLang="en-US" sz="2400" b="1" dirty="0" smtClean="0">
                <a:solidFill>
                  <a:schemeClr val="bg1"/>
                </a:solidFill>
                <a:latin typeface="HGP明朝E" panose="02020900000000000000" pitchFamily="18" charset="-128"/>
                <a:ea typeface="HGP明朝E" panose="02020900000000000000" pitchFamily="18" charset="-128"/>
              </a:rPr>
              <a:t>福祉施設・</a:t>
            </a:r>
            <a:r>
              <a:rPr lang="ja-JP" altLang="ja-JP" sz="2400" b="1" dirty="0" smtClean="0">
                <a:solidFill>
                  <a:schemeClr val="bg1"/>
                </a:solidFill>
                <a:latin typeface="HGP明朝E" panose="02020900000000000000" pitchFamily="18" charset="-128"/>
                <a:ea typeface="HGP明朝E" panose="02020900000000000000" pitchFamily="18" charset="-128"/>
              </a:rPr>
              <a:t>工場で</a:t>
            </a:r>
            <a:r>
              <a:rPr lang="ja-JP" altLang="ja-JP" sz="2400" b="1" dirty="0">
                <a:solidFill>
                  <a:schemeClr val="bg1"/>
                </a:solidFill>
                <a:latin typeface="HGP明朝E" panose="02020900000000000000" pitchFamily="18" charset="-128"/>
                <a:ea typeface="HGP明朝E" panose="02020900000000000000" pitchFamily="18" charset="-128"/>
              </a:rPr>
              <a:t>の省エネ取組み事例～</a:t>
            </a:r>
            <a:endParaRPr lang="ja-JP" altLang="en-US" sz="2400" kern="10" spc="0" dirty="0">
              <a:ln w="9525">
                <a:solidFill>
                  <a:srgbClr val="FFFFFF"/>
                </a:solidFill>
                <a:round/>
                <a:headEnd/>
                <a:tailEnd/>
              </a:ln>
              <a:solidFill>
                <a:schemeClr val="bg1"/>
              </a:solidFill>
              <a:effectLst/>
              <a:latin typeface="HGP明朝E" panose="02020900000000000000" pitchFamily="18" charset="-128"/>
              <a:ea typeface="HGP明朝E" panose="02020900000000000000" pitchFamily="18" charset="-128"/>
            </a:endParaRPr>
          </a:p>
        </p:txBody>
      </p:sp>
      <p:sp>
        <p:nvSpPr>
          <p:cNvPr id="38" name="正方形/長方形 37"/>
          <p:cNvSpPr/>
          <p:nvPr/>
        </p:nvSpPr>
        <p:spPr>
          <a:xfrm>
            <a:off x="5019633" y="2953995"/>
            <a:ext cx="1933703" cy="584775"/>
          </a:xfrm>
          <a:prstGeom prst="rect">
            <a:avLst/>
          </a:prstGeom>
        </p:spPr>
        <p:txBody>
          <a:bodyPr wrap="square">
            <a:spAutoFit/>
          </a:bodyPr>
          <a:lstStyle/>
          <a:p>
            <a:r>
              <a:rPr lang="ja-JP" altLang="en-US" sz="3200" b="1" dirty="0">
                <a:solidFill>
                  <a:srgbClr val="FF0000"/>
                </a:solidFill>
                <a:latin typeface="+mj-ea"/>
                <a:ea typeface="+mj-ea"/>
              </a:rPr>
              <a:t>参加</a:t>
            </a:r>
            <a:r>
              <a:rPr lang="ja-JP" altLang="en-US" sz="3200" b="1" dirty="0" smtClean="0">
                <a:solidFill>
                  <a:srgbClr val="FF0000"/>
                </a:solidFill>
                <a:latin typeface="+mj-ea"/>
                <a:ea typeface="+mj-ea"/>
              </a:rPr>
              <a:t>無料</a:t>
            </a:r>
            <a:r>
              <a:rPr lang="ja-JP" altLang="en-US" sz="3200" b="1" dirty="0">
                <a:solidFill>
                  <a:srgbClr val="FF0000"/>
                </a:solidFill>
                <a:latin typeface="+mj-ea"/>
                <a:ea typeface="+mj-ea"/>
              </a:rPr>
              <a:t>　</a:t>
            </a:r>
          </a:p>
        </p:txBody>
      </p:sp>
      <p:sp>
        <p:nvSpPr>
          <p:cNvPr id="46" name="テキスト ボックス 29"/>
          <p:cNvSpPr txBox="1"/>
          <p:nvPr/>
        </p:nvSpPr>
        <p:spPr>
          <a:xfrm>
            <a:off x="1670044" y="6693745"/>
            <a:ext cx="5166154" cy="1169551"/>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nSpc>
                <a:spcPts val="1400"/>
              </a:lnSpc>
            </a:pPr>
            <a:r>
              <a:rPr lang="en-US" altLang="ja-JP" sz="1100" dirty="0" smtClean="0">
                <a:solidFill>
                  <a:srgbClr val="002060"/>
                </a:solidFill>
                <a:latin typeface="メイリオ" panose="020B0604030504040204" pitchFamily="50" charset="-128"/>
                <a:ea typeface="メイリオ" panose="020B0604030504040204" pitchFamily="50" charset="-128"/>
              </a:rPr>
              <a:t>15:30</a:t>
            </a:r>
            <a:r>
              <a:rPr lang="ja-JP" altLang="en-US" sz="1100" dirty="0" smtClean="0">
                <a:solidFill>
                  <a:srgbClr val="002060"/>
                </a:solidFill>
                <a:latin typeface="メイリオ" panose="020B0604030504040204" pitchFamily="50" charset="-128"/>
                <a:ea typeface="メイリオ" panose="020B0604030504040204" pitchFamily="50" charset="-128"/>
              </a:rPr>
              <a:t>～</a:t>
            </a:r>
            <a:r>
              <a:rPr lang="en-US" altLang="ja-JP" sz="1100" dirty="0" smtClean="0">
                <a:solidFill>
                  <a:srgbClr val="002060"/>
                </a:solidFill>
                <a:latin typeface="メイリオ" panose="020B0604030504040204" pitchFamily="50" charset="-128"/>
                <a:ea typeface="メイリオ" panose="020B0604030504040204" pitchFamily="50" charset="-128"/>
              </a:rPr>
              <a:t>16:00</a:t>
            </a:r>
          </a:p>
          <a:p>
            <a:pPr>
              <a:lnSpc>
                <a:spcPts val="1400"/>
              </a:lnSpc>
            </a:pPr>
            <a:r>
              <a:rPr lang="ja-JP" altLang="en-US" sz="2000" b="1" dirty="0">
                <a:solidFill>
                  <a:srgbClr val="002060"/>
                </a:solidFill>
                <a:latin typeface="メイリオ" panose="020B0604030504040204" pitchFamily="50" charset="-128"/>
                <a:ea typeface="メイリオ" panose="020B0604030504040204" pitchFamily="50" charset="-128"/>
              </a:rPr>
              <a:t> </a:t>
            </a:r>
            <a:r>
              <a:rPr lang="ja-JP" altLang="en-US" sz="1300" b="1" dirty="0" smtClean="0">
                <a:solidFill>
                  <a:srgbClr val="002060"/>
                </a:solidFill>
                <a:latin typeface="メイリオ" panose="020B0604030504040204" pitchFamily="50" charset="-128"/>
                <a:ea typeface="メイリオ" panose="020B0604030504040204" pitchFamily="50" charset="-128"/>
              </a:rPr>
              <a:t>「</a:t>
            </a:r>
            <a:r>
              <a:rPr lang="en-US" altLang="ja-JP" sz="1300" b="1" dirty="0" err="1" smtClean="0">
                <a:solidFill>
                  <a:srgbClr val="002060"/>
                </a:solidFill>
                <a:latin typeface="メイリオ" panose="020B0604030504040204" pitchFamily="50" charset="-128"/>
                <a:ea typeface="メイリオ" panose="020B0604030504040204" pitchFamily="50" charset="-128"/>
              </a:rPr>
              <a:t>IoT</a:t>
            </a:r>
            <a:r>
              <a:rPr lang="ja-JP" altLang="en-US" sz="1300" b="1" dirty="0">
                <a:solidFill>
                  <a:srgbClr val="002060"/>
                </a:solidFill>
                <a:latin typeface="メイリオ" panose="020B0604030504040204" pitchFamily="50" charset="-128"/>
                <a:ea typeface="メイリオ" panose="020B0604030504040204" pitchFamily="50" charset="-128"/>
              </a:rPr>
              <a:t>を活用</a:t>
            </a:r>
            <a:r>
              <a:rPr lang="ja-JP" altLang="en-US" sz="1300" b="1" dirty="0" smtClean="0">
                <a:solidFill>
                  <a:srgbClr val="002060"/>
                </a:solidFill>
                <a:latin typeface="メイリオ" panose="020B0604030504040204" pitchFamily="50" charset="-128"/>
                <a:ea typeface="メイリオ" panose="020B0604030504040204" pitchFamily="50" charset="-128"/>
              </a:rPr>
              <a:t>した空調省</a:t>
            </a:r>
            <a:r>
              <a:rPr lang="ja-JP" altLang="en-US" sz="1300" b="1" dirty="0">
                <a:solidFill>
                  <a:srgbClr val="002060"/>
                </a:solidFill>
                <a:latin typeface="メイリオ" panose="020B0604030504040204" pitchFamily="50" charset="-128"/>
                <a:ea typeface="メイリオ" panose="020B0604030504040204" pitchFamily="50" charset="-128"/>
              </a:rPr>
              <a:t>エネ運用改善に</a:t>
            </a:r>
            <a:r>
              <a:rPr lang="ja-JP" altLang="en-US" sz="1300" b="1" dirty="0" smtClean="0">
                <a:solidFill>
                  <a:srgbClr val="002060"/>
                </a:solidFill>
                <a:latin typeface="メイリオ" panose="020B0604030504040204" pitchFamily="50" charset="-128"/>
                <a:ea typeface="メイリオ" panose="020B0604030504040204" pitchFamily="50" charset="-128"/>
              </a:rPr>
              <a:t>ついて」</a:t>
            </a:r>
            <a:endParaRPr lang="en-US" altLang="ja-JP" sz="1300" b="1" dirty="0" smtClean="0">
              <a:solidFill>
                <a:srgbClr val="002060"/>
              </a:solidFill>
              <a:latin typeface="メイリオ" panose="020B0604030504040204" pitchFamily="50" charset="-128"/>
              <a:ea typeface="メイリオ" panose="020B0604030504040204" pitchFamily="50" charset="-128"/>
            </a:endParaRPr>
          </a:p>
          <a:p>
            <a:pPr>
              <a:lnSpc>
                <a:spcPts val="1400"/>
              </a:lnSpc>
            </a:pPr>
            <a:r>
              <a:rPr lang="ja-JP" altLang="en-US" sz="1400" dirty="0" smtClean="0">
                <a:solidFill>
                  <a:srgbClr val="002060"/>
                </a:solidFill>
                <a:latin typeface="メイリオ" panose="020B0604030504040204" pitchFamily="50" charset="-128"/>
                <a:ea typeface="メイリオ" panose="020B0604030504040204" pitchFamily="50" charset="-128"/>
              </a:rPr>
              <a:t>　</a:t>
            </a:r>
            <a:r>
              <a:rPr lang="ja-JP" altLang="en-US" sz="1100" dirty="0">
                <a:solidFill>
                  <a:srgbClr val="002060"/>
                </a:solidFill>
                <a:latin typeface="メイリオ" panose="020B0604030504040204" pitchFamily="50" charset="-128"/>
                <a:ea typeface="メイリオ" panose="020B0604030504040204" pitchFamily="50" charset="-128"/>
              </a:rPr>
              <a:t>講師</a:t>
            </a:r>
            <a:r>
              <a:rPr lang="ja-JP" altLang="en-US" sz="1100" dirty="0" smtClean="0">
                <a:solidFill>
                  <a:srgbClr val="002060"/>
                </a:solidFill>
                <a:latin typeface="メイリオ" panose="020B0604030504040204" pitchFamily="50" charset="-128"/>
                <a:ea typeface="メイリオ" panose="020B0604030504040204" pitchFamily="50" charset="-128"/>
              </a:rPr>
              <a:t>：社会</a:t>
            </a:r>
            <a:r>
              <a:rPr lang="ja-JP" altLang="en-US" sz="1100" dirty="0">
                <a:solidFill>
                  <a:srgbClr val="002060"/>
                </a:solidFill>
                <a:latin typeface="メイリオ" panose="020B0604030504040204" pitchFamily="50" charset="-128"/>
                <a:ea typeface="メイリオ" panose="020B0604030504040204" pitchFamily="50" charset="-128"/>
              </a:rPr>
              <a:t>福祉</a:t>
            </a:r>
            <a:r>
              <a:rPr lang="ja-JP" altLang="en-US" sz="1100" dirty="0" smtClean="0">
                <a:solidFill>
                  <a:srgbClr val="002060"/>
                </a:solidFill>
                <a:latin typeface="メイリオ" panose="020B0604030504040204" pitchFamily="50" charset="-128"/>
                <a:ea typeface="メイリオ" panose="020B0604030504040204" pitchFamily="50" charset="-128"/>
              </a:rPr>
              <a:t>法人蒼生福祉会 </a:t>
            </a:r>
            <a:endParaRPr lang="en-US" altLang="ja-JP" sz="1100" dirty="0" smtClean="0">
              <a:solidFill>
                <a:srgbClr val="002060"/>
              </a:solidFill>
              <a:latin typeface="メイリオ" panose="020B0604030504040204" pitchFamily="50" charset="-128"/>
              <a:ea typeface="メイリオ" panose="020B0604030504040204" pitchFamily="50" charset="-128"/>
            </a:endParaRPr>
          </a:p>
          <a:p>
            <a:pPr>
              <a:lnSpc>
                <a:spcPts val="1400"/>
              </a:lnSpc>
            </a:pPr>
            <a:r>
              <a:rPr lang="ja-JP" altLang="en-US" sz="1100" dirty="0">
                <a:solidFill>
                  <a:srgbClr val="002060"/>
                </a:solidFill>
                <a:latin typeface="メイリオ" panose="020B0604030504040204" pitchFamily="50" charset="-128"/>
                <a:ea typeface="メイリオ" panose="020B0604030504040204" pitchFamily="50" charset="-128"/>
              </a:rPr>
              <a:t>　</a:t>
            </a:r>
            <a:r>
              <a:rPr lang="ja-JP" altLang="en-US" sz="1100" dirty="0" smtClean="0">
                <a:solidFill>
                  <a:srgbClr val="002060"/>
                </a:solidFill>
                <a:latin typeface="メイリオ" panose="020B0604030504040204" pitchFamily="50" charset="-128"/>
                <a:ea typeface="メイリオ" panose="020B0604030504040204" pitchFamily="50" charset="-128"/>
              </a:rPr>
              <a:t>　　　 　特別</a:t>
            </a:r>
            <a:r>
              <a:rPr lang="ja-JP" altLang="en-US" sz="1100" dirty="0">
                <a:solidFill>
                  <a:srgbClr val="002060"/>
                </a:solidFill>
                <a:latin typeface="メイリオ" panose="020B0604030504040204" pitchFamily="50" charset="-128"/>
                <a:ea typeface="メイリオ" panose="020B0604030504040204" pitchFamily="50" charset="-128"/>
              </a:rPr>
              <a:t>養護</a:t>
            </a:r>
            <a:r>
              <a:rPr lang="ja-JP" altLang="en-US" sz="1100" dirty="0" smtClean="0">
                <a:solidFill>
                  <a:srgbClr val="002060"/>
                </a:solidFill>
                <a:latin typeface="メイリオ" panose="020B0604030504040204" pitchFamily="50" charset="-128"/>
                <a:ea typeface="メイリオ" panose="020B0604030504040204" pitchFamily="50" charset="-128"/>
              </a:rPr>
              <a:t>老人ホーム 南郷</a:t>
            </a:r>
            <a:r>
              <a:rPr lang="ja-JP" altLang="en-US" sz="1100" dirty="0">
                <a:solidFill>
                  <a:srgbClr val="002060"/>
                </a:solidFill>
                <a:latin typeface="メイリオ" panose="020B0604030504040204" pitchFamily="50" charset="-128"/>
                <a:ea typeface="メイリオ" panose="020B0604030504040204" pitchFamily="50" charset="-128"/>
              </a:rPr>
              <a:t>の</a:t>
            </a:r>
            <a:r>
              <a:rPr lang="ja-JP" altLang="en-US" sz="1100" dirty="0" smtClean="0">
                <a:solidFill>
                  <a:srgbClr val="002060"/>
                </a:solidFill>
                <a:latin typeface="メイリオ" panose="020B0604030504040204" pitchFamily="50" charset="-128"/>
                <a:ea typeface="メイリオ" panose="020B0604030504040204" pitchFamily="50" charset="-128"/>
              </a:rPr>
              <a:t>里　施設長　宮中　久美 氏</a:t>
            </a:r>
            <a:endParaRPr lang="en-US" altLang="ja-JP" sz="1100" dirty="0" smtClean="0">
              <a:solidFill>
                <a:srgbClr val="002060"/>
              </a:solidFill>
              <a:latin typeface="メイリオ" panose="020B0604030504040204" pitchFamily="50" charset="-128"/>
              <a:ea typeface="メイリオ" panose="020B0604030504040204" pitchFamily="50" charset="-128"/>
            </a:endParaRPr>
          </a:p>
          <a:p>
            <a:pPr>
              <a:lnSpc>
                <a:spcPts val="1400"/>
              </a:lnSpc>
            </a:pPr>
            <a:r>
              <a:rPr lang="ja-JP" altLang="en-US" sz="1100" dirty="0">
                <a:solidFill>
                  <a:srgbClr val="002060"/>
                </a:solidFill>
                <a:latin typeface="メイリオ" panose="020B0604030504040204" pitchFamily="50" charset="-128"/>
                <a:ea typeface="メイリオ" panose="020B0604030504040204" pitchFamily="50" charset="-128"/>
              </a:rPr>
              <a:t>　</a:t>
            </a:r>
            <a:r>
              <a:rPr lang="ja-JP" altLang="en-US" sz="1100" dirty="0" smtClean="0">
                <a:solidFill>
                  <a:srgbClr val="002060"/>
                </a:solidFill>
                <a:latin typeface="メイリオ" panose="020B0604030504040204" pitchFamily="50" charset="-128"/>
                <a:ea typeface="メイリオ" panose="020B0604030504040204" pitchFamily="50" charset="-128"/>
              </a:rPr>
              <a:t>　　　 ダイキン工業株式会社　サービス本部　西日本サービス部　</a:t>
            </a:r>
            <a:endParaRPr lang="en-US" altLang="ja-JP" sz="1100" dirty="0" smtClean="0">
              <a:solidFill>
                <a:srgbClr val="002060"/>
              </a:solidFill>
              <a:latin typeface="メイリオ" panose="020B0604030504040204" pitchFamily="50" charset="-128"/>
              <a:ea typeface="メイリオ" panose="020B0604030504040204" pitchFamily="50" charset="-128"/>
            </a:endParaRPr>
          </a:p>
          <a:p>
            <a:pPr>
              <a:lnSpc>
                <a:spcPts val="1400"/>
              </a:lnSpc>
            </a:pPr>
            <a:r>
              <a:rPr lang="ja-JP" altLang="en-US" sz="1100" dirty="0">
                <a:solidFill>
                  <a:srgbClr val="002060"/>
                </a:solidFill>
                <a:latin typeface="メイリオ" panose="020B0604030504040204" pitchFamily="50" charset="-128"/>
                <a:ea typeface="メイリオ" panose="020B0604030504040204" pitchFamily="50" charset="-128"/>
              </a:rPr>
              <a:t>　</a:t>
            </a:r>
            <a:r>
              <a:rPr lang="ja-JP" altLang="en-US" sz="1100" dirty="0" smtClean="0">
                <a:solidFill>
                  <a:srgbClr val="002060"/>
                </a:solidFill>
                <a:latin typeface="メイリオ" panose="020B0604030504040204" pitchFamily="50" charset="-128"/>
                <a:ea typeface="メイリオ" panose="020B0604030504040204" pitchFamily="50" charset="-128"/>
              </a:rPr>
              <a:t>　　　 　</a:t>
            </a:r>
            <a:r>
              <a:rPr lang="en-US" altLang="ja-JP" sz="1100" dirty="0" smtClean="0">
                <a:solidFill>
                  <a:srgbClr val="002060"/>
                </a:solidFill>
                <a:latin typeface="メイリオ" panose="020B0604030504040204" pitchFamily="50" charset="-128"/>
                <a:ea typeface="メイリオ" panose="020B0604030504040204" pitchFamily="50" charset="-128"/>
              </a:rPr>
              <a:t>e-</a:t>
            </a:r>
            <a:r>
              <a:rPr lang="ja-JP" altLang="en-US" sz="1100" dirty="0" smtClean="0">
                <a:solidFill>
                  <a:srgbClr val="002060"/>
                </a:solidFill>
                <a:latin typeface="メイリオ" panose="020B0604030504040204" pitchFamily="50" charset="-128"/>
                <a:ea typeface="メイリオ" panose="020B0604030504040204" pitchFamily="50" charset="-128"/>
              </a:rPr>
              <a:t>ソリューショングループ　吉野　育久子 氏</a:t>
            </a:r>
            <a:endParaRPr lang="ja-JP" altLang="en-US" sz="900" dirty="0">
              <a:solidFill>
                <a:srgbClr val="002060"/>
              </a:solidFill>
              <a:latin typeface="メイリオ" panose="020B0604030504040204" pitchFamily="50" charset="-128"/>
              <a:ea typeface="メイリオ" panose="020B0604030504040204" pitchFamily="50" charset="-128"/>
            </a:endParaRPr>
          </a:p>
        </p:txBody>
      </p:sp>
      <p:sp>
        <p:nvSpPr>
          <p:cNvPr id="47" name="テキスト ボックス 29"/>
          <p:cNvSpPr txBox="1"/>
          <p:nvPr/>
        </p:nvSpPr>
        <p:spPr>
          <a:xfrm>
            <a:off x="1679569" y="6062803"/>
            <a:ext cx="4796095" cy="630942"/>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nSpc>
                <a:spcPts val="1400"/>
              </a:lnSpc>
            </a:pPr>
            <a:r>
              <a:rPr lang="en-US" altLang="ja-JP" sz="1100" dirty="0" smtClean="0">
                <a:solidFill>
                  <a:srgbClr val="002060"/>
                </a:solidFill>
                <a:latin typeface="メイリオ" panose="020B0604030504040204" pitchFamily="50" charset="-128"/>
                <a:ea typeface="メイリオ" panose="020B0604030504040204" pitchFamily="50" charset="-128"/>
              </a:rPr>
              <a:t>14:45</a:t>
            </a:r>
            <a:r>
              <a:rPr lang="ja-JP" altLang="en-US" sz="1100" dirty="0" smtClean="0">
                <a:solidFill>
                  <a:srgbClr val="002060"/>
                </a:solidFill>
                <a:latin typeface="メイリオ" panose="020B0604030504040204" pitchFamily="50" charset="-128"/>
                <a:ea typeface="メイリオ" panose="020B0604030504040204" pitchFamily="50" charset="-128"/>
              </a:rPr>
              <a:t>～</a:t>
            </a:r>
            <a:r>
              <a:rPr lang="en-US" altLang="ja-JP" sz="1100" dirty="0" smtClean="0">
                <a:solidFill>
                  <a:srgbClr val="002060"/>
                </a:solidFill>
                <a:latin typeface="メイリオ" panose="020B0604030504040204" pitchFamily="50" charset="-128"/>
                <a:ea typeface="メイリオ" panose="020B0604030504040204" pitchFamily="50" charset="-128"/>
              </a:rPr>
              <a:t>15:15</a:t>
            </a:r>
          </a:p>
          <a:p>
            <a:pPr>
              <a:lnSpc>
                <a:spcPts val="1400"/>
              </a:lnSpc>
            </a:pPr>
            <a:r>
              <a:rPr lang="ja-JP" altLang="en-US" sz="2000" b="1" dirty="0">
                <a:solidFill>
                  <a:srgbClr val="002060"/>
                </a:solidFill>
                <a:latin typeface="メイリオ" panose="020B0604030504040204" pitchFamily="50" charset="-128"/>
                <a:ea typeface="メイリオ" panose="020B0604030504040204" pitchFamily="50" charset="-128"/>
              </a:rPr>
              <a:t> </a:t>
            </a:r>
            <a:r>
              <a:rPr lang="ja-JP" altLang="en-US" sz="1300" b="1" dirty="0" smtClean="0">
                <a:solidFill>
                  <a:srgbClr val="002060"/>
                </a:solidFill>
                <a:latin typeface="メイリオ" panose="020B0604030504040204" pitchFamily="50" charset="-128"/>
                <a:ea typeface="メイリオ" panose="020B0604030504040204" pitchFamily="50" charset="-128"/>
              </a:rPr>
              <a:t>「全員参加の省エネ活動について」</a:t>
            </a:r>
            <a:endParaRPr lang="en-US" altLang="ja-JP" sz="1300" b="1" dirty="0" smtClean="0">
              <a:solidFill>
                <a:srgbClr val="002060"/>
              </a:solidFill>
              <a:latin typeface="メイリオ" panose="020B0604030504040204" pitchFamily="50" charset="-128"/>
              <a:ea typeface="メイリオ" panose="020B0604030504040204" pitchFamily="50" charset="-128"/>
            </a:endParaRPr>
          </a:p>
          <a:p>
            <a:pPr>
              <a:lnSpc>
                <a:spcPts val="1400"/>
              </a:lnSpc>
            </a:pPr>
            <a:r>
              <a:rPr lang="ja-JP" altLang="en-US" sz="1400" dirty="0" smtClean="0">
                <a:solidFill>
                  <a:srgbClr val="002060"/>
                </a:solidFill>
                <a:latin typeface="メイリオ" panose="020B0604030504040204" pitchFamily="50" charset="-128"/>
                <a:ea typeface="メイリオ" panose="020B0604030504040204" pitchFamily="50" charset="-128"/>
              </a:rPr>
              <a:t>　</a:t>
            </a:r>
            <a:r>
              <a:rPr lang="ja-JP" altLang="en-US" sz="1100" dirty="0" smtClean="0">
                <a:solidFill>
                  <a:srgbClr val="002060"/>
                </a:solidFill>
                <a:latin typeface="メイリオ" panose="020B0604030504040204" pitchFamily="50" charset="-128"/>
                <a:ea typeface="メイリオ" panose="020B0604030504040204" pitchFamily="50" charset="-128"/>
              </a:rPr>
              <a:t>講師：三菱伸銅株式会社　三宝製作所　技術部　福戸山　清春 氏</a:t>
            </a:r>
            <a:endParaRPr lang="ja-JP" altLang="en-US" sz="900" dirty="0">
              <a:solidFill>
                <a:srgbClr val="002060"/>
              </a:solidFill>
              <a:latin typeface="メイリオ" panose="020B0604030504040204" pitchFamily="50" charset="-128"/>
              <a:ea typeface="メイリオ" panose="020B0604030504040204" pitchFamily="50" charset="-128"/>
            </a:endParaRPr>
          </a:p>
        </p:txBody>
      </p:sp>
      <p:sp>
        <p:nvSpPr>
          <p:cNvPr id="50" name="テキスト ボックス 29"/>
          <p:cNvSpPr txBox="1"/>
          <p:nvPr/>
        </p:nvSpPr>
        <p:spPr>
          <a:xfrm>
            <a:off x="1679569" y="8279807"/>
            <a:ext cx="4609101" cy="707886"/>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nSpc>
                <a:spcPts val="1700"/>
              </a:lnSpc>
            </a:pPr>
            <a:r>
              <a:rPr lang="en-US" altLang="ja-JP" sz="1100" dirty="0" smtClean="0">
                <a:solidFill>
                  <a:srgbClr val="002060"/>
                </a:solidFill>
                <a:latin typeface="メイリオ" panose="020B0604030504040204" pitchFamily="50" charset="-128"/>
                <a:ea typeface="メイリオ" panose="020B0604030504040204" pitchFamily="50" charset="-128"/>
              </a:rPr>
              <a:t>16:00</a:t>
            </a:r>
            <a:r>
              <a:rPr lang="ja-JP" altLang="en-US" sz="1100" dirty="0" smtClean="0">
                <a:solidFill>
                  <a:srgbClr val="002060"/>
                </a:solidFill>
                <a:latin typeface="メイリオ" panose="020B0604030504040204" pitchFamily="50" charset="-128"/>
                <a:ea typeface="メイリオ" panose="020B0604030504040204" pitchFamily="50" charset="-128"/>
              </a:rPr>
              <a:t>～</a:t>
            </a:r>
            <a:r>
              <a:rPr lang="en-US" altLang="ja-JP" sz="1100" dirty="0" smtClean="0">
                <a:solidFill>
                  <a:srgbClr val="002060"/>
                </a:solidFill>
                <a:latin typeface="メイリオ" panose="020B0604030504040204" pitchFamily="50" charset="-128"/>
                <a:ea typeface="メイリオ" panose="020B0604030504040204" pitchFamily="50" charset="-128"/>
              </a:rPr>
              <a:t>16:30</a:t>
            </a:r>
          </a:p>
          <a:p>
            <a:pPr>
              <a:lnSpc>
                <a:spcPts val="1700"/>
              </a:lnSpc>
            </a:pPr>
            <a:r>
              <a:rPr lang="ja-JP" altLang="en-US" sz="2000" b="1" dirty="0" smtClean="0">
                <a:solidFill>
                  <a:srgbClr val="002060"/>
                </a:solidFill>
                <a:latin typeface="メイリオ" panose="020B0604030504040204" pitchFamily="50" charset="-128"/>
                <a:ea typeface="メイリオ" panose="020B0604030504040204" pitchFamily="50" charset="-128"/>
              </a:rPr>
              <a:t> </a:t>
            </a:r>
            <a:r>
              <a:rPr lang="ja-JP" altLang="en-US" sz="1300" b="1" dirty="0" smtClean="0">
                <a:solidFill>
                  <a:srgbClr val="002060"/>
                </a:solidFill>
                <a:latin typeface="メイリオ" panose="020B0604030504040204" pitchFamily="50" charset="-128"/>
                <a:ea typeface="メイリオ" panose="020B0604030504040204" pitchFamily="50" charset="-128"/>
              </a:rPr>
              <a:t>「省エネのポイントについて」</a:t>
            </a:r>
            <a:endParaRPr lang="en-US" altLang="ja-JP" sz="1300" b="1" dirty="0" smtClean="0">
              <a:solidFill>
                <a:srgbClr val="002060"/>
              </a:solidFill>
              <a:latin typeface="メイリオ" panose="020B0604030504040204" pitchFamily="50" charset="-128"/>
              <a:ea typeface="メイリオ" panose="020B0604030504040204" pitchFamily="50" charset="-128"/>
            </a:endParaRPr>
          </a:p>
          <a:p>
            <a:pPr>
              <a:lnSpc>
                <a:spcPts val="1400"/>
              </a:lnSpc>
            </a:pPr>
            <a:r>
              <a:rPr lang="ja-JP" altLang="en-US" sz="1400" dirty="0" smtClean="0">
                <a:solidFill>
                  <a:srgbClr val="002060"/>
                </a:solidFill>
                <a:latin typeface="メイリオ" panose="020B0604030504040204" pitchFamily="50" charset="-128"/>
                <a:ea typeface="メイリオ" panose="020B0604030504040204" pitchFamily="50" charset="-128"/>
              </a:rPr>
              <a:t>　　</a:t>
            </a:r>
            <a:r>
              <a:rPr lang="ja-JP" altLang="en-US" sz="1100" dirty="0" smtClean="0">
                <a:solidFill>
                  <a:srgbClr val="002060"/>
                </a:solidFill>
                <a:latin typeface="メイリオ" panose="020B0604030504040204" pitchFamily="50" charset="-128"/>
                <a:ea typeface="メイリオ" panose="020B0604030504040204" pitchFamily="50" charset="-128"/>
              </a:rPr>
              <a:t>（地独）大阪府立環境農林水産総合研究所</a:t>
            </a:r>
            <a:r>
              <a:rPr lang="ja-JP" altLang="en-US" sz="1400" dirty="0" smtClean="0">
                <a:solidFill>
                  <a:srgbClr val="002060"/>
                </a:solidFill>
                <a:latin typeface="メイリオ" panose="020B0604030504040204" pitchFamily="50" charset="-128"/>
                <a:ea typeface="メイリオ" panose="020B0604030504040204" pitchFamily="50" charset="-128"/>
              </a:rPr>
              <a:t>　</a:t>
            </a:r>
            <a:endParaRPr lang="en-US" altLang="ja-JP" sz="1400" dirty="0" smtClean="0">
              <a:solidFill>
                <a:srgbClr val="002060"/>
              </a:solidFill>
              <a:latin typeface="メイリオ" panose="020B0604030504040204" pitchFamily="50" charset="-128"/>
              <a:ea typeface="メイリオ" panose="020B0604030504040204" pitchFamily="50" charset="-128"/>
            </a:endParaRPr>
          </a:p>
        </p:txBody>
      </p:sp>
      <p:sp>
        <p:nvSpPr>
          <p:cNvPr id="56" name="Rectangle 74"/>
          <p:cNvSpPr>
            <a:spLocks noChangeArrowheads="1"/>
          </p:cNvSpPr>
          <p:nvPr/>
        </p:nvSpPr>
        <p:spPr bwMode="auto">
          <a:xfrm>
            <a:off x="304295" y="1712828"/>
            <a:ext cx="7166984" cy="1290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C0C0C0"/>
                </a:solidFill>
                <a:miter lim="800000"/>
                <a:headEnd/>
                <a:tailEnd/>
              </a14:hiddenLine>
            </a:ext>
          </a:extLst>
        </p:spPr>
        <p:txBody>
          <a:bodyPr rot="0" vert="horz" wrap="square" lIns="74295" tIns="8890" rIns="74295" bIns="8890" anchor="t" anchorCtr="0" upright="1">
            <a:noAutofit/>
          </a:bodyPr>
          <a:lstStyle/>
          <a:p>
            <a:pPr indent="140335" algn="just">
              <a:lnSpc>
                <a:spcPts val="1400"/>
              </a:lnSpc>
              <a:spcAft>
                <a:spcPts val="0"/>
              </a:spcAft>
            </a:pP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中小事業者の皆様の</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省エネ対策</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を支援するため、以下のとおりセミナーを</a:t>
            </a:r>
            <a:r>
              <a:rPr lang="ja-JP" altLang="ja-JP" sz="1200" kern="100" dirty="0" smtClean="0">
                <a:latin typeface="メイリオ" panose="020B0604030504040204" pitchFamily="50" charset="-128"/>
                <a:ea typeface="メイリオ" panose="020B0604030504040204" pitchFamily="50" charset="-128"/>
                <a:cs typeface="メイリオ" panose="020B0604030504040204" pitchFamily="50" charset="-128"/>
              </a:rPr>
              <a:t>開催します</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a:t>
            </a:r>
          </a:p>
          <a:p>
            <a:pPr indent="140335" algn="just">
              <a:lnSpc>
                <a:spcPts val="1400"/>
              </a:lnSpc>
              <a:spcAft>
                <a:spcPts val="0"/>
              </a:spcAft>
            </a:pP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本セミナーでは、</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kern="100" dirty="0">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年度に、省エネルギーセンターや大阪府の省エネ・省</a:t>
            </a:r>
            <a:r>
              <a:rPr lang="en-US" altLang="ja-JP" sz="1200" kern="100" dirty="0">
                <a:latin typeface="メイリオ" panose="020B0604030504040204" pitchFamily="50" charset="-128"/>
                <a:ea typeface="メイリオ" panose="020B0604030504040204" pitchFamily="50" charset="-128"/>
                <a:cs typeface="メイリオ" panose="020B0604030504040204" pitchFamily="50" charset="-128"/>
              </a:rPr>
              <a:t>CO</a:t>
            </a:r>
            <a:r>
              <a:rPr lang="en-US" altLang="ja-JP" sz="1200" kern="100" baseline="-250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関連の賞を受賞した</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さまより</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事業所・工場それぞれの立場から</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具体的な</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省エネの</a:t>
            </a: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方策や先進事例をご紹介するほか、省エネ関連最新情報をご紹介します。</a:t>
            </a:r>
            <a:r>
              <a:rPr lang="ja-JP" altLang="en-US" sz="1200" kern="100" dirty="0">
                <a:latin typeface="メイリオ" panose="020B0604030504040204" pitchFamily="50" charset="-128"/>
                <a:ea typeface="メイリオ" panose="020B0604030504040204" pitchFamily="50" charset="-128"/>
                <a:cs typeface="メイリオ" panose="020B0604030504040204" pitchFamily="50" charset="-128"/>
              </a:rPr>
              <a:t>また、手軽にできてコストも削減できる省エネのポイントについてもご紹介します。</a:t>
            </a:r>
            <a:endPar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endParaRPr>
          </a:p>
          <a:p>
            <a:pPr indent="140335" algn="just">
              <a:lnSpc>
                <a:spcPts val="1400"/>
              </a:lnSpc>
              <a:spcAft>
                <a:spcPts val="0"/>
              </a:spcAft>
            </a:pPr>
            <a:r>
              <a:rPr lang="ja-JP" altLang="ja-JP" sz="1200" kern="100" dirty="0">
                <a:latin typeface="メイリオ" panose="020B0604030504040204" pitchFamily="50" charset="-128"/>
                <a:ea typeface="メイリオ" panose="020B0604030504040204" pitchFamily="50" charset="-128"/>
                <a:cs typeface="メイリオ" panose="020B0604030504040204" pitchFamily="50" charset="-128"/>
              </a:rPr>
              <a:t>経営者の方をはじめ、施設やエネルギー管理のご担当の皆様、ぜひセミナーにご参加ください。</a:t>
            </a:r>
          </a:p>
        </p:txBody>
      </p:sp>
      <p:sp>
        <p:nvSpPr>
          <p:cNvPr id="61" name="正方形/長方形 60"/>
          <p:cNvSpPr/>
          <p:nvPr/>
        </p:nvSpPr>
        <p:spPr>
          <a:xfrm>
            <a:off x="1670044" y="5774803"/>
            <a:ext cx="4968000" cy="28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41" name="正方形/長方形 40"/>
          <p:cNvSpPr/>
          <p:nvPr/>
        </p:nvSpPr>
        <p:spPr>
          <a:xfrm>
            <a:off x="1757191" y="5758652"/>
            <a:ext cx="2540960" cy="338554"/>
          </a:xfrm>
          <a:prstGeom prst="rect">
            <a:avLst/>
          </a:prstGeom>
        </p:spPr>
        <p:txBody>
          <a:bodyPr wrap="square">
            <a:spAutoFit/>
          </a:bodyPr>
          <a:lstStyle/>
          <a:p>
            <a:r>
              <a:rPr lang="ja-JP" altLang="en-US" sz="1600" dirty="0" smtClean="0">
                <a:solidFill>
                  <a:schemeClr val="bg1"/>
                </a:solidFill>
              </a:rPr>
              <a:t>省エネ取組事例</a:t>
            </a:r>
            <a:endParaRPr lang="ja-JP" altLang="en-US" sz="1600" dirty="0">
              <a:solidFill>
                <a:schemeClr val="bg1"/>
              </a:solidFill>
            </a:endParaRPr>
          </a:p>
        </p:txBody>
      </p:sp>
      <p:sp>
        <p:nvSpPr>
          <p:cNvPr id="62" name="正方形/長方形 61"/>
          <p:cNvSpPr/>
          <p:nvPr/>
        </p:nvSpPr>
        <p:spPr>
          <a:xfrm>
            <a:off x="1628142" y="7991807"/>
            <a:ext cx="4968000" cy="28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sp>
        <p:nvSpPr>
          <p:cNvPr id="31" name="正方形/長方形 30"/>
          <p:cNvSpPr/>
          <p:nvPr/>
        </p:nvSpPr>
        <p:spPr>
          <a:xfrm>
            <a:off x="1747036" y="7979107"/>
            <a:ext cx="4176727" cy="338554"/>
          </a:xfrm>
          <a:prstGeom prst="rect">
            <a:avLst/>
          </a:prstGeom>
        </p:spPr>
        <p:txBody>
          <a:bodyPr wrap="square">
            <a:spAutoFit/>
          </a:bodyPr>
          <a:lstStyle/>
          <a:p>
            <a:r>
              <a:rPr lang="ja-JP" altLang="en-US" sz="1600" dirty="0">
                <a:solidFill>
                  <a:schemeClr val="bg1"/>
                </a:solidFill>
              </a:rPr>
              <a:t>その他</a:t>
            </a:r>
          </a:p>
        </p:txBody>
      </p:sp>
      <p:sp>
        <p:nvSpPr>
          <p:cNvPr id="26" name="正方形/長方形 25"/>
          <p:cNvSpPr/>
          <p:nvPr/>
        </p:nvSpPr>
        <p:spPr>
          <a:xfrm>
            <a:off x="4782848" y="3897715"/>
            <a:ext cx="1752927" cy="292388"/>
          </a:xfrm>
          <a:prstGeom prst="rect">
            <a:avLst/>
          </a:prstGeom>
        </p:spPr>
        <p:txBody>
          <a:bodyPr wrap="square">
            <a:spAutoFit/>
          </a:bodyPr>
          <a:lstStyle/>
          <a:p>
            <a:pPr algn="dist"/>
            <a:r>
              <a:rPr lang="ja-JP" altLang="en-US" sz="13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a:t>
            </a:r>
            <a:r>
              <a:rPr lang="en-US" altLang="ja-JP" sz="13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3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13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0開場）</a:t>
            </a:r>
            <a:endParaRPr lang="ja-JP" altLang="en-US" sz="1300"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716845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descr="daimap"/>
          <p:cNvPicPr/>
          <p:nvPr/>
        </p:nvPicPr>
        <p:blipFill>
          <a:blip r:embed="rId2">
            <a:extLst>
              <a:ext uri="{28A0092B-C50C-407E-A947-70E740481C1C}">
                <a14:useLocalDpi xmlns:a14="http://schemas.microsoft.com/office/drawing/2010/main" val="0"/>
              </a:ext>
            </a:extLst>
          </a:blip>
          <a:srcRect/>
          <a:stretch>
            <a:fillRect/>
          </a:stretch>
        </p:blipFill>
        <p:spPr bwMode="auto">
          <a:xfrm>
            <a:off x="3850443" y="880745"/>
            <a:ext cx="3648075" cy="2933700"/>
          </a:xfrm>
          <a:prstGeom prst="rect">
            <a:avLst/>
          </a:prstGeom>
          <a:noFill/>
        </p:spPr>
      </p:pic>
      <p:sp>
        <p:nvSpPr>
          <p:cNvPr id="2" name="正方形/長方形 1"/>
          <p:cNvSpPr/>
          <p:nvPr/>
        </p:nvSpPr>
        <p:spPr>
          <a:xfrm>
            <a:off x="0" y="204470"/>
            <a:ext cx="7791450" cy="66675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endParaRPr lang="ja-JP" sz="1100" kern="100" dirty="0">
              <a:solidFill>
                <a:srgbClr val="666666"/>
              </a:solidFill>
              <a:effectLst/>
              <a:latin typeface="HGPｺﾞｼｯｸE" panose="020B0900000000000000" pitchFamily="50" charset="-128"/>
              <a:ea typeface="HGPｺﾞｼｯｸE" panose="020B0900000000000000" pitchFamily="50" charset="-128"/>
              <a:cs typeface="Times New Roman"/>
            </a:endParaRPr>
          </a:p>
        </p:txBody>
      </p:sp>
      <p:sp>
        <p:nvSpPr>
          <p:cNvPr id="3" name="正方形/長方形 2"/>
          <p:cNvSpPr/>
          <p:nvPr/>
        </p:nvSpPr>
        <p:spPr>
          <a:xfrm>
            <a:off x="0" y="283209"/>
            <a:ext cx="7791450" cy="666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r>
              <a:rPr lang="ja-JP" sz="28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a:rPr>
              <a:t>参加申込</a:t>
            </a:r>
            <a:r>
              <a:rPr lang="en-US" sz="28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a:rPr>
              <a:t>FAX</a:t>
            </a:r>
            <a:r>
              <a:rPr lang="ja-JP" sz="2800" kern="100" dirty="0">
                <a:solidFill>
                  <a:srgbClr val="FFFFFF"/>
                </a:solidFill>
                <a:effectLst/>
                <a:latin typeface="HGP創英角ｺﾞｼｯｸUB" panose="020B0900000000000000" pitchFamily="50" charset="-128"/>
                <a:ea typeface="HGP創英角ｺﾞｼｯｸUB" panose="020B0900000000000000" pitchFamily="50" charset="-128"/>
                <a:cs typeface="Times New Roman"/>
              </a:rPr>
              <a:t>送信先 </a:t>
            </a:r>
            <a:r>
              <a:rPr lang="ja-JP" sz="2800" kern="100" dirty="0">
                <a:solidFill>
                  <a:srgbClr val="FFFFFF"/>
                </a:solidFill>
                <a:effectLst/>
                <a:latin typeface="HGPｺﾞｼｯｸE" panose="020B0900000000000000" pitchFamily="50" charset="-128"/>
                <a:ea typeface="HGPｺﾞｼｯｸE" panose="020B0900000000000000" pitchFamily="50" charset="-128"/>
                <a:cs typeface="Times New Roman"/>
              </a:rPr>
              <a:t>： </a:t>
            </a:r>
            <a:r>
              <a:rPr lang="en-US" sz="2800" kern="100" dirty="0" smtClean="0">
                <a:solidFill>
                  <a:srgbClr val="FFFFFF"/>
                </a:solidFill>
                <a:effectLst/>
                <a:latin typeface="HGPｺﾞｼｯｸE" panose="020B0900000000000000" pitchFamily="50" charset="-128"/>
                <a:ea typeface="HGPｺﾞｼｯｸE" panose="020B0900000000000000" pitchFamily="50" charset="-128"/>
                <a:cs typeface="Times New Roman"/>
              </a:rPr>
              <a:t>072</a:t>
            </a:r>
            <a:r>
              <a:rPr lang="en-US" altLang="ja-JP" sz="2800" kern="100" dirty="0" smtClean="0">
                <a:solidFill>
                  <a:srgbClr val="FFFFFF"/>
                </a:solidFill>
                <a:effectLst/>
                <a:latin typeface="HGPｺﾞｼｯｸE" panose="020B0900000000000000" pitchFamily="50" charset="-128"/>
                <a:ea typeface="HGPｺﾞｼｯｸE" panose="020B0900000000000000" pitchFamily="50" charset="-128"/>
                <a:cs typeface="Times New Roman"/>
              </a:rPr>
              <a:t>-</a:t>
            </a:r>
            <a:r>
              <a:rPr lang="en-US" sz="2800" kern="100" dirty="0" smtClean="0">
                <a:solidFill>
                  <a:srgbClr val="FFFFFF"/>
                </a:solidFill>
                <a:effectLst/>
                <a:latin typeface="HGPｺﾞｼｯｸE" panose="020B0900000000000000" pitchFamily="50" charset="-128"/>
                <a:ea typeface="HGPｺﾞｼｯｸE" panose="020B0900000000000000" pitchFamily="50" charset="-128"/>
                <a:cs typeface="Times New Roman"/>
              </a:rPr>
              <a:t>956</a:t>
            </a:r>
            <a:r>
              <a:rPr lang="en-US" altLang="ja-JP" sz="2800" kern="100" dirty="0" smtClean="0">
                <a:solidFill>
                  <a:srgbClr val="FFFFFF"/>
                </a:solidFill>
                <a:effectLst/>
                <a:latin typeface="HGPｺﾞｼｯｸE" panose="020B0900000000000000" pitchFamily="50" charset="-128"/>
                <a:ea typeface="HGPｺﾞｼｯｸE" panose="020B0900000000000000" pitchFamily="50" charset="-128"/>
                <a:cs typeface="Times New Roman"/>
              </a:rPr>
              <a:t>-9790</a:t>
            </a:r>
            <a:endParaRPr lang="ja-JP" sz="1100" kern="100" dirty="0">
              <a:solidFill>
                <a:srgbClr val="666666"/>
              </a:solidFill>
              <a:effectLst/>
              <a:latin typeface="HGPｺﾞｼｯｸE" panose="020B0900000000000000" pitchFamily="50" charset="-128"/>
              <a:ea typeface="HGPｺﾞｼｯｸE" panose="020B0900000000000000" pitchFamily="50" charset="-128"/>
              <a:cs typeface="Times New Roman"/>
            </a:endParaRPr>
          </a:p>
        </p:txBody>
      </p:sp>
      <p:pic>
        <p:nvPicPr>
          <p:cNvPr id="4" name="図 3" descr="GUM14_FR01010"/>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8777" y="955992"/>
            <a:ext cx="1308100" cy="436245"/>
          </a:xfrm>
          <a:prstGeom prst="rect">
            <a:avLst/>
          </a:prstGeom>
          <a:noFill/>
        </p:spPr>
      </p:pic>
      <p:sp>
        <p:nvSpPr>
          <p:cNvPr id="5" name="Rectangle 85"/>
          <p:cNvSpPr>
            <a:spLocks noChangeArrowheads="1"/>
          </p:cNvSpPr>
          <p:nvPr/>
        </p:nvSpPr>
        <p:spPr bwMode="auto">
          <a:xfrm>
            <a:off x="502284" y="949959"/>
            <a:ext cx="107442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lnSpc>
                <a:spcPts val="2700"/>
              </a:lnSpc>
              <a:spcAft>
                <a:spcPts val="0"/>
              </a:spcAft>
            </a:pPr>
            <a:r>
              <a:rPr lang="ja-JP" sz="1400" kern="100" dirty="0">
                <a:effectLst/>
                <a:latin typeface="Century"/>
                <a:ea typeface="HG創英角ｺﾞｼｯｸUB"/>
                <a:cs typeface="Times New Roman"/>
              </a:rPr>
              <a:t>アクセス</a:t>
            </a:r>
            <a:endParaRPr lang="ja-JP" sz="1050" kern="100" dirty="0">
              <a:effectLst/>
              <a:latin typeface="Century"/>
              <a:ea typeface="ＭＳ 明朝"/>
              <a:cs typeface="Times New Roman"/>
            </a:endParaRPr>
          </a:p>
        </p:txBody>
      </p:sp>
      <p:sp>
        <p:nvSpPr>
          <p:cNvPr id="7" name="Text Box 90"/>
          <p:cNvSpPr txBox="1">
            <a:spLocks noChangeArrowheads="1"/>
          </p:cNvSpPr>
          <p:nvPr/>
        </p:nvSpPr>
        <p:spPr bwMode="auto">
          <a:xfrm>
            <a:off x="1170301" y="1352232"/>
            <a:ext cx="2324100" cy="19907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ts val="1600"/>
              </a:lnSpc>
              <a:spcAft>
                <a:spcPts val="0"/>
              </a:spcAft>
            </a:pPr>
            <a:r>
              <a:rPr lang="ja-JP" sz="1400" b="1" kern="100" dirty="0">
                <a:effectLst/>
                <a:latin typeface="Century"/>
                <a:ea typeface="ＭＳ ゴシック"/>
                <a:cs typeface="Times New Roman"/>
              </a:rPr>
              <a:t>大阪商工会議所</a:t>
            </a:r>
            <a:endParaRPr lang="ja-JP" sz="1050" kern="100" dirty="0">
              <a:effectLst/>
              <a:latin typeface="Century"/>
              <a:ea typeface="ＭＳ 明朝"/>
              <a:cs typeface="Times New Roman"/>
            </a:endParaRPr>
          </a:p>
          <a:p>
            <a:pPr algn="just">
              <a:lnSpc>
                <a:spcPts val="1600"/>
              </a:lnSpc>
              <a:spcAft>
                <a:spcPts val="0"/>
              </a:spcAft>
            </a:pPr>
            <a:r>
              <a:rPr lang="en-US" sz="1100" b="1" kern="100" dirty="0">
                <a:effectLst/>
                <a:latin typeface="ＭＳ ゴシック"/>
                <a:ea typeface="ＭＳ 明朝"/>
                <a:cs typeface="Times New Roman"/>
              </a:rPr>
              <a:t> (</a:t>
            </a:r>
            <a:r>
              <a:rPr lang="ja-JP" sz="1100" b="1" kern="100" dirty="0">
                <a:effectLst/>
                <a:latin typeface="Century"/>
                <a:ea typeface="ＭＳ ゴシック"/>
                <a:cs typeface="Times New Roman"/>
              </a:rPr>
              <a:t>大阪市中央区本町橋</a:t>
            </a:r>
            <a:r>
              <a:rPr lang="en-US" sz="1100" b="1" kern="100" dirty="0">
                <a:effectLst/>
                <a:latin typeface="Century"/>
                <a:ea typeface="ＭＳ ゴシック"/>
                <a:cs typeface="Times New Roman"/>
              </a:rPr>
              <a:t>2</a:t>
            </a:r>
            <a:r>
              <a:rPr lang="ja-JP" sz="1100" b="1" kern="100" dirty="0">
                <a:effectLst/>
                <a:latin typeface="Century"/>
                <a:ea typeface="ＭＳ ゴシック"/>
                <a:cs typeface="Times New Roman"/>
              </a:rPr>
              <a:t>番</a:t>
            </a:r>
            <a:r>
              <a:rPr lang="en-US" sz="1100" b="1" kern="100" dirty="0">
                <a:effectLst/>
                <a:latin typeface="Century"/>
                <a:ea typeface="ＭＳ ゴシック"/>
                <a:cs typeface="Times New Roman"/>
              </a:rPr>
              <a:t>8</a:t>
            </a:r>
            <a:r>
              <a:rPr lang="ja-JP" sz="1100" b="1" kern="100" dirty="0">
                <a:effectLst/>
                <a:latin typeface="Century"/>
                <a:ea typeface="ＭＳ ゴシック"/>
                <a:cs typeface="Times New Roman"/>
              </a:rPr>
              <a:t>号）</a:t>
            </a:r>
            <a:endParaRPr lang="ja-JP" sz="1050" kern="100" dirty="0">
              <a:effectLst/>
              <a:latin typeface="Century"/>
              <a:ea typeface="ＭＳ 明朝"/>
              <a:cs typeface="Times New Roman"/>
            </a:endParaRPr>
          </a:p>
          <a:p>
            <a:pPr algn="just">
              <a:lnSpc>
                <a:spcPts val="1600"/>
              </a:lnSpc>
              <a:spcAft>
                <a:spcPts val="0"/>
              </a:spcAft>
            </a:pPr>
            <a:r>
              <a:rPr lang="en-US" sz="1000" b="1" kern="100" dirty="0">
                <a:effectLst/>
                <a:latin typeface="ＭＳ ゴシック"/>
                <a:ea typeface="ＭＳ 明朝"/>
                <a:cs typeface="Times New Roman"/>
              </a:rPr>
              <a:t> </a:t>
            </a:r>
            <a:endParaRPr lang="ja-JP" sz="1050" kern="100" dirty="0">
              <a:effectLst/>
              <a:latin typeface="Century"/>
              <a:ea typeface="ＭＳ 明朝"/>
              <a:cs typeface="Times New Roman"/>
            </a:endParaRPr>
          </a:p>
          <a:p>
            <a:pPr indent="140335" algn="just">
              <a:lnSpc>
                <a:spcPts val="1600"/>
              </a:lnSpc>
              <a:spcAft>
                <a:spcPts val="0"/>
              </a:spcAft>
            </a:pPr>
            <a:r>
              <a:rPr lang="ja-JP" sz="1100" b="1" kern="100" dirty="0">
                <a:effectLst/>
                <a:latin typeface="Century"/>
                <a:ea typeface="ＭＳ ゴシック"/>
                <a:cs typeface="Times New Roman"/>
              </a:rPr>
              <a:t>★地下鉄堺筋線・堺筋本町駅</a:t>
            </a:r>
            <a:endParaRPr lang="ja-JP" sz="1050" kern="100" dirty="0">
              <a:effectLst/>
              <a:latin typeface="Century"/>
              <a:ea typeface="ＭＳ 明朝"/>
              <a:cs typeface="Times New Roman"/>
            </a:endParaRPr>
          </a:p>
          <a:p>
            <a:pPr indent="280670" algn="just">
              <a:lnSpc>
                <a:spcPts val="1600"/>
              </a:lnSpc>
              <a:spcAft>
                <a:spcPts val="0"/>
              </a:spcAft>
            </a:pPr>
            <a:r>
              <a:rPr lang="en-US" sz="1100" b="1" kern="100" dirty="0">
                <a:effectLst/>
                <a:latin typeface="ＭＳ ゴシック"/>
                <a:ea typeface="ＭＳ 明朝"/>
                <a:cs typeface="Times New Roman"/>
              </a:rPr>
              <a:t>12</a:t>
            </a:r>
            <a:r>
              <a:rPr lang="ja-JP" sz="1100" b="1" kern="100" dirty="0">
                <a:effectLst/>
                <a:latin typeface="Century"/>
                <a:ea typeface="ＭＳ ゴシック"/>
                <a:cs typeface="Times New Roman"/>
              </a:rPr>
              <a:t>番出口より徒歩</a:t>
            </a:r>
            <a:r>
              <a:rPr lang="en-US" sz="1100" b="1" kern="100" dirty="0">
                <a:effectLst/>
                <a:latin typeface="Century"/>
                <a:ea typeface="ＭＳ ゴシック"/>
                <a:cs typeface="Times New Roman"/>
              </a:rPr>
              <a:t>7</a:t>
            </a:r>
            <a:r>
              <a:rPr lang="ja-JP" sz="1100" b="1" kern="100" dirty="0">
                <a:effectLst/>
                <a:latin typeface="Century"/>
                <a:ea typeface="ＭＳ ゴシック"/>
                <a:cs typeface="Times New Roman"/>
              </a:rPr>
              <a:t>分 </a:t>
            </a:r>
            <a:endParaRPr lang="ja-JP" sz="1050" kern="100" dirty="0">
              <a:effectLst/>
              <a:latin typeface="Century"/>
              <a:ea typeface="ＭＳ 明朝"/>
              <a:cs typeface="Times New Roman"/>
            </a:endParaRPr>
          </a:p>
          <a:p>
            <a:pPr indent="140335" algn="just">
              <a:lnSpc>
                <a:spcPts val="1600"/>
              </a:lnSpc>
              <a:spcAft>
                <a:spcPts val="0"/>
              </a:spcAft>
            </a:pPr>
            <a:r>
              <a:rPr lang="ja-JP" sz="1100" b="1" kern="100" dirty="0">
                <a:effectLst/>
                <a:latin typeface="Century"/>
                <a:ea typeface="ＭＳ ゴシック"/>
                <a:cs typeface="Times New Roman"/>
              </a:rPr>
              <a:t>★地下鉄中央線・堺筋本町駅</a:t>
            </a:r>
            <a:endParaRPr lang="ja-JP" sz="1050" kern="100" dirty="0">
              <a:effectLst/>
              <a:latin typeface="Century"/>
              <a:ea typeface="ＭＳ 明朝"/>
              <a:cs typeface="Times New Roman"/>
            </a:endParaRPr>
          </a:p>
          <a:p>
            <a:pPr indent="280670" algn="just">
              <a:lnSpc>
                <a:spcPts val="1600"/>
              </a:lnSpc>
              <a:spcAft>
                <a:spcPts val="0"/>
              </a:spcAft>
            </a:pPr>
            <a:r>
              <a:rPr lang="ja-JP" sz="1100" b="1" kern="100" dirty="0">
                <a:effectLst/>
                <a:latin typeface="Century"/>
                <a:ea typeface="ＭＳ ゴシック"/>
                <a:cs typeface="Times New Roman"/>
              </a:rPr>
              <a:t>１番出口より徒歩</a:t>
            </a:r>
            <a:r>
              <a:rPr lang="en-US" sz="1100" b="1" kern="100" dirty="0">
                <a:effectLst/>
                <a:latin typeface="Century"/>
                <a:ea typeface="ＭＳ ゴシック"/>
                <a:cs typeface="Times New Roman"/>
              </a:rPr>
              <a:t>7</a:t>
            </a:r>
            <a:r>
              <a:rPr lang="ja-JP" sz="1100" b="1" kern="100" dirty="0">
                <a:effectLst/>
                <a:latin typeface="Century"/>
                <a:ea typeface="ＭＳ ゴシック"/>
                <a:cs typeface="Times New Roman"/>
              </a:rPr>
              <a:t>分</a:t>
            </a:r>
            <a:endParaRPr lang="ja-JP" sz="1050" kern="100" dirty="0">
              <a:effectLst/>
              <a:latin typeface="Century"/>
              <a:ea typeface="ＭＳ 明朝"/>
              <a:cs typeface="Times New Roman"/>
            </a:endParaRPr>
          </a:p>
          <a:p>
            <a:pPr indent="140335" algn="just">
              <a:lnSpc>
                <a:spcPts val="1600"/>
              </a:lnSpc>
              <a:spcAft>
                <a:spcPts val="0"/>
              </a:spcAft>
            </a:pPr>
            <a:r>
              <a:rPr lang="ja-JP" sz="1100" b="1" kern="100" dirty="0">
                <a:effectLst/>
                <a:latin typeface="Century"/>
                <a:ea typeface="ＭＳ ゴシック"/>
                <a:cs typeface="Times New Roman"/>
              </a:rPr>
              <a:t>★地下鉄谷町線・谷町</a:t>
            </a:r>
            <a:r>
              <a:rPr lang="en-US" sz="1100" b="1" kern="100" dirty="0">
                <a:effectLst/>
                <a:latin typeface="Century"/>
                <a:ea typeface="ＭＳ ゴシック"/>
                <a:cs typeface="Times New Roman"/>
              </a:rPr>
              <a:t>4</a:t>
            </a:r>
            <a:r>
              <a:rPr lang="ja-JP" sz="1100" b="1" kern="100" dirty="0">
                <a:effectLst/>
                <a:latin typeface="Century"/>
                <a:ea typeface="ＭＳ ゴシック"/>
                <a:cs typeface="Times New Roman"/>
              </a:rPr>
              <a:t>丁目駅</a:t>
            </a:r>
            <a:endParaRPr lang="ja-JP" sz="1050" kern="100" dirty="0">
              <a:effectLst/>
              <a:latin typeface="Century"/>
              <a:ea typeface="ＭＳ 明朝"/>
              <a:cs typeface="Times New Roman"/>
            </a:endParaRPr>
          </a:p>
          <a:p>
            <a:pPr indent="280670" algn="just">
              <a:lnSpc>
                <a:spcPts val="1600"/>
              </a:lnSpc>
              <a:spcAft>
                <a:spcPts val="0"/>
              </a:spcAft>
            </a:pPr>
            <a:r>
              <a:rPr lang="ja-JP" sz="1100" b="1" kern="100" dirty="0">
                <a:effectLst/>
                <a:latin typeface="Century"/>
                <a:ea typeface="ＭＳ ゴシック"/>
                <a:cs typeface="Times New Roman"/>
              </a:rPr>
              <a:t>４番出口より徒歩</a:t>
            </a:r>
            <a:r>
              <a:rPr lang="en-US" sz="1100" b="1" kern="100" dirty="0">
                <a:effectLst/>
                <a:latin typeface="Century"/>
                <a:ea typeface="ＭＳ ゴシック"/>
                <a:cs typeface="Times New Roman"/>
              </a:rPr>
              <a:t>7</a:t>
            </a:r>
            <a:r>
              <a:rPr lang="ja-JP" sz="1100" b="1" kern="100" dirty="0">
                <a:effectLst/>
                <a:latin typeface="Century"/>
                <a:ea typeface="ＭＳ ゴシック"/>
                <a:cs typeface="Times New Roman"/>
              </a:rPr>
              <a:t>分</a:t>
            </a:r>
            <a:endParaRPr lang="ja-JP" sz="1050" kern="100" dirty="0">
              <a:effectLst/>
              <a:latin typeface="Century"/>
              <a:ea typeface="ＭＳ 明朝"/>
              <a:cs typeface="Times New Roman"/>
            </a:endParaRPr>
          </a:p>
        </p:txBody>
      </p:sp>
      <p:grpSp>
        <p:nvGrpSpPr>
          <p:cNvPr id="8" name="グループ化 7"/>
          <p:cNvGrpSpPr/>
          <p:nvPr/>
        </p:nvGrpSpPr>
        <p:grpSpPr>
          <a:xfrm>
            <a:off x="182244" y="3376295"/>
            <a:ext cx="3009265" cy="438150"/>
            <a:chOff x="0" y="0"/>
            <a:chExt cx="3162300" cy="438150"/>
          </a:xfrm>
        </p:grpSpPr>
        <p:pic>
          <p:nvPicPr>
            <p:cNvPr id="9" name="図 8" descr="GUM14_FR01010"/>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0"/>
              <a:ext cx="3162300" cy="438150"/>
            </a:xfrm>
            <a:prstGeom prst="rect">
              <a:avLst/>
            </a:prstGeom>
            <a:noFill/>
          </p:spPr>
        </p:pic>
        <p:sp>
          <p:nvSpPr>
            <p:cNvPr id="10" name="Rectangle 86"/>
            <p:cNvSpPr>
              <a:spLocks noChangeArrowheads="1"/>
            </p:cNvSpPr>
            <p:nvPr/>
          </p:nvSpPr>
          <p:spPr bwMode="auto">
            <a:xfrm>
              <a:off x="76200" y="0"/>
              <a:ext cx="293306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8890" rIns="74295" bIns="8890" anchor="t" anchorCtr="0" upright="1">
              <a:noAutofit/>
            </a:bodyPr>
            <a:lstStyle/>
            <a:p>
              <a:pPr algn="just">
                <a:lnSpc>
                  <a:spcPts val="2700"/>
                </a:lnSpc>
                <a:spcAft>
                  <a:spcPts val="0"/>
                </a:spcAft>
              </a:pPr>
              <a:r>
                <a:rPr lang="ja-JP" sz="1400" kern="100" dirty="0">
                  <a:effectLst/>
                  <a:latin typeface="Century"/>
                  <a:ea typeface="HG創英角ｺﾞｼｯｸUB"/>
                  <a:cs typeface="Times New Roman"/>
                </a:rPr>
                <a:t>お申し込み・お問い合わせ</a:t>
              </a:r>
              <a:endParaRPr lang="ja-JP" sz="1050" kern="100" dirty="0">
                <a:effectLst/>
                <a:latin typeface="Century"/>
                <a:ea typeface="ＭＳ 明朝"/>
                <a:cs typeface="Times New Roman"/>
              </a:endParaRPr>
            </a:p>
          </p:txBody>
        </p:sp>
      </p:grpSp>
      <p:pic>
        <p:nvPicPr>
          <p:cNvPr id="205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4756" y="6206809"/>
            <a:ext cx="7191375" cy="408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 Box 88"/>
          <p:cNvSpPr txBox="1">
            <a:spLocks noChangeArrowheads="1"/>
          </p:cNvSpPr>
          <p:nvPr/>
        </p:nvSpPr>
        <p:spPr bwMode="auto">
          <a:xfrm>
            <a:off x="411674" y="3900170"/>
            <a:ext cx="6865106" cy="2495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lgn="just">
              <a:lnSpc>
                <a:spcPts val="1500"/>
              </a:lnSpc>
              <a:spcAft>
                <a:spcPts val="0"/>
              </a:spcAft>
            </a:pPr>
            <a:r>
              <a:rPr lang="ja-JP" sz="1400" b="1" kern="100" dirty="0">
                <a:effectLst/>
                <a:latin typeface="Century"/>
                <a:ea typeface="ＭＳ ゴシック"/>
                <a:cs typeface="Times New Roman"/>
              </a:rPr>
              <a:t>●お申込みについて</a:t>
            </a:r>
            <a:endParaRPr lang="ja-JP" sz="1050" kern="100" dirty="0">
              <a:effectLst/>
              <a:latin typeface="Century"/>
              <a:ea typeface="ＭＳ 明朝"/>
              <a:cs typeface="Times New Roman"/>
            </a:endParaRPr>
          </a:p>
          <a:p>
            <a:pPr marL="127635" indent="-127635" algn="just">
              <a:lnSpc>
                <a:spcPts val="1500"/>
              </a:lnSpc>
              <a:spcAft>
                <a:spcPts val="0"/>
              </a:spcAft>
            </a:pPr>
            <a:r>
              <a:rPr lang="ja-JP" sz="1000" b="1" kern="100" dirty="0">
                <a:effectLst/>
                <a:latin typeface="Century"/>
                <a:ea typeface="ＭＳ ゴシック"/>
                <a:cs typeface="Times New Roman"/>
              </a:rPr>
              <a:t>　　</a:t>
            </a:r>
            <a:r>
              <a:rPr lang="ja-JP" sz="1050" b="1" kern="100" dirty="0">
                <a:effectLst/>
                <a:latin typeface="Century"/>
                <a:ea typeface="ＭＳ ゴシック"/>
                <a:cs typeface="Times New Roman"/>
              </a:rPr>
              <a:t>大阪府立環境農林水産総合研究所ホームページのセミナー参加申込みフォームからお申し込みいただくか、</a:t>
            </a:r>
            <a:endParaRPr lang="ja-JP" sz="1100" kern="100" dirty="0">
              <a:effectLst/>
              <a:latin typeface="Century"/>
              <a:ea typeface="ＭＳ 明朝"/>
              <a:cs typeface="Times New Roman"/>
            </a:endParaRPr>
          </a:p>
          <a:p>
            <a:pPr marL="133350" algn="just">
              <a:lnSpc>
                <a:spcPts val="1500"/>
              </a:lnSpc>
              <a:spcAft>
                <a:spcPts val="0"/>
              </a:spcAft>
            </a:pPr>
            <a:r>
              <a:rPr lang="ja-JP" sz="1050" b="1" kern="100" dirty="0">
                <a:effectLst/>
                <a:latin typeface="Century"/>
                <a:ea typeface="ＭＳ ゴシック"/>
                <a:cs typeface="Times New Roman"/>
              </a:rPr>
              <a:t>下記の参加申込書により、ＦＡＸでお申し込みください。</a:t>
            </a:r>
            <a:endParaRPr lang="ja-JP" sz="1100" kern="100" dirty="0">
              <a:effectLst/>
              <a:latin typeface="Century"/>
              <a:ea typeface="ＭＳ 明朝"/>
              <a:cs typeface="Times New Roman"/>
            </a:endParaRPr>
          </a:p>
          <a:p>
            <a:pPr algn="just">
              <a:lnSpc>
                <a:spcPts val="1500"/>
              </a:lnSpc>
              <a:spcAft>
                <a:spcPts val="0"/>
              </a:spcAft>
            </a:pPr>
            <a:r>
              <a:rPr lang="ja-JP" sz="1050" b="1" kern="100" dirty="0">
                <a:effectLst/>
                <a:latin typeface="Century"/>
                <a:ea typeface="ＭＳ ゴシック"/>
                <a:cs typeface="Times New Roman"/>
              </a:rPr>
              <a:t>　 （定員を超過した場合にのみ、ご連絡いたします。）</a:t>
            </a:r>
            <a:endParaRPr lang="ja-JP" sz="1100" kern="100" dirty="0">
              <a:effectLst/>
              <a:latin typeface="Century"/>
              <a:ea typeface="ＭＳ 明朝"/>
              <a:cs typeface="Times New Roman"/>
            </a:endParaRPr>
          </a:p>
          <a:p>
            <a:pPr algn="just">
              <a:lnSpc>
                <a:spcPts val="1500"/>
              </a:lnSpc>
              <a:spcAft>
                <a:spcPts val="0"/>
              </a:spcAft>
            </a:pPr>
            <a:r>
              <a:rPr lang="en-US" sz="1000" b="1" kern="100" dirty="0">
                <a:effectLst/>
                <a:latin typeface="ＭＳ ゴシック"/>
                <a:ea typeface="ＭＳ 明朝"/>
                <a:cs typeface="Times New Roman"/>
              </a:rPr>
              <a:t> </a:t>
            </a:r>
            <a:endParaRPr lang="ja-JP" sz="1050" kern="100" dirty="0">
              <a:effectLst/>
              <a:latin typeface="Century"/>
              <a:ea typeface="ＭＳ 明朝"/>
              <a:cs typeface="Times New Roman"/>
            </a:endParaRPr>
          </a:p>
          <a:p>
            <a:pPr algn="just">
              <a:lnSpc>
                <a:spcPts val="1500"/>
              </a:lnSpc>
              <a:spcAft>
                <a:spcPts val="0"/>
              </a:spcAft>
            </a:pPr>
            <a:r>
              <a:rPr lang="ja-JP" sz="1400" b="1" kern="100" dirty="0">
                <a:effectLst/>
                <a:latin typeface="Century"/>
                <a:ea typeface="ＭＳ ゴシック"/>
                <a:cs typeface="Times New Roman"/>
              </a:rPr>
              <a:t>●お申込み、お問い合わせ先</a:t>
            </a:r>
            <a:endParaRPr lang="ja-JP" sz="1050" kern="100" dirty="0">
              <a:effectLst/>
              <a:latin typeface="Century"/>
              <a:ea typeface="ＭＳ 明朝"/>
              <a:cs typeface="Times New Roman"/>
            </a:endParaRPr>
          </a:p>
          <a:p>
            <a:pPr algn="just">
              <a:lnSpc>
                <a:spcPts val="1500"/>
              </a:lnSpc>
              <a:spcAft>
                <a:spcPts val="0"/>
              </a:spcAft>
            </a:pPr>
            <a:r>
              <a:rPr lang="ja-JP" sz="1000" b="1" kern="100" dirty="0">
                <a:effectLst/>
                <a:latin typeface="Century"/>
                <a:ea typeface="ＭＳ ゴシック"/>
                <a:cs typeface="Times New Roman"/>
              </a:rPr>
              <a:t>　　</a:t>
            </a:r>
            <a:r>
              <a:rPr lang="ja-JP" sz="1050" b="1" kern="100" dirty="0">
                <a:effectLst/>
                <a:latin typeface="Century"/>
                <a:ea typeface="ＭＳ ゴシック"/>
                <a:cs typeface="Times New Roman"/>
              </a:rPr>
              <a:t>（地独）大阪府立環境農林水産総合研究所　環境研究部　技術支援グループ</a:t>
            </a:r>
            <a:endParaRPr lang="ja-JP" sz="1100" kern="100" dirty="0">
              <a:effectLst/>
              <a:latin typeface="Century"/>
              <a:ea typeface="ＭＳ 明朝"/>
              <a:cs typeface="Times New Roman"/>
            </a:endParaRPr>
          </a:p>
          <a:p>
            <a:pPr algn="just">
              <a:lnSpc>
                <a:spcPts val="1500"/>
              </a:lnSpc>
              <a:spcAft>
                <a:spcPts val="0"/>
              </a:spcAft>
            </a:pPr>
            <a:r>
              <a:rPr lang="ja-JP" sz="1050" b="1" kern="100" dirty="0">
                <a:effectLst/>
                <a:latin typeface="Century"/>
                <a:ea typeface="ＭＳ ゴシック"/>
                <a:cs typeface="Times New Roman"/>
              </a:rPr>
              <a:t>　　　</a:t>
            </a:r>
            <a:r>
              <a:rPr lang="en-US" sz="1050" b="1" kern="100" dirty="0">
                <a:effectLst/>
                <a:latin typeface="Century"/>
                <a:ea typeface="ＭＳ ゴシック"/>
                <a:cs typeface="Times New Roman"/>
              </a:rPr>
              <a:t>TEL</a:t>
            </a:r>
            <a:r>
              <a:rPr lang="ja-JP" sz="1050" b="1" kern="100" dirty="0">
                <a:effectLst/>
                <a:latin typeface="Century"/>
                <a:ea typeface="ＭＳ ゴシック"/>
                <a:cs typeface="Times New Roman"/>
              </a:rPr>
              <a:t>：</a:t>
            </a:r>
            <a:r>
              <a:rPr lang="en-US" sz="1050" b="1" kern="100" dirty="0" smtClean="0">
                <a:effectLst/>
                <a:latin typeface="Century"/>
                <a:ea typeface="ＭＳ ゴシック"/>
                <a:cs typeface="Times New Roman"/>
              </a:rPr>
              <a:t>072-979-7062</a:t>
            </a:r>
            <a:r>
              <a:rPr lang="ja-JP" sz="1050" b="1" kern="100" dirty="0">
                <a:effectLst/>
                <a:latin typeface="Century"/>
                <a:ea typeface="ＭＳ ゴシック"/>
                <a:cs typeface="Times New Roman"/>
              </a:rPr>
              <a:t>　／　</a:t>
            </a:r>
            <a:r>
              <a:rPr lang="en-US" sz="1050" b="1" kern="100" dirty="0">
                <a:effectLst/>
                <a:latin typeface="Century"/>
                <a:ea typeface="ＭＳ ゴシック"/>
                <a:cs typeface="Times New Roman"/>
              </a:rPr>
              <a:t>FAX</a:t>
            </a:r>
            <a:r>
              <a:rPr lang="ja-JP" sz="1050" b="1" kern="100" dirty="0">
                <a:effectLst/>
                <a:latin typeface="Century"/>
                <a:ea typeface="ＭＳ ゴシック"/>
                <a:cs typeface="Times New Roman"/>
              </a:rPr>
              <a:t>：</a:t>
            </a:r>
            <a:r>
              <a:rPr lang="en-US" sz="1050" b="1" kern="100" dirty="0" smtClean="0">
                <a:effectLst/>
                <a:latin typeface="Century"/>
                <a:ea typeface="ＭＳ ゴシック"/>
                <a:cs typeface="Times New Roman"/>
              </a:rPr>
              <a:t>072-956-9790</a:t>
            </a:r>
            <a:r>
              <a:rPr lang="ja-JP" sz="1050" b="1" kern="100" dirty="0">
                <a:effectLst/>
                <a:latin typeface="Century"/>
                <a:ea typeface="ＭＳ ゴシック"/>
                <a:cs typeface="Times New Roman"/>
              </a:rPr>
              <a:t>　 </a:t>
            </a:r>
            <a:endParaRPr lang="ja-JP" sz="1100" kern="100" dirty="0">
              <a:effectLst/>
              <a:latin typeface="Century"/>
              <a:ea typeface="ＭＳ 明朝"/>
              <a:cs typeface="Times New Roman"/>
            </a:endParaRPr>
          </a:p>
          <a:p>
            <a:pPr algn="just">
              <a:lnSpc>
                <a:spcPts val="1500"/>
              </a:lnSpc>
              <a:spcAft>
                <a:spcPts val="0"/>
              </a:spcAft>
            </a:pPr>
            <a:r>
              <a:rPr lang="en-US" sz="1000" b="1" kern="100" dirty="0">
                <a:effectLst/>
                <a:latin typeface="ＭＳ ゴシック"/>
                <a:ea typeface="ＭＳ 明朝"/>
                <a:cs typeface="Times New Roman"/>
              </a:rPr>
              <a:t> </a:t>
            </a:r>
            <a:endParaRPr lang="ja-JP" sz="1050" kern="100" dirty="0">
              <a:effectLst/>
              <a:latin typeface="Century"/>
              <a:ea typeface="ＭＳ 明朝"/>
              <a:cs typeface="Times New Roman"/>
            </a:endParaRPr>
          </a:p>
          <a:p>
            <a:pPr algn="just">
              <a:lnSpc>
                <a:spcPts val="1500"/>
              </a:lnSpc>
              <a:spcAft>
                <a:spcPts val="0"/>
              </a:spcAft>
            </a:pPr>
            <a:r>
              <a:rPr lang="ja-JP" sz="1400" b="1" kern="100" dirty="0">
                <a:effectLst/>
                <a:latin typeface="Century"/>
                <a:ea typeface="ＭＳ ゴシック"/>
                <a:cs typeface="Times New Roman"/>
              </a:rPr>
              <a:t>●</a:t>
            </a:r>
            <a:r>
              <a:rPr lang="en-US" sz="1400" b="1" kern="100" dirty="0">
                <a:effectLst/>
                <a:latin typeface="ＭＳ ゴシック"/>
                <a:ea typeface="ＭＳ 明朝"/>
                <a:cs typeface="Times New Roman"/>
              </a:rPr>
              <a:t>web</a:t>
            </a:r>
            <a:r>
              <a:rPr lang="ja-JP" sz="1400" b="1" kern="100" dirty="0">
                <a:effectLst/>
                <a:latin typeface="Century"/>
                <a:ea typeface="ＭＳ ゴシック"/>
                <a:cs typeface="Times New Roman"/>
              </a:rPr>
              <a:t>サイト</a:t>
            </a:r>
            <a:endParaRPr lang="ja-JP" sz="1050" kern="100" dirty="0">
              <a:effectLst/>
              <a:latin typeface="Century"/>
              <a:ea typeface="ＭＳ 明朝"/>
              <a:cs typeface="Times New Roman"/>
            </a:endParaRPr>
          </a:p>
          <a:p>
            <a:pPr algn="just">
              <a:lnSpc>
                <a:spcPts val="1500"/>
              </a:lnSpc>
              <a:spcAft>
                <a:spcPts val="0"/>
              </a:spcAft>
            </a:pPr>
            <a:r>
              <a:rPr lang="ja-JP" sz="1000" b="1" kern="100" dirty="0">
                <a:effectLst/>
                <a:latin typeface="Century"/>
                <a:ea typeface="ＭＳ ゴシック"/>
                <a:cs typeface="Times New Roman"/>
              </a:rPr>
              <a:t>　　</a:t>
            </a:r>
            <a:r>
              <a:rPr lang="en-US" sz="1050" b="1" kern="100" dirty="0">
                <a:effectLst/>
                <a:latin typeface="Century"/>
                <a:ea typeface="ＭＳ ゴシック"/>
                <a:cs typeface="Times New Roman"/>
              </a:rPr>
              <a:t>&lt;</a:t>
            </a:r>
            <a:r>
              <a:rPr lang="ja-JP" sz="1050" b="1" kern="100" dirty="0">
                <a:effectLst/>
                <a:latin typeface="Century"/>
                <a:ea typeface="ＭＳ ゴシック"/>
                <a:cs typeface="Times New Roman"/>
              </a:rPr>
              <a:t>セミナーページ</a:t>
            </a:r>
            <a:r>
              <a:rPr lang="en-US" sz="1050" b="1" kern="100" dirty="0">
                <a:effectLst/>
                <a:latin typeface="Century"/>
                <a:ea typeface="ＭＳ ゴシック"/>
                <a:cs typeface="Times New Roman"/>
              </a:rPr>
              <a:t>&gt;</a:t>
            </a:r>
            <a:r>
              <a:rPr lang="ja-JP" sz="1050" b="1" kern="100" dirty="0">
                <a:effectLst/>
                <a:latin typeface="Century"/>
                <a:ea typeface="ＭＳ ゴシック"/>
                <a:cs typeface="Times New Roman"/>
              </a:rPr>
              <a:t>　</a:t>
            </a:r>
            <a:r>
              <a:rPr lang="en-US" sz="1050" b="1" u="sng" kern="100" dirty="0">
                <a:solidFill>
                  <a:srgbClr val="000000"/>
                </a:solidFill>
                <a:effectLst/>
                <a:latin typeface="ＭＳ ゴシック"/>
                <a:ea typeface="ＭＳ 明朝"/>
                <a:cs typeface="Times New Roman"/>
                <a:hlinkClick r:id="rId6"/>
              </a:rPr>
              <a:t>http://www.kannousuiken-osaka.or.jp/syoco2/syoeneseminar.html</a:t>
            </a:r>
            <a:endParaRPr lang="ja-JP" sz="1100" b="1" kern="100" dirty="0">
              <a:solidFill>
                <a:srgbClr val="000000"/>
              </a:solidFill>
              <a:effectLst/>
              <a:latin typeface="Century"/>
              <a:ea typeface="ＭＳ 明朝"/>
              <a:cs typeface="Times New Roman"/>
            </a:endParaRPr>
          </a:p>
          <a:p>
            <a:pPr algn="just">
              <a:lnSpc>
                <a:spcPts val="1400"/>
              </a:lnSpc>
              <a:spcAft>
                <a:spcPts val="0"/>
              </a:spcAft>
            </a:pPr>
            <a:r>
              <a:rPr lang="ja-JP" sz="1050" b="1" kern="100" dirty="0">
                <a:effectLst/>
                <a:latin typeface="Century"/>
                <a:ea typeface="ＭＳ ゴシック"/>
                <a:cs typeface="Times New Roman"/>
              </a:rPr>
              <a:t>　　</a:t>
            </a:r>
            <a:r>
              <a:rPr lang="en-US" sz="1050" b="1" kern="100" dirty="0">
                <a:effectLst/>
                <a:latin typeface="Century"/>
                <a:ea typeface="ＭＳ ゴシック"/>
                <a:cs typeface="Times New Roman"/>
              </a:rPr>
              <a:t>&lt;</a:t>
            </a:r>
            <a:r>
              <a:rPr lang="ja-JP" sz="1050" b="1" kern="100" dirty="0">
                <a:effectLst/>
                <a:latin typeface="Century"/>
                <a:ea typeface="ＭＳ ゴシック"/>
                <a:cs typeface="Times New Roman"/>
              </a:rPr>
              <a:t>参加申込みフォーム</a:t>
            </a:r>
            <a:r>
              <a:rPr lang="en-US" sz="1050" b="1" kern="100" dirty="0">
                <a:effectLst/>
                <a:latin typeface="Century"/>
                <a:ea typeface="ＭＳ ゴシック"/>
                <a:cs typeface="Times New Roman"/>
              </a:rPr>
              <a:t>&gt;</a:t>
            </a:r>
            <a:r>
              <a:rPr lang="ja-JP" sz="1050" b="1" kern="100" dirty="0">
                <a:effectLst/>
                <a:latin typeface="Century"/>
                <a:ea typeface="ＭＳ ゴシック"/>
                <a:cs typeface="Times New Roman"/>
              </a:rPr>
              <a:t>　</a:t>
            </a:r>
            <a:r>
              <a:rPr lang="en-US" sz="1050" b="1" u="sng" kern="100" dirty="0">
                <a:latin typeface="ＭＳ ゴシック"/>
                <a:ea typeface="ＭＳ 明朝"/>
                <a:cs typeface="Times New Roman"/>
              </a:rPr>
              <a:t>https://www.kannousuiken-osaka.or.jp/ssl/170630/53/</a:t>
            </a:r>
            <a:endParaRPr lang="ja-JP" sz="1100" kern="100" dirty="0">
              <a:effectLst/>
              <a:latin typeface="Century"/>
              <a:ea typeface="ＭＳ 明朝"/>
              <a:cs typeface="Times New Roman"/>
            </a:endParaRPr>
          </a:p>
          <a:p>
            <a:pPr algn="just">
              <a:lnSpc>
                <a:spcPts val="1400"/>
              </a:lnSpc>
              <a:spcAft>
                <a:spcPts val="0"/>
              </a:spcAft>
            </a:pPr>
            <a:r>
              <a:rPr lang="en-US" sz="1100" u="none" strike="noStrike" kern="100" dirty="0">
                <a:effectLst/>
                <a:latin typeface="Century"/>
                <a:ea typeface="ＭＳ 明朝"/>
                <a:cs typeface="Times New Roman"/>
              </a:rPr>
              <a:t> </a:t>
            </a:r>
            <a:endParaRPr lang="ja-JP" sz="1100" kern="100" dirty="0">
              <a:effectLst/>
              <a:latin typeface="Century"/>
              <a:ea typeface="ＭＳ 明朝"/>
              <a:cs typeface="Times New Roman"/>
            </a:endParaRPr>
          </a:p>
        </p:txBody>
      </p:sp>
      <p:pic>
        <p:nvPicPr>
          <p:cNvPr id="14" name="Picture 14" descr="説明: D:\FujiokaKe\Desktop\府章・ロゴタイプ（背景色透明）.gif"/>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2284" y="10273189"/>
            <a:ext cx="973455" cy="266065"/>
          </a:xfrm>
          <a:prstGeom prst="rect">
            <a:avLst/>
          </a:prstGeom>
          <a:noFill/>
        </p:spPr>
      </p:pic>
      <p:pic>
        <p:nvPicPr>
          <p:cNvPr id="15" name="図 14"/>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525267" y="10264141"/>
            <a:ext cx="1059180" cy="312420"/>
          </a:xfrm>
          <a:prstGeom prst="rect">
            <a:avLst/>
          </a:prstGeom>
          <a:noFill/>
        </p:spPr>
      </p:pic>
      <p:pic>
        <p:nvPicPr>
          <p:cNvPr id="16" name="図 15" descr="logo_yoko_c"/>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47631" y="10287318"/>
            <a:ext cx="2913380" cy="266065"/>
          </a:xfrm>
          <a:prstGeom prst="rect">
            <a:avLst/>
          </a:prstGeom>
          <a:noFill/>
        </p:spPr>
      </p:pic>
      <p:pic>
        <p:nvPicPr>
          <p:cNvPr id="17" name="図 16" descr="大阪商工会議所ロゴ横FIX"/>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681660" y="10289382"/>
            <a:ext cx="1595120" cy="194310"/>
          </a:xfrm>
          <a:prstGeom prst="rect">
            <a:avLst/>
          </a:prstGeom>
          <a:noFill/>
        </p:spPr>
      </p:pic>
    </p:spTree>
    <p:extLst>
      <p:ext uri="{BB962C8B-B14F-4D97-AF65-F5344CB8AC3E}">
        <p14:creationId xmlns:p14="http://schemas.microsoft.com/office/powerpoint/2010/main" val="1736496419"/>
      </p:ext>
    </p:extLst>
  </p:cSld>
  <p:clrMapOvr>
    <a:masterClrMapping/>
  </p:clrMapOvr>
</p:sld>
</file>

<file path=ppt/theme/theme1.xml><?xml version="1.0" encoding="utf-8"?>
<a:theme xmlns:a="http://schemas.openxmlformats.org/drawingml/2006/main" name="Office テーマ">
  <a:themeElements>
    <a:clrScheme name="青緑">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51.pptx" id="{D8CEF92E-E621-4889-A2C4-D44EA4896D94}" vid="{7BA0B976-7AA0-4750-86DE-53A6EBAC7E7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269</Words>
  <Application>Microsoft Office PowerPoint</Application>
  <PresentationFormat>ユーザー設定</PresentationFormat>
  <Paragraphs>62</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2014-07-29T05:44:25Z</dcterms:created>
  <dcterms:modified xsi:type="dcterms:W3CDTF">2017-05-15T04:21:40Z</dcterms:modified>
</cp:coreProperties>
</file>