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4"/>
  </p:notesMasterIdLst>
  <p:sldIdLst>
    <p:sldId id="263" r:id="rId2"/>
    <p:sldId id="264"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D7F1"/>
    <a:srgbClr val="1D2088"/>
    <a:srgbClr val="E94708"/>
    <a:srgbClr val="906E30"/>
    <a:srgbClr val="82582D"/>
    <a:srgbClr val="A4723A"/>
    <a:srgbClr val="664724"/>
    <a:srgbClr val="645226"/>
    <a:srgbClr val="640000"/>
    <a:srgbClr val="3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953" autoAdjust="0"/>
    <p:restoredTop sz="94660"/>
  </p:normalViewPr>
  <p:slideViewPr>
    <p:cSldViewPr snapToGrid="0">
      <p:cViewPr varScale="1">
        <p:scale>
          <a:sx n="73" d="100"/>
          <a:sy n="73" d="100"/>
        </p:scale>
        <p:origin x="2790" y="7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72" tIns="45786" rIns="91572" bIns="45786"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840" y="0"/>
            <a:ext cx="2949786" cy="498693"/>
          </a:xfrm>
          <a:prstGeom prst="rect">
            <a:avLst/>
          </a:prstGeom>
        </p:spPr>
        <p:txBody>
          <a:bodyPr vert="horz" lIns="91572" tIns="45786" rIns="91572" bIns="45786" rtlCol="0"/>
          <a:lstStyle>
            <a:lvl1pPr algn="r">
              <a:defRPr sz="1100"/>
            </a:lvl1pPr>
          </a:lstStyle>
          <a:p>
            <a:fld id="{70F99883-74AE-4A2C-81B7-5B86A08198C0}" type="datetimeFigureOut">
              <a:rPr kumimoji="1" lang="ja-JP" altLang="en-US" smtClean="0"/>
              <a:t>2023/9/22</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72" tIns="45786" rIns="91572" bIns="45786"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572" tIns="45786" rIns="91572" bIns="4578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72" tIns="45786" rIns="91572" bIns="45786"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6" cy="498692"/>
          </a:xfrm>
          <a:prstGeom prst="rect">
            <a:avLst/>
          </a:prstGeom>
        </p:spPr>
        <p:txBody>
          <a:bodyPr vert="horz" lIns="91572" tIns="45786" rIns="91572" bIns="45786"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9/22/2023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72714" y="2994236"/>
            <a:ext cx="6989084" cy="2026920"/>
          </a:xfrm>
          <a:prstGeom prst="rect">
            <a:avLst/>
          </a:prstGeom>
          <a:gradFill flip="none" rotWithShape="1">
            <a:gsLst>
              <a:gs pos="0">
                <a:srgbClr val="8FD7F1">
                  <a:tint val="66000"/>
                  <a:satMod val="160000"/>
                </a:srgbClr>
              </a:gs>
              <a:gs pos="50000">
                <a:srgbClr val="8FD7F1">
                  <a:tint val="44500"/>
                  <a:satMod val="160000"/>
                </a:srgbClr>
              </a:gs>
              <a:gs pos="100000">
                <a:srgbClr val="8FD7F1">
                  <a:tint val="23500"/>
                  <a:satMod val="160000"/>
                </a:srgb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762" y="585145"/>
            <a:ext cx="7359951" cy="564138"/>
          </a:xfrm>
          <a:prstGeom prst="rect">
            <a:avLst/>
          </a:prstGeom>
          <a:noFill/>
          <a:ln>
            <a:noFill/>
          </a:ln>
          <a:effectLst/>
          <a:extLst/>
        </p:spPr>
      </p:pic>
      <p:sp>
        <p:nvSpPr>
          <p:cNvPr id="10" name="TextBox 9"/>
          <p:cNvSpPr txBox="1"/>
          <p:nvPr/>
        </p:nvSpPr>
        <p:spPr>
          <a:xfrm>
            <a:off x="-121571" y="325742"/>
            <a:ext cx="7884952" cy="812530"/>
          </a:xfrm>
          <a:prstGeom prst="rect">
            <a:avLst/>
          </a:prstGeom>
          <a:noFill/>
        </p:spPr>
        <p:txBody>
          <a:bodyPr wrap="square" rtlCol="0">
            <a:spAutoFit/>
          </a:bodyPr>
          <a:lstStyle/>
          <a:p>
            <a:pPr lvl="0" algn="ctr">
              <a:lnSpc>
                <a:spcPct val="80000"/>
              </a:lnSpc>
              <a:defRPr/>
            </a:pPr>
            <a:r>
              <a:rPr kumimoji="1" lang="en-US" altLang="ja-JP" sz="1400" b="0" i="0" u="none" strike="noStrike" kern="1200" cap="none" spc="0" normalizeH="0" baseline="0" noProof="0" dirty="0" smtClean="0">
                <a:ln>
                  <a:noFill/>
                </a:ln>
                <a:solidFill>
                  <a:srgbClr val="1D2088"/>
                </a:solidFill>
                <a:effectLst/>
                <a:uLnTx/>
                <a:uFillTx/>
                <a:latin typeface="HGPSoeiKakugothicUB" pitchFamily="50" charset="-128"/>
                <a:ea typeface="HGPSoeiKakugothicUB" pitchFamily="50" charset="-128"/>
              </a:rPr>
              <a:t>『</a:t>
            </a:r>
            <a:r>
              <a:rPr lang="ja-JP" altLang="en-US" sz="1400" dirty="0">
                <a:solidFill>
                  <a:srgbClr val="1D2088"/>
                </a:solidFill>
                <a:latin typeface="HGPSoeiKakugothicUB" pitchFamily="50" charset="-128"/>
                <a:ea typeface="HGPSoeiKakugothicUB" pitchFamily="50" charset="-128"/>
              </a:rPr>
              <a:t>日本アセアンビジネス促進プラットフォーム</a:t>
            </a:r>
            <a:r>
              <a:rPr kumimoji="1" lang="en-US" altLang="ja-JP" sz="1400" b="0" i="0" u="none" strike="noStrike" kern="1200" cap="none" spc="0" normalizeH="0" baseline="0" noProof="0" dirty="0" smtClean="0">
                <a:ln>
                  <a:noFill/>
                </a:ln>
                <a:solidFill>
                  <a:srgbClr val="1D2088"/>
                </a:solidFill>
                <a:effectLst/>
                <a:uLnTx/>
                <a:uFillTx/>
                <a:latin typeface="HGPSoeiKakugothicUB" pitchFamily="50" charset="-128"/>
                <a:ea typeface="HGPSoeiKakugothicUB" pitchFamily="50" charset="-128"/>
              </a:rPr>
              <a:t>』</a:t>
            </a:r>
            <a:r>
              <a:rPr kumimoji="1" lang="ja-JP" altLang="en-US" sz="1400" b="0" i="0" u="none" strike="noStrike" kern="1200" cap="none" spc="0" normalizeH="0" baseline="0" noProof="0" dirty="0" smtClean="0">
                <a:ln>
                  <a:noFill/>
                </a:ln>
                <a:solidFill>
                  <a:srgbClr val="1D2088"/>
                </a:solidFill>
                <a:effectLst/>
                <a:uLnTx/>
                <a:uFillTx/>
                <a:latin typeface="HGPSoeiKakugothicUB" pitchFamily="50" charset="-128"/>
                <a:ea typeface="HGPSoeiKakugothicUB" pitchFamily="50" charset="-128"/>
              </a:rPr>
              <a:t>大阪商工会議所</a:t>
            </a:r>
            <a:r>
              <a:rPr kumimoji="1" lang="en-US" altLang="ja-JP" sz="1400" b="0" i="0" u="none" strike="noStrike" kern="1200" cap="none" spc="0" normalizeH="0" baseline="0" noProof="0" dirty="0" smtClean="0">
                <a:ln>
                  <a:noFill/>
                </a:ln>
                <a:solidFill>
                  <a:srgbClr val="1D2088"/>
                </a:solidFill>
                <a:effectLst/>
                <a:uLnTx/>
                <a:uFillTx/>
                <a:latin typeface="HGPSoeiKakugothicUB" pitchFamily="50" charset="-128"/>
                <a:ea typeface="HGPSoeiKakugothicUB" pitchFamily="50" charset="-128"/>
              </a:rPr>
              <a:t>×</a:t>
            </a:r>
            <a:r>
              <a:rPr kumimoji="1" lang="ja-JP" altLang="en-US" sz="1400" b="0" i="0" u="none" strike="noStrike" kern="1200" cap="none" spc="0" normalizeH="0" baseline="0" noProof="0" dirty="0" smtClean="0">
                <a:ln>
                  <a:noFill/>
                </a:ln>
                <a:solidFill>
                  <a:srgbClr val="1D2088"/>
                </a:solidFill>
                <a:effectLst/>
                <a:uLnTx/>
                <a:uFillTx/>
                <a:latin typeface="HGPSoeiKakugothicUB" pitchFamily="50" charset="-128"/>
                <a:ea typeface="HGPSoeiKakugothicUB" pitchFamily="50" charset="-128"/>
              </a:rPr>
              <a:t>袋井商工会議所</a:t>
            </a:r>
            <a:r>
              <a:rPr kumimoji="1" lang="ja-JP" altLang="en-US" sz="1400" b="0" i="0" u="none" strike="noStrike" kern="1200" cap="none" spc="0" normalizeH="0" noProof="0" dirty="0" smtClean="0">
                <a:ln>
                  <a:noFill/>
                </a:ln>
                <a:solidFill>
                  <a:srgbClr val="1D2088"/>
                </a:solidFill>
                <a:effectLst/>
                <a:uLnTx/>
                <a:uFillTx/>
                <a:latin typeface="HGPSoeiKakugothicUB" pitchFamily="50" charset="-128"/>
                <a:ea typeface="HGPSoeiKakugothicUB" pitchFamily="50" charset="-128"/>
              </a:rPr>
              <a:t> </a:t>
            </a:r>
            <a:r>
              <a:rPr kumimoji="1" lang="ja-JP" altLang="en-US" sz="1400" b="0" i="0" u="none" strike="noStrike" kern="1200" cap="none" spc="0" normalizeH="0" baseline="0" noProof="0" dirty="0" smtClean="0">
                <a:ln>
                  <a:noFill/>
                </a:ln>
                <a:solidFill>
                  <a:srgbClr val="1D2088"/>
                </a:solidFill>
                <a:effectLst/>
                <a:uLnTx/>
                <a:uFillTx/>
                <a:latin typeface="HGPSoeiKakugothicUB" pitchFamily="50" charset="-128"/>
                <a:ea typeface="HGPSoeiKakugothicUB" pitchFamily="50" charset="-128"/>
              </a:rPr>
              <a:t>合同事業</a:t>
            </a:r>
            <a:endParaRPr kumimoji="1" lang="en-US" altLang="ja-JP" sz="1400" b="0" i="0" u="none" strike="noStrike" kern="1200" cap="none" spc="0" normalizeH="0" baseline="0" noProof="0" dirty="0">
              <a:ln>
                <a:noFill/>
              </a:ln>
              <a:solidFill>
                <a:srgbClr val="1D2088"/>
              </a:solidFill>
              <a:effectLst/>
              <a:uLnTx/>
              <a:uFillTx/>
              <a:latin typeface="HGPSoeiKakugothicUB" pitchFamily="50" charset="-128"/>
              <a:ea typeface="HGPSoeiKakugothicUB" pitchFamily="50" charset="-128"/>
            </a:endParaRPr>
          </a:p>
          <a:p>
            <a:pPr marL="0" marR="0" lvl="0" indent="0" algn="ctr" defTabSz="1019007" rtl="0" eaLnBrk="1" fontAlgn="auto" latinLnBrk="0" hangingPunct="1">
              <a:lnSpc>
                <a:spcPct val="8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1D2088"/>
              </a:solidFill>
              <a:effectLst/>
              <a:uLnTx/>
              <a:uFillTx/>
              <a:latin typeface="HGPSoeiKakugothicUB" pitchFamily="50" charset="-128"/>
              <a:ea typeface="HGPSoeiKakugothicUB" pitchFamily="50" charset="-128"/>
              <a:cs typeface="+mn-cs"/>
            </a:endParaRPr>
          </a:p>
          <a:p>
            <a:pPr marL="0" marR="0" lvl="0" indent="0" algn="ctr" defTabSz="1019007" rtl="0" eaLnBrk="1" fontAlgn="auto" latinLnBrk="0" hangingPunct="1">
              <a:lnSpc>
                <a:spcPct val="800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solidFill>
                  <a:schemeClr val="bg1"/>
                </a:solidFill>
                <a:effectLst/>
                <a:uLnTx/>
                <a:uFillTx/>
                <a:latin typeface="HGPSoeiKakugothicUB" pitchFamily="50" charset="-128"/>
                <a:ea typeface="HGPSoeiKakugothicUB" pitchFamily="50" charset="-128"/>
                <a:cs typeface="+mn-cs"/>
              </a:rPr>
              <a:t>ベトナム訪問団参加者募集のご案内</a:t>
            </a:r>
            <a:endParaRPr kumimoji="1" lang="en-US" sz="3200" b="0" i="0" u="none" strike="noStrike" kern="1200" cap="none" spc="0" normalizeH="0" baseline="0" noProof="0" dirty="0">
              <a:ln>
                <a:noFill/>
              </a:ln>
              <a:solidFill>
                <a:schemeClr val="bg1"/>
              </a:solidFill>
              <a:effectLst/>
              <a:uLnTx/>
              <a:uFillTx/>
              <a:latin typeface="HGPSoeiKakugothicUB" pitchFamily="50" charset="-128"/>
              <a:ea typeface="HGPSoeiKakugothicUB" pitchFamily="50" charset="-128"/>
              <a:cs typeface="+mn-cs"/>
            </a:endParaRPr>
          </a:p>
        </p:txBody>
      </p:sp>
      <p:sp>
        <p:nvSpPr>
          <p:cNvPr id="36" name="TextBox 35"/>
          <p:cNvSpPr txBox="1"/>
          <p:nvPr/>
        </p:nvSpPr>
        <p:spPr>
          <a:xfrm>
            <a:off x="108549" y="1203424"/>
            <a:ext cx="4433350" cy="338554"/>
          </a:xfrm>
          <a:prstGeom prst="rect">
            <a:avLst/>
          </a:prstGeom>
          <a:noFill/>
        </p:spPr>
        <p:txBody>
          <a:bodyPr wrap="square" rtlCol="0">
            <a:sp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期間</a:t>
            </a: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】2023</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年</a:t>
            </a: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11</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月</a:t>
            </a: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1</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日（水</a:t>
            </a:r>
            <a:r>
              <a:rPr kumimoji="1" lang="ja-JP" altLang="en-US"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a:t>
            </a: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11</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月</a:t>
            </a: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7</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日（火）</a:t>
            </a:r>
            <a:endParaRPr kumimoji="1" 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endParaRPr>
          </a:p>
        </p:txBody>
      </p:sp>
      <p:sp>
        <p:nvSpPr>
          <p:cNvPr id="45" name="TextBox 44"/>
          <p:cNvSpPr txBox="1"/>
          <p:nvPr/>
        </p:nvSpPr>
        <p:spPr>
          <a:xfrm>
            <a:off x="295502" y="10191151"/>
            <a:ext cx="7266705" cy="677108"/>
          </a:xfrm>
          <a:prstGeom prst="rect">
            <a:avLst/>
          </a:prstGeom>
          <a:noFill/>
        </p:spPr>
        <p:txBody>
          <a:bodyPr wrap="square" rtlCol="0">
            <a:spAutoFit/>
          </a:bodyPr>
          <a:lstStyle/>
          <a:p>
            <a:pPr marL="0" marR="0" lvl="0" indent="0" defTabSz="1019007"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a:t>
            </a:r>
            <a:r>
              <a:rPr kumimoji="1" lang="ja-JP" altLang="en-US" sz="14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お問い合わせ（旅行手配会社）</a:t>
            </a:r>
            <a:r>
              <a:rPr kumimoji="1" lang="en-US" altLang="ja-JP" sz="14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a:t>
            </a:r>
            <a:r>
              <a:rPr kumimoji="1" lang="ja-JP" altLang="en-US" sz="14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 パブリックツアーズ（担当：山下氏） </a:t>
            </a:r>
            <a:endParaRPr lang="en-US" altLang="ja-JP" sz="1400" dirty="0">
              <a:latin typeface="HGPSoeiKakugothicUB" pitchFamily="34" charset="-128"/>
              <a:ea typeface="HGPSoeiKakugothicUB" pitchFamily="34" charset="-128"/>
            </a:endParaRPr>
          </a:p>
          <a:p>
            <a:pPr marL="0" marR="0" lvl="0" indent="0" defTabSz="1019007"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TEL</a:t>
            </a:r>
            <a:r>
              <a:rPr kumimoji="1" lang="ja-JP" altLang="en-US" sz="1200" b="0" i="0" u="none" strike="noStrike" kern="1200" cap="none" spc="0" normalizeH="0" baseline="0" noProof="0" dirty="0">
                <a:ln>
                  <a:noFill/>
                </a:ln>
                <a:effectLst/>
                <a:uLnTx/>
                <a:uFillTx/>
                <a:latin typeface="HGPSoeiKakugothicUB" pitchFamily="34" charset="-128"/>
                <a:ea typeface="HGPSoeiKakugothicUB" pitchFamily="34" charset="-128"/>
                <a:cs typeface="+mn-cs"/>
              </a:rPr>
              <a:t>：</a:t>
            </a:r>
            <a:r>
              <a:rPr kumimoji="1" lang="en-US" altLang="ja-JP" sz="1200" b="0" i="0" u="none" strike="noStrike" kern="1200" cap="none" spc="0" normalizeH="0" baseline="0" noProof="0" dirty="0">
                <a:ln>
                  <a:noFill/>
                </a:ln>
                <a:effectLst/>
                <a:uLnTx/>
                <a:uFillTx/>
                <a:latin typeface="HGPSoeiKakugothicUB" pitchFamily="34" charset="-128"/>
                <a:ea typeface="HGPSoeiKakugothicUB" pitchFamily="34" charset="-128"/>
                <a:cs typeface="+mn-cs"/>
              </a:rPr>
              <a:t>0538</a:t>
            </a:r>
            <a:r>
              <a:rPr kumimoji="1" lang="en-US" altLang="ja-JP"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a:t>
            </a:r>
            <a:r>
              <a:rPr lang="en-US" altLang="ja-JP" sz="1200" dirty="0" smtClean="0">
                <a:latin typeface="HGPSoeiKakugothicUB" pitchFamily="34" charset="-128"/>
                <a:ea typeface="HGPSoeiKakugothicUB" pitchFamily="34" charset="-128"/>
              </a:rPr>
              <a:t>8</a:t>
            </a:r>
            <a:r>
              <a:rPr lang="en-US" altLang="ja-JP" sz="1200" dirty="0">
                <a:latin typeface="HGPSoeiKakugothicUB" pitchFamily="34" charset="-128"/>
                <a:ea typeface="HGPSoeiKakugothicUB" pitchFamily="34" charset="-128"/>
              </a:rPr>
              <a:t>4</a:t>
            </a:r>
            <a:r>
              <a:rPr kumimoji="1" lang="en-US" altLang="ja-JP"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−7911</a:t>
            </a:r>
            <a:r>
              <a:rPr kumimoji="1" lang="ja-JP" altLang="en-US"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　  </a:t>
            </a:r>
            <a:r>
              <a:rPr kumimoji="1" lang="en-US" altLang="ja-JP"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FAX</a:t>
            </a:r>
            <a:r>
              <a:rPr lang="en-US" altLang="ja-JP" sz="1200" dirty="0" smtClean="0">
                <a:latin typeface="HGPSoeiKakugothicUB" pitchFamily="34" charset="-128"/>
                <a:ea typeface="HGPSoeiKakugothicUB" pitchFamily="34" charset="-128"/>
              </a:rPr>
              <a:t>:0538-49-1016 </a:t>
            </a:r>
            <a:r>
              <a:rPr lang="ja-JP" altLang="en-US" sz="1200" dirty="0">
                <a:latin typeface="HGPSoeiKakugothicUB" pitchFamily="34" charset="-128"/>
                <a:ea typeface="HGPSoeiKakugothicUB" pitchFamily="34" charset="-128"/>
              </a:rPr>
              <a:t>　</a:t>
            </a:r>
            <a:r>
              <a:rPr kumimoji="1" lang="ja-JP" altLang="en-US"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  </a:t>
            </a:r>
            <a:r>
              <a:rPr lang="en-US" altLang="ja-JP" sz="1200" dirty="0" smtClean="0">
                <a:latin typeface="HGPSoeiKakugothicUB" pitchFamily="34" charset="-128"/>
                <a:ea typeface="HGPSoeiKakugothicUB" pitchFamily="34" charset="-128"/>
              </a:rPr>
              <a:t>E-Mail</a:t>
            </a:r>
            <a:r>
              <a:rPr lang="ja-JP" altLang="en-US" sz="1200" dirty="0" smtClean="0">
                <a:latin typeface="HGPSoeiKakugothicUB" pitchFamily="34" charset="-128"/>
                <a:ea typeface="HGPSoeiKakugothicUB" pitchFamily="34" charset="-128"/>
              </a:rPr>
              <a:t>：</a:t>
            </a:r>
            <a:r>
              <a:rPr lang="en-US" altLang="ja-JP" sz="1200" dirty="0" smtClean="0">
                <a:latin typeface="HGPSoeiKakugothicUB" pitchFamily="34" charset="-128"/>
                <a:ea typeface="HGPSoeiKakugothicUB" pitchFamily="34" charset="-128"/>
              </a:rPr>
              <a:t>publictours@public-i.jp</a:t>
            </a:r>
          </a:p>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HGPSoeiKakugothicUB" pitchFamily="34" charset="-128"/>
                <a:ea typeface="HGPSoeiKakugothicUB" pitchFamily="34" charset="-128"/>
                <a:cs typeface="+mn-cs"/>
              </a:rPr>
              <a:t> ＜申込フォームは裏面に記載＞</a:t>
            </a:r>
            <a:endParaRPr kumimoji="1" lang="en-US" sz="1200" b="0" i="0" u="none" strike="noStrike" kern="1200" cap="none" spc="0" normalizeH="0" baseline="0" noProof="0" dirty="0">
              <a:ln>
                <a:noFill/>
              </a:ln>
              <a:effectLst/>
              <a:uLnTx/>
              <a:uFillTx/>
              <a:latin typeface="HGPSoeiKakugothicUB" pitchFamily="34" charset="-128"/>
              <a:ea typeface="HGPSoeiKakugothicUB" pitchFamily="34" charset="-128"/>
              <a:cs typeface="+mn-cs"/>
            </a:endParaRPr>
          </a:p>
        </p:txBody>
      </p:sp>
      <p:sp>
        <p:nvSpPr>
          <p:cNvPr id="13" name="TextBox 35">
            <a:extLst>
              <a:ext uri="{FF2B5EF4-FFF2-40B4-BE49-F238E27FC236}">
                <a16:creationId xmlns:a16="http://schemas.microsoft.com/office/drawing/2014/main" id="{9B53244C-2FD1-379A-119A-9F44906C08FB}"/>
              </a:ext>
            </a:extLst>
          </p:cNvPr>
          <p:cNvSpPr txBox="1"/>
          <p:nvPr/>
        </p:nvSpPr>
        <p:spPr>
          <a:xfrm>
            <a:off x="-1335036" y="1524902"/>
            <a:ext cx="7110806" cy="338554"/>
          </a:xfrm>
          <a:prstGeom prst="rect">
            <a:avLst/>
          </a:prstGeom>
          <a:noFill/>
        </p:spPr>
        <p:txBody>
          <a:bodyPr wrap="square" rtlCol="0">
            <a:sp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rPr>
              <a:t>【</a:t>
            </a:r>
            <a:r>
              <a:rPr lang="ja-JP" altLang="en-US" sz="1600" dirty="0">
                <a:solidFill>
                  <a:srgbClr val="1D2088"/>
                </a:solidFill>
                <a:latin typeface="HGPSoeiKakugothicUB" pitchFamily="34" charset="-128"/>
                <a:ea typeface="HGPSoeiKakugothicUB" pitchFamily="34" charset="-128"/>
              </a:rPr>
              <a:t>参加</a:t>
            </a: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】10</a:t>
            </a:r>
            <a:r>
              <a:rPr kumimoji="1" lang="ja-JP" altLang="en-US"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名</a:t>
            </a:r>
            <a:r>
              <a:rPr lang="ja-JP" altLang="en-US" sz="1600" dirty="0" smtClean="0">
                <a:solidFill>
                  <a:srgbClr val="1D2088"/>
                </a:solidFill>
                <a:latin typeface="HGPSoeiKakugothicUB" pitchFamily="34" charset="-128"/>
                <a:ea typeface="HGPSoeiKakugothicUB" pitchFamily="34" charset="-128"/>
              </a:rPr>
              <a:t>（</a:t>
            </a:r>
            <a:r>
              <a:rPr lang="ja-JP" altLang="en-US" sz="1600" dirty="0">
                <a:solidFill>
                  <a:srgbClr val="1D2088"/>
                </a:solidFill>
                <a:latin typeface="HGPSoeiKakugothicUB" pitchFamily="34" charset="-128"/>
                <a:ea typeface="HGPSoeiKakugothicUB" pitchFamily="34" charset="-128"/>
              </a:rPr>
              <a:t>定員になり次第募集</a:t>
            </a:r>
            <a:r>
              <a:rPr lang="ja-JP" altLang="en-US" sz="1600" dirty="0" smtClean="0">
                <a:solidFill>
                  <a:srgbClr val="1D2088"/>
                </a:solidFill>
                <a:latin typeface="HGPSoeiKakugothicUB" pitchFamily="34" charset="-128"/>
                <a:ea typeface="HGPSoeiKakugothicUB" pitchFamily="34" charset="-128"/>
              </a:rPr>
              <a:t>打ち切り）</a:t>
            </a:r>
            <a:endParaRPr kumimoji="1" 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endParaRPr>
          </a:p>
        </p:txBody>
      </p:sp>
      <p:graphicFrame>
        <p:nvGraphicFramePr>
          <p:cNvPr id="15" name="表 15">
            <a:extLst>
              <a:ext uri="{FF2B5EF4-FFF2-40B4-BE49-F238E27FC236}">
                <a16:creationId xmlns:a16="http://schemas.microsoft.com/office/drawing/2014/main" id="{8814E1AF-6557-3995-EBED-3242337EA389}"/>
              </a:ext>
            </a:extLst>
          </p:cNvPr>
          <p:cNvGraphicFramePr>
            <a:graphicFrameLocks noGrp="1"/>
          </p:cNvGraphicFramePr>
          <p:nvPr>
            <p:extLst>
              <p:ext uri="{D42A27DB-BD31-4B8C-83A1-F6EECF244321}">
                <p14:modId xmlns:p14="http://schemas.microsoft.com/office/powerpoint/2010/main" val="2087882757"/>
              </p:ext>
            </p:extLst>
          </p:nvPr>
        </p:nvGraphicFramePr>
        <p:xfrm>
          <a:off x="355676" y="5090061"/>
          <a:ext cx="7006122" cy="3478114"/>
        </p:xfrm>
        <a:graphic>
          <a:graphicData uri="http://schemas.openxmlformats.org/drawingml/2006/table">
            <a:tbl>
              <a:tblPr firstRow="1" bandRow="1">
                <a:tableStyleId>{5C22544A-7EE6-4342-B048-85BDC9FD1C3A}</a:tableStyleId>
              </a:tblPr>
              <a:tblGrid>
                <a:gridCol w="891072">
                  <a:extLst>
                    <a:ext uri="{9D8B030D-6E8A-4147-A177-3AD203B41FA5}">
                      <a16:colId xmlns:a16="http://schemas.microsoft.com/office/drawing/2014/main" val="398386752"/>
                    </a:ext>
                  </a:extLst>
                </a:gridCol>
                <a:gridCol w="1353577">
                  <a:extLst>
                    <a:ext uri="{9D8B030D-6E8A-4147-A177-3AD203B41FA5}">
                      <a16:colId xmlns:a16="http://schemas.microsoft.com/office/drawing/2014/main" val="3546174554"/>
                    </a:ext>
                  </a:extLst>
                </a:gridCol>
                <a:gridCol w="4761473">
                  <a:extLst>
                    <a:ext uri="{9D8B030D-6E8A-4147-A177-3AD203B41FA5}">
                      <a16:colId xmlns:a16="http://schemas.microsoft.com/office/drawing/2014/main" val="601391313"/>
                    </a:ext>
                  </a:extLst>
                </a:gridCol>
              </a:tblGrid>
              <a:tr h="0">
                <a:tc>
                  <a:txBody>
                    <a:bodyPr/>
                    <a:lstStyle/>
                    <a:p>
                      <a:pPr algn="ctr"/>
                      <a:r>
                        <a:rPr kumimoji="1" lang="ja-JP" altLang="en-US" sz="1000" dirty="0" smtClean="0">
                          <a:solidFill>
                            <a:schemeClr val="tx1"/>
                          </a:solidFill>
                        </a:rPr>
                        <a:t>日程</a:t>
                      </a:r>
                      <a:endParaRPr kumimoji="1" lang="ja-JP" altLang="en-US" sz="1000" dirty="0">
                        <a:solidFill>
                          <a:schemeClr val="tx1"/>
                        </a:solidFill>
                      </a:endParaRPr>
                    </a:p>
                  </a:txBody>
                  <a:tcPr anchor="ctr"/>
                </a:tc>
                <a:tc>
                  <a:txBody>
                    <a:bodyPr/>
                    <a:lstStyle/>
                    <a:p>
                      <a:pPr algn="ctr"/>
                      <a:r>
                        <a:rPr kumimoji="1" lang="ja-JP" altLang="en-US" sz="1000" dirty="0" smtClean="0">
                          <a:solidFill>
                            <a:schemeClr val="tx1"/>
                          </a:solidFill>
                        </a:rPr>
                        <a:t>訪問都市（宿泊地）</a:t>
                      </a:r>
                      <a:endParaRPr kumimoji="1" lang="ja-JP" altLang="en-US" sz="1000" dirty="0">
                        <a:solidFill>
                          <a:schemeClr val="tx1"/>
                        </a:solidFill>
                      </a:endParaRPr>
                    </a:p>
                  </a:txBody>
                  <a:tcPr anchor="ctr"/>
                </a:tc>
                <a:tc>
                  <a:txBody>
                    <a:bodyPr/>
                    <a:lstStyle/>
                    <a:p>
                      <a:pPr algn="ctr"/>
                      <a:r>
                        <a:rPr kumimoji="1" lang="ja-JP" altLang="en-US" sz="1000" dirty="0">
                          <a:solidFill>
                            <a:schemeClr val="tx1"/>
                          </a:solidFill>
                        </a:rPr>
                        <a:t>主な行程</a:t>
                      </a:r>
                    </a:p>
                  </a:txBody>
                  <a:tcPr anchor="ctr"/>
                </a:tc>
                <a:extLst>
                  <a:ext uri="{0D108BD9-81ED-4DB2-BD59-A6C34878D82A}">
                    <a16:rowId xmlns:a16="http://schemas.microsoft.com/office/drawing/2014/main" val="768902288"/>
                  </a:ext>
                </a:extLst>
              </a:tr>
              <a:tr h="684718">
                <a:tc>
                  <a:txBody>
                    <a:bodyPr/>
                    <a:lstStyle/>
                    <a:p>
                      <a:r>
                        <a:rPr kumimoji="1" lang="en-US" altLang="ja-JP" sz="1000" dirty="0">
                          <a:solidFill>
                            <a:schemeClr val="tx1"/>
                          </a:solidFill>
                          <a:latin typeface="+mj-ea"/>
                          <a:ea typeface="+mj-ea"/>
                        </a:rPr>
                        <a:t>11</a:t>
                      </a:r>
                      <a:r>
                        <a:rPr kumimoji="1" lang="ja-JP" altLang="en-US" sz="1000" dirty="0">
                          <a:solidFill>
                            <a:schemeClr val="tx1"/>
                          </a:solidFill>
                          <a:latin typeface="+mj-ea"/>
                          <a:ea typeface="+mj-ea"/>
                        </a:rPr>
                        <a:t>月</a:t>
                      </a:r>
                      <a:r>
                        <a:rPr kumimoji="1" lang="en-US" altLang="ja-JP" sz="1000" dirty="0">
                          <a:solidFill>
                            <a:schemeClr val="tx1"/>
                          </a:solidFill>
                          <a:latin typeface="+mj-ea"/>
                          <a:ea typeface="+mj-ea"/>
                        </a:rPr>
                        <a:t>1</a:t>
                      </a:r>
                      <a:r>
                        <a:rPr kumimoji="1" lang="ja-JP" altLang="en-US" sz="1000" dirty="0">
                          <a:solidFill>
                            <a:schemeClr val="tx1"/>
                          </a:solidFill>
                          <a:latin typeface="+mj-ea"/>
                          <a:ea typeface="+mj-ea"/>
                        </a:rPr>
                        <a:t>日（水</a:t>
                      </a:r>
                      <a:r>
                        <a:rPr kumimoji="1" lang="ja-JP" altLang="en-US" sz="1000" dirty="0" smtClean="0">
                          <a:solidFill>
                            <a:schemeClr val="tx1"/>
                          </a:solidFill>
                          <a:latin typeface="+mj-ea"/>
                          <a:ea typeface="+mj-ea"/>
                        </a:rPr>
                        <a:t>）</a:t>
                      </a:r>
                      <a:endParaRPr kumimoji="1" lang="en-US" altLang="ja-JP" sz="1000" dirty="0" smtClean="0">
                        <a:solidFill>
                          <a:schemeClr val="tx1"/>
                        </a:solidFill>
                        <a:latin typeface="+mj-ea"/>
                        <a:ea typeface="+mj-ea"/>
                      </a:endParaRPr>
                    </a:p>
                    <a:p>
                      <a:pPr algn="ctr"/>
                      <a:r>
                        <a:rPr kumimoji="1" lang="ja-JP" altLang="en-US" sz="1000" dirty="0" smtClean="0">
                          <a:solidFill>
                            <a:schemeClr val="tx1"/>
                          </a:solidFill>
                          <a:latin typeface="+mj-ea"/>
                          <a:ea typeface="+mj-ea"/>
                        </a:rPr>
                        <a:t>＜</a:t>
                      </a:r>
                      <a:r>
                        <a:rPr kumimoji="1" lang="en-US" altLang="ja-JP" sz="1000" dirty="0" smtClean="0">
                          <a:solidFill>
                            <a:schemeClr val="tx1"/>
                          </a:solidFill>
                          <a:latin typeface="+mj-ea"/>
                          <a:ea typeface="+mj-ea"/>
                        </a:rPr>
                        <a:t>1</a:t>
                      </a:r>
                      <a:r>
                        <a:rPr kumimoji="1" lang="ja-JP" altLang="en-US" sz="1000" dirty="0" smtClean="0">
                          <a:solidFill>
                            <a:schemeClr val="tx1"/>
                          </a:solidFill>
                          <a:latin typeface="+mj-ea"/>
                          <a:ea typeface="+mj-ea"/>
                        </a:rPr>
                        <a:t>日目＞</a:t>
                      </a:r>
                      <a:endParaRPr kumimoji="1" lang="en-US" altLang="ja-JP" sz="1000" dirty="0" smtClean="0">
                        <a:solidFill>
                          <a:schemeClr val="tx1"/>
                        </a:solidFill>
                        <a:latin typeface="+mj-ea"/>
                        <a:ea typeface="+mj-ea"/>
                      </a:endParaRPr>
                    </a:p>
                  </a:txBody>
                  <a:tcPr/>
                </a:tc>
                <a:tc>
                  <a:txBody>
                    <a:bodyPr/>
                    <a:lstStyle/>
                    <a:p>
                      <a:r>
                        <a:rPr kumimoji="1" lang="ja-JP" altLang="en-US" sz="1000" dirty="0" smtClean="0">
                          <a:solidFill>
                            <a:schemeClr val="tx1"/>
                          </a:solidFill>
                          <a:latin typeface="+mj-ea"/>
                          <a:ea typeface="+mj-ea"/>
                        </a:rPr>
                        <a:t>日本出発、ハノイ</a:t>
                      </a:r>
                      <a:endParaRPr kumimoji="1" lang="en-US" altLang="ja-JP" sz="1000" dirty="0" smtClean="0">
                        <a:solidFill>
                          <a:schemeClr val="tx1"/>
                        </a:solidFill>
                        <a:latin typeface="+mj-ea"/>
                        <a:ea typeface="+mj-ea"/>
                      </a:endParaRPr>
                    </a:p>
                    <a:p>
                      <a:endParaRPr kumimoji="1" lang="en-US" altLang="ja-JP" sz="1000" dirty="0" smtClean="0">
                        <a:solidFill>
                          <a:schemeClr val="tx1"/>
                        </a:solidFill>
                        <a:latin typeface="+mj-ea"/>
                        <a:ea typeface="+mj-ea"/>
                      </a:endParaRPr>
                    </a:p>
                    <a:p>
                      <a:endParaRPr kumimoji="1" lang="en-US" altLang="ja-JP" sz="1000" dirty="0" smtClean="0">
                        <a:solidFill>
                          <a:schemeClr val="tx1"/>
                        </a:solidFill>
                        <a:latin typeface="+mj-ea"/>
                        <a:ea typeface="+mj-ea"/>
                      </a:endParaRPr>
                    </a:p>
                    <a:p>
                      <a:pPr algn="r"/>
                      <a:r>
                        <a:rPr kumimoji="1" lang="ja-JP" altLang="en-US" sz="1000" dirty="0" smtClean="0">
                          <a:solidFill>
                            <a:schemeClr val="tx1"/>
                          </a:solidFill>
                          <a:latin typeface="+mj-ea"/>
                          <a:ea typeface="+mj-ea"/>
                        </a:rPr>
                        <a:t>（ハノイ泊）</a:t>
                      </a:r>
                      <a:endParaRPr kumimoji="1" lang="ja-JP" altLang="en-US" sz="1000" dirty="0">
                        <a:solidFill>
                          <a:schemeClr val="tx1"/>
                        </a:solidFill>
                        <a:latin typeface="+mj-ea"/>
                        <a:ea typeface="+mj-ea"/>
                      </a:endParaRPr>
                    </a:p>
                  </a:txBody>
                  <a:tcPr/>
                </a:tc>
                <a:tc>
                  <a:txBody>
                    <a:bodyPr/>
                    <a:lstStyle/>
                    <a:p>
                      <a:r>
                        <a:rPr kumimoji="1" lang="ja-JP" altLang="en-US" sz="1000" b="1" u="sng" dirty="0" smtClean="0">
                          <a:solidFill>
                            <a:schemeClr val="tx1"/>
                          </a:solidFill>
                          <a:latin typeface="+mj-ea"/>
                          <a:ea typeface="+mj-ea"/>
                        </a:rPr>
                        <a:t>日本からベトナムに移動＜ベトナム航空</a:t>
                      </a:r>
                      <a:r>
                        <a:rPr kumimoji="1" lang="en-US" altLang="ja-JP" sz="1000" b="1" u="sng" dirty="0" smtClean="0">
                          <a:solidFill>
                            <a:schemeClr val="tx1"/>
                          </a:solidFill>
                          <a:latin typeface="+mj-ea"/>
                          <a:ea typeface="+mj-ea"/>
                        </a:rPr>
                        <a:t>331</a:t>
                      </a:r>
                      <a:r>
                        <a:rPr kumimoji="1" lang="ja-JP" altLang="en-US" sz="1000" b="1" u="sng" dirty="0" smtClean="0">
                          <a:solidFill>
                            <a:schemeClr val="tx1"/>
                          </a:solidFill>
                          <a:latin typeface="+mj-ea"/>
                          <a:ea typeface="+mj-ea"/>
                        </a:rPr>
                        <a:t>便＞</a:t>
                      </a:r>
                      <a:endParaRPr kumimoji="1" lang="en-US" altLang="ja-JP" sz="1000" b="1" u="sng" dirty="0" smtClean="0">
                        <a:solidFill>
                          <a:schemeClr val="tx1"/>
                        </a:solidFill>
                        <a:latin typeface="+mj-ea"/>
                        <a:ea typeface="+mj-ea"/>
                      </a:endParaRPr>
                    </a:p>
                    <a:p>
                      <a:r>
                        <a:rPr kumimoji="1" lang="ja-JP" altLang="en-US" sz="1000" b="1" u="sng" dirty="0" smtClean="0">
                          <a:solidFill>
                            <a:schemeClr val="tx1"/>
                          </a:solidFill>
                          <a:latin typeface="+mj-ea"/>
                          <a:ea typeface="+mj-ea"/>
                        </a:rPr>
                        <a:t>大阪・関西国際</a:t>
                      </a:r>
                      <a:r>
                        <a:rPr kumimoji="1" lang="ja-JP" altLang="en-US" sz="1000" b="1" u="sng" dirty="0" err="1" smtClean="0">
                          <a:solidFill>
                            <a:schemeClr val="tx1"/>
                          </a:solidFill>
                          <a:latin typeface="+mj-ea"/>
                          <a:ea typeface="+mj-ea"/>
                        </a:rPr>
                        <a:t>空港空港</a:t>
                      </a:r>
                      <a:r>
                        <a:rPr kumimoji="1" lang="en-US" altLang="ja-JP" sz="1000" b="1" u="sng" dirty="0" smtClean="0">
                          <a:solidFill>
                            <a:schemeClr val="tx1"/>
                          </a:solidFill>
                          <a:latin typeface="+mj-ea"/>
                          <a:ea typeface="+mj-ea"/>
                        </a:rPr>
                        <a:t>10:30</a:t>
                      </a:r>
                      <a:r>
                        <a:rPr kumimoji="1" lang="ja-JP" altLang="en-US" sz="1000" b="1" u="sng" dirty="0" smtClean="0">
                          <a:solidFill>
                            <a:schemeClr val="tx1"/>
                          </a:solidFill>
                          <a:latin typeface="+mj-ea"/>
                          <a:ea typeface="+mj-ea"/>
                        </a:rPr>
                        <a:t>発→ハノイ・ノイバイ国際空港</a:t>
                      </a:r>
                      <a:r>
                        <a:rPr kumimoji="1" lang="en-US" altLang="ja-JP" sz="1000" b="1" u="sng" dirty="0" smtClean="0">
                          <a:solidFill>
                            <a:schemeClr val="tx1"/>
                          </a:solidFill>
                          <a:latin typeface="+mj-ea"/>
                          <a:ea typeface="+mj-ea"/>
                        </a:rPr>
                        <a:t>13:50</a:t>
                      </a:r>
                      <a:r>
                        <a:rPr kumimoji="1" lang="ja-JP" altLang="en-US" sz="1000" b="1" u="sng" dirty="0" smtClean="0">
                          <a:solidFill>
                            <a:schemeClr val="tx1"/>
                          </a:solidFill>
                          <a:latin typeface="+mj-ea"/>
                          <a:ea typeface="+mj-ea"/>
                        </a:rPr>
                        <a:t>着</a:t>
                      </a:r>
                      <a:endParaRPr kumimoji="1" lang="en-US" altLang="ja-JP" sz="1000" b="1" u="sng" dirty="0">
                        <a:solidFill>
                          <a:schemeClr val="tx1"/>
                        </a:solidFill>
                        <a:latin typeface="+mj-ea"/>
                        <a:ea typeface="+mj-ea"/>
                      </a:endParaRPr>
                    </a:p>
                    <a:p>
                      <a:r>
                        <a:rPr kumimoji="1" lang="ja-JP" altLang="en-US" sz="1000" dirty="0" smtClean="0">
                          <a:solidFill>
                            <a:schemeClr val="tx1"/>
                          </a:solidFill>
                          <a:latin typeface="+mj-ea"/>
                          <a:ea typeface="+mj-ea"/>
                        </a:rPr>
                        <a:t>＊袋井商工会議所・静岡県主催のベトナム視察会と合流予定</a:t>
                      </a:r>
                      <a:endParaRPr kumimoji="1" lang="en-US" altLang="ja-JP" sz="1000" dirty="0" smtClean="0">
                        <a:solidFill>
                          <a:schemeClr val="tx1"/>
                        </a:solidFill>
                        <a:latin typeface="+mj-ea"/>
                        <a:ea typeface="+mj-ea"/>
                      </a:endParaRPr>
                    </a:p>
                    <a:p>
                      <a:r>
                        <a:rPr kumimoji="1" lang="ja-JP" altLang="en-US" sz="1000" dirty="0" smtClean="0">
                          <a:solidFill>
                            <a:schemeClr val="tx1"/>
                          </a:solidFill>
                          <a:latin typeface="+mj-ea"/>
                          <a:ea typeface="+mj-ea"/>
                        </a:rPr>
                        <a:t>（夕方）ベトナム</a:t>
                      </a:r>
                      <a:r>
                        <a:rPr kumimoji="1" lang="ja-JP" altLang="en-US" sz="1000" dirty="0">
                          <a:solidFill>
                            <a:schemeClr val="tx1"/>
                          </a:solidFill>
                          <a:latin typeface="+mj-ea"/>
                          <a:ea typeface="+mj-ea"/>
                        </a:rPr>
                        <a:t>商工</a:t>
                      </a:r>
                      <a:r>
                        <a:rPr kumimoji="1" lang="ja-JP" altLang="en-US" sz="1000" dirty="0" smtClean="0">
                          <a:solidFill>
                            <a:schemeClr val="tx1"/>
                          </a:solidFill>
                          <a:latin typeface="+mj-ea"/>
                          <a:ea typeface="+mj-ea"/>
                        </a:rPr>
                        <a:t>会議所（</a:t>
                      </a:r>
                      <a:r>
                        <a:rPr kumimoji="1" lang="en-US" altLang="ja-JP" sz="1000" dirty="0" smtClean="0">
                          <a:solidFill>
                            <a:schemeClr val="tx1"/>
                          </a:solidFill>
                          <a:latin typeface="+mj-ea"/>
                          <a:ea typeface="+mj-ea"/>
                        </a:rPr>
                        <a:t>VCCI</a:t>
                      </a:r>
                      <a:r>
                        <a:rPr kumimoji="1" lang="ja-JP" altLang="en-US" sz="1000" dirty="0" smtClean="0">
                          <a:solidFill>
                            <a:schemeClr val="tx1"/>
                          </a:solidFill>
                          <a:latin typeface="+mj-ea"/>
                          <a:ea typeface="+mj-ea"/>
                        </a:rPr>
                        <a:t>）</a:t>
                      </a:r>
                      <a:r>
                        <a:rPr kumimoji="1" lang="ja-JP" altLang="en-US" sz="1000" dirty="0">
                          <a:solidFill>
                            <a:schemeClr val="tx1"/>
                          </a:solidFill>
                          <a:latin typeface="+mj-ea"/>
                          <a:ea typeface="+mj-ea"/>
                        </a:rPr>
                        <a:t>との</a:t>
                      </a:r>
                      <a:r>
                        <a:rPr kumimoji="1" lang="ja-JP" altLang="en-US" sz="1000" dirty="0" smtClean="0">
                          <a:solidFill>
                            <a:schemeClr val="tx1"/>
                          </a:solidFill>
                          <a:latin typeface="+mj-ea"/>
                          <a:ea typeface="+mj-ea"/>
                        </a:rPr>
                        <a:t>記念交流会</a:t>
                      </a:r>
                      <a:endParaRPr kumimoji="1" lang="ja-JP" altLang="en-US" sz="1000" dirty="0">
                        <a:solidFill>
                          <a:schemeClr val="tx1"/>
                        </a:solidFill>
                        <a:latin typeface="+mj-ea"/>
                        <a:ea typeface="+mj-ea"/>
                      </a:endParaRPr>
                    </a:p>
                  </a:txBody>
                  <a:tcPr/>
                </a:tc>
                <a:extLst>
                  <a:ext uri="{0D108BD9-81ED-4DB2-BD59-A6C34878D82A}">
                    <a16:rowId xmlns:a16="http://schemas.microsoft.com/office/drawing/2014/main" val="1437896999"/>
                  </a:ext>
                </a:extLst>
              </a:tr>
              <a:tr h="396428">
                <a:tc>
                  <a:txBody>
                    <a:bodyPr/>
                    <a:lstStyle/>
                    <a:p>
                      <a:pPr algn="ctr"/>
                      <a:r>
                        <a:rPr kumimoji="1" lang="en-US" altLang="ja-JP" sz="1000" dirty="0">
                          <a:latin typeface="+mj-ea"/>
                          <a:ea typeface="+mj-ea"/>
                        </a:rPr>
                        <a:t>11</a:t>
                      </a:r>
                      <a:r>
                        <a:rPr kumimoji="1" lang="ja-JP" altLang="en-US" sz="1000" dirty="0">
                          <a:latin typeface="+mj-ea"/>
                          <a:ea typeface="+mj-ea"/>
                        </a:rPr>
                        <a:t>月</a:t>
                      </a:r>
                      <a:r>
                        <a:rPr kumimoji="1" lang="en-US" altLang="ja-JP" sz="1000" dirty="0">
                          <a:latin typeface="+mj-ea"/>
                          <a:ea typeface="+mj-ea"/>
                        </a:rPr>
                        <a:t>2</a:t>
                      </a:r>
                      <a:r>
                        <a:rPr kumimoji="1" lang="ja-JP" altLang="en-US" sz="1000" dirty="0">
                          <a:latin typeface="+mj-ea"/>
                          <a:ea typeface="+mj-ea"/>
                        </a:rPr>
                        <a:t>日（木</a:t>
                      </a:r>
                      <a:r>
                        <a:rPr kumimoji="1" lang="ja-JP" altLang="en-US" sz="1000" dirty="0" smtClean="0">
                          <a:latin typeface="+mj-ea"/>
                          <a:ea typeface="+mj-ea"/>
                        </a:rPr>
                        <a:t>）</a:t>
                      </a:r>
                      <a:endParaRPr kumimoji="1" lang="en-US" altLang="ja-JP" sz="1000" dirty="0" smtClean="0">
                        <a:latin typeface="+mj-ea"/>
                        <a:ea typeface="+mj-ea"/>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j-ea"/>
                          <a:ea typeface="+mj-ea"/>
                        </a:rPr>
                        <a:t>＜</a:t>
                      </a:r>
                      <a:r>
                        <a:rPr kumimoji="1" lang="en-US" altLang="ja-JP" sz="1000" dirty="0" smtClean="0">
                          <a:solidFill>
                            <a:schemeClr val="tx1"/>
                          </a:solidFill>
                          <a:latin typeface="+mj-ea"/>
                          <a:ea typeface="+mj-ea"/>
                        </a:rPr>
                        <a:t>1</a:t>
                      </a:r>
                      <a:r>
                        <a:rPr kumimoji="1" lang="ja-JP" altLang="en-US" sz="1000" dirty="0" smtClean="0">
                          <a:solidFill>
                            <a:schemeClr val="tx1"/>
                          </a:solidFill>
                          <a:latin typeface="+mj-ea"/>
                          <a:ea typeface="+mj-ea"/>
                        </a:rPr>
                        <a:t>日目＞</a:t>
                      </a:r>
                      <a:endParaRPr kumimoji="1" lang="ja-JP" altLang="en-US" sz="1000" dirty="0">
                        <a:latin typeface="+mj-ea"/>
                        <a:ea typeface="+mj-ea"/>
                      </a:endParaRPr>
                    </a:p>
                  </a:txBody>
                  <a:tcPr/>
                </a:tc>
                <a:tc>
                  <a:txBody>
                    <a:bodyPr/>
                    <a:lstStyle/>
                    <a:p>
                      <a:r>
                        <a:rPr kumimoji="1" lang="ja-JP" altLang="en-US" sz="1000" dirty="0" smtClean="0">
                          <a:latin typeface="+mj-ea"/>
                          <a:ea typeface="+mj-ea"/>
                        </a:rPr>
                        <a:t>ハノイ</a:t>
                      </a:r>
                      <a:endParaRPr kumimoji="1" lang="en-US" altLang="ja-JP" sz="1000" dirty="0" smtClean="0">
                        <a:latin typeface="+mj-ea"/>
                        <a:ea typeface="+mj-ea"/>
                      </a:endParaRPr>
                    </a:p>
                    <a:p>
                      <a:pPr algn="r"/>
                      <a:r>
                        <a:rPr kumimoji="1" lang="ja-JP" altLang="en-US" sz="1000" dirty="0" smtClean="0">
                          <a:latin typeface="+mj-ea"/>
                          <a:ea typeface="+mj-ea"/>
                        </a:rPr>
                        <a:t>（ハノイ泊）</a:t>
                      </a:r>
                      <a:endParaRPr kumimoji="1" lang="ja-JP" altLang="en-US" sz="1000" dirty="0">
                        <a:latin typeface="+mj-ea"/>
                        <a:ea typeface="+mj-ea"/>
                      </a:endParaRPr>
                    </a:p>
                  </a:txBody>
                  <a:tcPr/>
                </a:tc>
                <a:tc>
                  <a:txBody>
                    <a:bodyPr/>
                    <a:lstStyle/>
                    <a:p>
                      <a:r>
                        <a:rPr kumimoji="1" lang="ja-JP" altLang="en-US" sz="1000" dirty="0">
                          <a:latin typeface="+mj-ea"/>
                          <a:ea typeface="+mj-ea"/>
                        </a:rPr>
                        <a:t>ホアラック・ハイテクパークに移動、日越大学訪問</a:t>
                      </a:r>
                      <a:r>
                        <a:rPr kumimoji="1" lang="ja-JP" altLang="en-US" sz="1000" dirty="0" smtClean="0">
                          <a:latin typeface="+mj-ea"/>
                          <a:ea typeface="+mj-ea"/>
                        </a:rPr>
                        <a:t>、</a:t>
                      </a:r>
                      <a:r>
                        <a:rPr kumimoji="1" lang="en-US" altLang="ja-JP" sz="1000" dirty="0" smtClean="0">
                          <a:latin typeface="+mj-ea"/>
                          <a:ea typeface="+mj-ea"/>
                        </a:rPr>
                        <a:t>JETRO</a:t>
                      </a:r>
                      <a:r>
                        <a:rPr kumimoji="1" lang="ja-JP" altLang="en-US" sz="1000" dirty="0" smtClean="0">
                          <a:latin typeface="+mj-ea"/>
                          <a:ea typeface="+mj-ea"/>
                        </a:rPr>
                        <a:t>ハノイ</a:t>
                      </a:r>
                      <a:r>
                        <a:rPr kumimoji="1" lang="ja-JP" altLang="en-US" sz="1000" dirty="0">
                          <a:latin typeface="+mj-ea"/>
                          <a:ea typeface="+mj-ea"/>
                        </a:rPr>
                        <a:t>からのブリーフィング</a:t>
                      </a:r>
                      <a:endParaRPr kumimoji="1" lang="en-US" altLang="ja-JP" sz="1000" dirty="0">
                        <a:latin typeface="+mj-ea"/>
                        <a:ea typeface="+mj-ea"/>
                      </a:endParaRPr>
                    </a:p>
                    <a:p>
                      <a:r>
                        <a:rPr kumimoji="1" lang="ja-JP" altLang="en-US" sz="1000" dirty="0" smtClean="0">
                          <a:latin typeface="+mj-ea"/>
                          <a:ea typeface="+mj-ea"/>
                        </a:rPr>
                        <a:t>ベトナム</a:t>
                      </a:r>
                      <a:r>
                        <a:rPr kumimoji="1" lang="ja-JP" altLang="en-US" sz="1000" dirty="0">
                          <a:latin typeface="+mj-ea"/>
                          <a:ea typeface="+mj-ea"/>
                        </a:rPr>
                        <a:t>商工会議所）との</a:t>
                      </a:r>
                      <a:r>
                        <a:rPr kumimoji="1" lang="ja-JP" altLang="en-US" sz="1000" dirty="0" smtClean="0">
                          <a:latin typeface="+mj-ea"/>
                          <a:ea typeface="+mj-ea"/>
                        </a:rPr>
                        <a:t>ビジネスマッチング、現地進出日系企業との交流会</a:t>
                      </a:r>
                      <a:endParaRPr kumimoji="1" lang="ja-JP" altLang="en-US" sz="1000" dirty="0">
                        <a:latin typeface="+mj-ea"/>
                        <a:ea typeface="+mj-ea"/>
                      </a:endParaRPr>
                    </a:p>
                  </a:txBody>
                  <a:tcPr/>
                </a:tc>
                <a:extLst>
                  <a:ext uri="{0D108BD9-81ED-4DB2-BD59-A6C34878D82A}">
                    <a16:rowId xmlns:a16="http://schemas.microsoft.com/office/drawing/2014/main" val="3015143604"/>
                  </a:ext>
                </a:extLst>
              </a:tr>
              <a:tr h="388620">
                <a:tc>
                  <a:txBody>
                    <a:bodyPr/>
                    <a:lstStyle/>
                    <a:p>
                      <a:pPr algn="ctr"/>
                      <a:r>
                        <a:rPr kumimoji="1" lang="en-US" altLang="ja-JP" sz="1000" dirty="0">
                          <a:latin typeface="+mj-ea"/>
                          <a:ea typeface="+mj-ea"/>
                        </a:rPr>
                        <a:t>11</a:t>
                      </a:r>
                      <a:r>
                        <a:rPr kumimoji="1" lang="ja-JP" altLang="en-US" sz="1000" dirty="0">
                          <a:latin typeface="+mj-ea"/>
                          <a:ea typeface="+mj-ea"/>
                        </a:rPr>
                        <a:t>月</a:t>
                      </a:r>
                      <a:r>
                        <a:rPr kumimoji="1" lang="en-US" altLang="ja-JP" sz="1000" dirty="0">
                          <a:latin typeface="+mj-ea"/>
                          <a:ea typeface="+mj-ea"/>
                        </a:rPr>
                        <a:t>3</a:t>
                      </a:r>
                      <a:r>
                        <a:rPr kumimoji="1" lang="ja-JP" altLang="en-US" sz="1000" dirty="0" smtClean="0">
                          <a:latin typeface="+mj-ea"/>
                          <a:ea typeface="+mj-ea"/>
                        </a:rPr>
                        <a:t>日（</a:t>
                      </a:r>
                      <a:r>
                        <a:rPr kumimoji="1" lang="ja-JP" altLang="en-US" sz="1000" dirty="0">
                          <a:latin typeface="+mj-ea"/>
                          <a:ea typeface="+mj-ea"/>
                        </a:rPr>
                        <a:t>金</a:t>
                      </a:r>
                      <a:r>
                        <a:rPr kumimoji="1" lang="ja-JP" altLang="en-US" sz="1000" dirty="0" smtClean="0">
                          <a:latin typeface="+mj-ea"/>
                          <a:ea typeface="+mj-ea"/>
                        </a:rPr>
                        <a:t>）</a:t>
                      </a:r>
                      <a:endParaRPr kumimoji="1" lang="en-US" altLang="ja-JP" sz="1000" dirty="0" smtClean="0">
                        <a:latin typeface="+mj-ea"/>
                        <a:ea typeface="+mj-ea"/>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j-ea"/>
                          <a:ea typeface="+mj-ea"/>
                        </a:rPr>
                        <a:t>＜</a:t>
                      </a:r>
                      <a:r>
                        <a:rPr kumimoji="1" lang="en-US" altLang="ja-JP" sz="1000" dirty="0" smtClean="0">
                          <a:solidFill>
                            <a:schemeClr val="tx1"/>
                          </a:solidFill>
                          <a:latin typeface="+mj-ea"/>
                          <a:ea typeface="+mj-ea"/>
                        </a:rPr>
                        <a:t>3</a:t>
                      </a:r>
                      <a:r>
                        <a:rPr kumimoji="1" lang="ja-JP" altLang="en-US" sz="1000" dirty="0" smtClean="0">
                          <a:solidFill>
                            <a:schemeClr val="tx1"/>
                          </a:solidFill>
                          <a:latin typeface="+mj-ea"/>
                          <a:ea typeface="+mj-ea"/>
                        </a:rPr>
                        <a:t>日目＞</a:t>
                      </a:r>
                      <a:endParaRPr kumimoji="1" lang="ja-JP" altLang="en-US" sz="1000" dirty="0">
                        <a:latin typeface="+mj-ea"/>
                        <a:ea typeface="+mj-ea"/>
                      </a:endParaRPr>
                    </a:p>
                  </a:txBody>
                  <a:tcPr/>
                </a:tc>
                <a:tc>
                  <a:txBody>
                    <a:bodyPr/>
                    <a:lstStyle/>
                    <a:p>
                      <a:r>
                        <a:rPr kumimoji="1" lang="ja-JP" altLang="en-US" sz="1000" dirty="0">
                          <a:latin typeface="+mj-ea"/>
                          <a:ea typeface="+mj-ea"/>
                        </a:rPr>
                        <a:t>ハノイ・</a:t>
                      </a:r>
                      <a:r>
                        <a:rPr kumimoji="1" lang="ja-JP" altLang="en-US" sz="1000" dirty="0" smtClean="0">
                          <a:latin typeface="+mj-ea"/>
                          <a:ea typeface="+mj-ea"/>
                        </a:rPr>
                        <a:t>フエ</a:t>
                      </a:r>
                      <a:endParaRPr kumimoji="1" lang="en-US" altLang="ja-JP" sz="1000" dirty="0" smtClean="0">
                        <a:latin typeface="+mj-ea"/>
                        <a:ea typeface="+mj-ea"/>
                      </a:endParaRPr>
                    </a:p>
                    <a:p>
                      <a:pPr algn="r"/>
                      <a:r>
                        <a:rPr kumimoji="1" lang="ja-JP" altLang="en-US" sz="1000" dirty="0" smtClean="0">
                          <a:latin typeface="+mj-ea"/>
                          <a:ea typeface="+mj-ea"/>
                        </a:rPr>
                        <a:t>（フエ泊）</a:t>
                      </a:r>
                      <a:endParaRPr kumimoji="1" lang="ja-JP" altLang="en-US" sz="1000" dirty="0">
                        <a:latin typeface="+mj-ea"/>
                        <a:ea typeface="+mj-ea"/>
                      </a:endParaRPr>
                    </a:p>
                  </a:txBody>
                  <a:tcPr/>
                </a:tc>
                <a:tc>
                  <a:txBody>
                    <a:bodyPr/>
                    <a:lstStyle/>
                    <a:p>
                      <a:r>
                        <a:rPr kumimoji="1" lang="ja-JP" altLang="en-US" sz="1000" dirty="0">
                          <a:latin typeface="+mj-ea"/>
                          <a:ea typeface="+mj-ea"/>
                        </a:rPr>
                        <a:t>ハノイからフエに移動、フエ市内観光（フエ外国語大学日本語</a:t>
                      </a:r>
                      <a:r>
                        <a:rPr kumimoji="1" lang="ja-JP" altLang="en-US" sz="1000" dirty="0" smtClean="0">
                          <a:latin typeface="+mj-ea"/>
                          <a:ea typeface="+mj-ea"/>
                        </a:rPr>
                        <a:t>学科生によるアテンド）、トゥアンティフエ省</a:t>
                      </a:r>
                      <a:r>
                        <a:rPr kumimoji="1" lang="ja-JP" altLang="en-US" sz="1000" dirty="0">
                          <a:latin typeface="+mj-ea"/>
                          <a:ea typeface="+mj-ea"/>
                        </a:rPr>
                        <a:t>及び越日友好協会主催との合同交流会</a:t>
                      </a:r>
                    </a:p>
                  </a:txBody>
                  <a:tcPr/>
                </a:tc>
                <a:extLst>
                  <a:ext uri="{0D108BD9-81ED-4DB2-BD59-A6C34878D82A}">
                    <a16:rowId xmlns:a16="http://schemas.microsoft.com/office/drawing/2014/main" val="967877963"/>
                  </a:ext>
                </a:extLst>
              </a:tr>
              <a:tr h="551846">
                <a:tc>
                  <a:txBody>
                    <a:bodyPr/>
                    <a:lstStyle/>
                    <a:p>
                      <a:pPr algn="ctr"/>
                      <a:r>
                        <a:rPr kumimoji="1" lang="en-US" altLang="ja-JP" sz="1000" dirty="0">
                          <a:latin typeface="+mj-ea"/>
                          <a:ea typeface="+mj-ea"/>
                        </a:rPr>
                        <a:t>11</a:t>
                      </a:r>
                      <a:r>
                        <a:rPr kumimoji="1" lang="ja-JP" altLang="en-US" sz="1000" dirty="0">
                          <a:latin typeface="+mj-ea"/>
                          <a:ea typeface="+mj-ea"/>
                        </a:rPr>
                        <a:t>月</a:t>
                      </a:r>
                      <a:r>
                        <a:rPr kumimoji="1" lang="en-US" altLang="ja-JP" sz="1000" dirty="0">
                          <a:latin typeface="+mj-ea"/>
                          <a:ea typeface="+mj-ea"/>
                        </a:rPr>
                        <a:t>4</a:t>
                      </a:r>
                      <a:r>
                        <a:rPr kumimoji="1" lang="ja-JP" altLang="en-US" sz="1000" dirty="0">
                          <a:latin typeface="+mj-ea"/>
                          <a:ea typeface="+mj-ea"/>
                        </a:rPr>
                        <a:t>日（土</a:t>
                      </a:r>
                      <a:r>
                        <a:rPr kumimoji="1" lang="ja-JP" altLang="en-US" sz="1000" dirty="0" smtClean="0">
                          <a:latin typeface="+mj-ea"/>
                          <a:ea typeface="+mj-ea"/>
                        </a:rPr>
                        <a:t>）</a:t>
                      </a:r>
                      <a:endParaRPr kumimoji="1" lang="en-US" altLang="ja-JP" sz="1000" dirty="0" smtClean="0">
                        <a:latin typeface="+mj-ea"/>
                        <a:ea typeface="+mj-ea"/>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j-ea"/>
                          <a:ea typeface="+mj-ea"/>
                        </a:rPr>
                        <a:t>＜</a:t>
                      </a:r>
                      <a:r>
                        <a:rPr kumimoji="1" lang="en-US" altLang="ja-JP" sz="1000" dirty="0" smtClean="0">
                          <a:solidFill>
                            <a:schemeClr val="tx1"/>
                          </a:solidFill>
                          <a:latin typeface="+mj-ea"/>
                          <a:ea typeface="+mj-ea"/>
                        </a:rPr>
                        <a:t>4</a:t>
                      </a:r>
                      <a:r>
                        <a:rPr kumimoji="1" lang="ja-JP" altLang="en-US" sz="1000" dirty="0" smtClean="0">
                          <a:solidFill>
                            <a:schemeClr val="tx1"/>
                          </a:solidFill>
                          <a:latin typeface="+mj-ea"/>
                          <a:ea typeface="+mj-ea"/>
                        </a:rPr>
                        <a:t>日目＞</a:t>
                      </a:r>
                      <a:endParaRPr kumimoji="1" lang="en-US" altLang="ja-JP" sz="1000" dirty="0" smtClean="0">
                        <a:solidFill>
                          <a:schemeClr val="tx1"/>
                        </a:solidFill>
                        <a:latin typeface="+mj-ea"/>
                        <a:ea typeface="+mj-ea"/>
                      </a:endParaRPr>
                    </a:p>
                    <a:p>
                      <a:pPr algn="ctr"/>
                      <a:endParaRPr kumimoji="1" lang="ja-JP" altLang="en-US" sz="1000" dirty="0">
                        <a:latin typeface="+mj-ea"/>
                        <a:ea typeface="+mj-ea"/>
                      </a:endParaRPr>
                    </a:p>
                  </a:txBody>
                  <a:tcPr/>
                </a:tc>
                <a:tc>
                  <a:txBody>
                    <a:bodyPr/>
                    <a:lstStyle/>
                    <a:p>
                      <a:r>
                        <a:rPr kumimoji="1" lang="ja-JP" altLang="en-US" sz="1000" dirty="0" smtClean="0">
                          <a:latin typeface="+mj-ea"/>
                          <a:ea typeface="+mj-ea"/>
                        </a:rPr>
                        <a:t>フエ</a:t>
                      </a:r>
                      <a:endParaRPr kumimoji="1" lang="en-US" altLang="ja-JP" sz="1000" dirty="0" smtClean="0">
                        <a:latin typeface="+mj-ea"/>
                        <a:ea typeface="+mj-ea"/>
                      </a:endParaRPr>
                    </a:p>
                    <a:p>
                      <a:pPr marL="0" marR="0" lvl="0" indent="0" algn="l" defTabSz="777514" rtl="0" eaLnBrk="1" fontAlgn="auto" latinLnBrk="0" hangingPunct="1">
                        <a:lnSpc>
                          <a:spcPct val="100000"/>
                        </a:lnSpc>
                        <a:spcBef>
                          <a:spcPts val="0"/>
                        </a:spcBef>
                        <a:spcAft>
                          <a:spcPts val="0"/>
                        </a:spcAft>
                        <a:buClrTx/>
                        <a:buSzTx/>
                        <a:buFontTx/>
                        <a:buNone/>
                        <a:tabLst/>
                        <a:defRPr/>
                      </a:pPr>
                      <a:endParaRPr kumimoji="1" lang="en-US" altLang="ja-JP" sz="1000" dirty="0" smtClean="0">
                        <a:latin typeface="+mj-ea"/>
                        <a:ea typeface="+mj-ea"/>
                      </a:endParaRPr>
                    </a:p>
                    <a:p>
                      <a:pPr marL="0" marR="0" lvl="0" indent="0" algn="r" defTabSz="777514" rtl="0" eaLnBrk="1" fontAlgn="auto" latinLnBrk="0" hangingPunct="1">
                        <a:lnSpc>
                          <a:spcPct val="100000"/>
                        </a:lnSpc>
                        <a:spcBef>
                          <a:spcPts val="0"/>
                        </a:spcBef>
                        <a:spcAft>
                          <a:spcPts val="0"/>
                        </a:spcAft>
                        <a:buClrTx/>
                        <a:buSzTx/>
                        <a:buFontTx/>
                        <a:buNone/>
                        <a:tabLst/>
                        <a:defRPr/>
                      </a:pPr>
                      <a:r>
                        <a:rPr kumimoji="1" lang="ja-JP" altLang="en-US" sz="1000" dirty="0" smtClean="0">
                          <a:latin typeface="+mj-ea"/>
                          <a:ea typeface="+mj-ea"/>
                        </a:rPr>
                        <a:t>（フエ泊）</a:t>
                      </a:r>
                      <a:endParaRPr kumimoji="1" lang="en-US" altLang="ja-JP" sz="1000" dirty="0">
                        <a:latin typeface="+mj-ea"/>
                        <a:ea typeface="+mj-ea"/>
                      </a:endParaRPr>
                    </a:p>
                  </a:txBody>
                  <a:tcPr/>
                </a:tc>
                <a:tc>
                  <a:txBody>
                    <a:bodyPr/>
                    <a:lstStyle/>
                    <a:p>
                      <a:r>
                        <a:rPr kumimoji="1" lang="ja-JP" altLang="en-US" sz="1000" dirty="0">
                          <a:latin typeface="+mj-ea"/>
                          <a:ea typeface="+mj-ea"/>
                        </a:rPr>
                        <a:t>（午前）ホーチミン博物館にて、ジャパンフェスティバル・袋井</a:t>
                      </a:r>
                      <a:r>
                        <a:rPr kumimoji="1" lang="ja-JP" altLang="en-US" sz="1000" dirty="0" smtClean="0">
                          <a:latin typeface="+mj-ea"/>
                          <a:ea typeface="+mj-ea"/>
                        </a:rPr>
                        <a:t>デーに参加</a:t>
                      </a:r>
                      <a:endParaRPr kumimoji="1" lang="en-US" altLang="ja-JP" sz="1000" dirty="0">
                        <a:latin typeface="+mj-ea"/>
                        <a:ea typeface="+mj-ea"/>
                      </a:endParaRPr>
                    </a:p>
                    <a:p>
                      <a:r>
                        <a:rPr kumimoji="1" lang="ja-JP" altLang="en-US" sz="1000" dirty="0">
                          <a:latin typeface="+mj-ea"/>
                          <a:ea typeface="+mj-ea"/>
                        </a:rPr>
                        <a:t>（午後）フエ外国語大学にて</a:t>
                      </a:r>
                      <a:r>
                        <a:rPr kumimoji="1" lang="ja-JP" altLang="en-US" sz="1000" dirty="0" smtClean="0">
                          <a:latin typeface="+mj-ea"/>
                          <a:ea typeface="+mj-ea"/>
                        </a:rPr>
                        <a:t>、①大学生</a:t>
                      </a:r>
                      <a:r>
                        <a:rPr kumimoji="1" lang="ja-JP" altLang="en-US" sz="1000" dirty="0">
                          <a:latin typeface="+mj-ea"/>
                          <a:ea typeface="+mj-ea"/>
                        </a:rPr>
                        <a:t>の日本語スピーチコンテスト最終審査会</a:t>
                      </a:r>
                      <a:r>
                        <a:rPr kumimoji="1" lang="ja-JP" altLang="en-US" sz="1000" dirty="0" smtClean="0">
                          <a:latin typeface="+mj-ea"/>
                          <a:ea typeface="+mj-ea"/>
                        </a:rPr>
                        <a:t>、</a:t>
                      </a:r>
                      <a:endParaRPr kumimoji="1" lang="en-US" altLang="ja-JP" sz="1000" dirty="0" smtClean="0">
                        <a:latin typeface="+mj-ea"/>
                        <a:ea typeface="+mj-ea"/>
                      </a:endParaRPr>
                    </a:p>
                    <a:p>
                      <a:r>
                        <a:rPr kumimoji="1" lang="ja-JP" altLang="en-US" sz="1000" dirty="0" smtClean="0">
                          <a:latin typeface="+mj-ea"/>
                          <a:ea typeface="+mj-ea"/>
                        </a:rPr>
                        <a:t>②大学生</a:t>
                      </a:r>
                      <a:r>
                        <a:rPr kumimoji="1" lang="ja-JP" altLang="en-US" sz="1000" dirty="0">
                          <a:latin typeface="+mj-ea"/>
                          <a:ea typeface="+mj-ea"/>
                        </a:rPr>
                        <a:t>への企業</a:t>
                      </a:r>
                      <a:r>
                        <a:rPr kumimoji="1" lang="en-US" altLang="ja-JP" sz="1000" dirty="0">
                          <a:latin typeface="+mj-ea"/>
                          <a:ea typeface="+mj-ea"/>
                        </a:rPr>
                        <a:t>PR</a:t>
                      </a:r>
                      <a:r>
                        <a:rPr kumimoji="1" lang="ja-JP" altLang="en-US" sz="1000" dirty="0">
                          <a:latin typeface="+mj-ea"/>
                          <a:ea typeface="+mj-ea"/>
                        </a:rPr>
                        <a:t>セミナー</a:t>
                      </a:r>
                      <a:r>
                        <a:rPr kumimoji="1" lang="ja-JP" altLang="en-US" sz="1000" dirty="0" smtClean="0">
                          <a:latin typeface="+mj-ea"/>
                          <a:ea typeface="+mj-ea"/>
                        </a:rPr>
                        <a:t>や③ビジネスマッチング（①～③から</a:t>
                      </a:r>
                      <a:r>
                        <a:rPr kumimoji="1" lang="en-US" altLang="ja-JP" sz="1000" dirty="0" smtClean="0">
                          <a:latin typeface="+mj-ea"/>
                          <a:ea typeface="+mj-ea"/>
                        </a:rPr>
                        <a:t>1</a:t>
                      </a:r>
                      <a:r>
                        <a:rPr kumimoji="1" lang="ja-JP" altLang="en-US" sz="1000" dirty="0" err="1" smtClean="0">
                          <a:latin typeface="+mj-ea"/>
                          <a:ea typeface="+mj-ea"/>
                        </a:rPr>
                        <a:t>つを</a:t>
                      </a:r>
                      <a:r>
                        <a:rPr kumimoji="1" lang="ja-JP" altLang="en-US" sz="1000" dirty="0" smtClean="0">
                          <a:latin typeface="+mj-ea"/>
                          <a:ea typeface="+mj-ea"/>
                        </a:rPr>
                        <a:t>選択）</a:t>
                      </a:r>
                      <a:endParaRPr kumimoji="1" lang="ja-JP" altLang="en-US" sz="1000" dirty="0">
                        <a:latin typeface="+mj-ea"/>
                        <a:ea typeface="+mj-ea"/>
                      </a:endParaRPr>
                    </a:p>
                  </a:txBody>
                  <a:tcPr/>
                </a:tc>
                <a:extLst>
                  <a:ext uri="{0D108BD9-81ED-4DB2-BD59-A6C34878D82A}">
                    <a16:rowId xmlns:a16="http://schemas.microsoft.com/office/drawing/2014/main" val="2432591027"/>
                  </a:ext>
                </a:extLst>
              </a:tr>
              <a:tr h="362495">
                <a:tc>
                  <a:txBody>
                    <a:bodyPr/>
                    <a:lstStyle/>
                    <a:p>
                      <a:pPr algn="ctr"/>
                      <a:r>
                        <a:rPr kumimoji="1" lang="en-US" altLang="ja-JP" sz="1000" dirty="0">
                          <a:latin typeface="+mj-ea"/>
                          <a:ea typeface="+mj-ea"/>
                        </a:rPr>
                        <a:t>11</a:t>
                      </a:r>
                      <a:r>
                        <a:rPr kumimoji="1" lang="ja-JP" altLang="en-US" sz="1000" dirty="0">
                          <a:latin typeface="+mj-ea"/>
                          <a:ea typeface="+mj-ea"/>
                        </a:rPr>
                        <a:t>月</a:t>
                      </a:r>
                      <a:r>
                        <a:rPr kumimoji="1" lang="en-US" altLang="ja-JP" sz="1000" dirty="0">
                          <a:latin typeface="+mj-ea"/>
                          <a:ea typeface="+mj-ea"/>
                        </a:rPr>
                        <a:t>5</a:t>
                      </a:r>
                      <a:r>
                        <a:rPr kumimoji="1" lang="ja-JP" altLang="en-US" sz="1000" dirty="0">
                          <a:latin typeface="+mj-ea"/>
                          <a:ea typeface="+mj-ea"/>
                        </a:rPr>
                        <a:t>日（日</a:t>
                      </a:r>
                      <a:r>
                        <a:rPr kumimoji="1" lang="ja-JP" altLang="en-US" sz="1000" dirty="0" smtClean="0">
                          <a:latin typeface="+mj-ea"/>
                          <a:ea typeface="+mj-ea"/>
                        </a:rPr>
                        <a:t>）</a:t>
                      </a:r>
                      <a:endParaRPr kumimoji="1" lang="en-US" altLang="ja-JP" sz="1000" dirty="0" smtClean="0">
                        <a:latin typeface="+mj-ea"/>
                        <a:ea typeface="+mj-ea"/>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000" dirty="0" smtClean="0">
                          <a:latin typeface="+mj-ea"/>
                          <a:ea typeface="+mj-ea"/>
                        </a:rPr>
                        <a:t>＜</a:t>
                      </a:r>
                      <a:r>
                        <a:rPr kumimoji="1" lang="en-US" altLang="ja-JP" sz="1000" dirty="0" smtClean="0">
                          <a:solidFill>
                            <a:schemeClr val="tx1"/>
                          </a:solidFill>
                          <a:latin typeface="+mj-ea"/>
                          <a:ea typeface="+mj-ea"/>
                        </a:rPr>
                        <a:t>5</a:t>
                      </a:r>
                      <a:r>
                        <a:rPr kumimoji="1" lang="ja-JP" altLang="en-US" sz="1000" dirty="0" smtClean="0">
                          <a:solidFill>
                            <a:schemeClr val="tx1"/>
                          </a:solidFill>
                          <a:latin typeface="+mj-ea"/>
                          <a:ea typeface="+mj-ea"/>
                        </a:rPr>
                        <a:t>日目＞</a:t>
                      </a:r>
                      <a:endParaRPr kumimoji="1" lang="ja-JP" altLang="en-US" sz="1000" dirty="0">
                        <a:latin typeface="+mj-ea"/>
                        <a:ea typeface="+mj-ea"/>
                      </a:endParaRPr>
                    </a:p>
                  </a:txBody>
                  <a:tcPr/>
                </a:tc>
                <a:tc>
                  <a:txBody>
                    <a:bodyPr/>
                    <a:lstStyle/>
                    <a:p>
                      <a:r>
                        <a:rPr kumimoji="1" lang="ja-JP" altLang="en-US" sz="1000" dirty="0">
                          <a:latin typeface="+mj-ea"/>
                          <a:ea typeface="+mj-ea"/>
                        </a:rPr>
                        <a:t>フエ・</a:t>
                      </a:r>
                      <a:r>
                        <a:rPr kumimoji="1" lang="ja-JP" altLang="en-US" sz="1000" dirty="0" smtClean="0">
                          <a:latin typeface="+mj-ea"/>
                          <a:ea typeface="+mj-ea"/>
                        </a:rPr>
                        <a:t>ホイアン</a:t>
                      </a:r>
                      <a:endParaRPr kumimoji="1" lang="en-US" altLang="ja-JP" sz="1000" dirty="0" smtClean="0">
                        <a:latin typeface="+mj-ea"/>
                        <a:ea typeface="+mj-ea"/>
                      </a:endParaRPr>
                    </a:p>
                    <a:p>
                      <a:pPr algn="r"/>
                      <a:r>
                        <a:rPr kumimoji="1" lang="ja-JP" altLang="en-US" sz="1000" dirty="0" smtClean="0">
                          <a:latin typeface="+mj-ea"/>
                          <a:ea typeface="+mj-ea"/>
                        </a:rPr>
                        <a:t>（ホイアン泊）</a:t>
                      </a:r>
                      <a:endParaRPr kumimoji="1" lang="ja-JP" altLang="en-US" sz="1000" dirty="0">
                        <a:latin typeface="+mj-ea"/>
                        <a:ea typeface="+mj-ea"/>
                      </a:endParaRPr>
                    </a:p>
                  </a:txBody>
                  <a:tcPr/>
                </a:tc>
                <a:tc>
                  <a:txBody>
                    <a:bodyPr/>
                    <a:lstStyle/>
                    <a:p>
                      <a:r>
                        <a:rPr kumimoji="1" lang="ja-JP" altLang="en-US" sz="1000" dirty="0">
                          <a:latin typeface="+mj-ea"/>
                          <a:ea typeface="+mj-ea"/>
                        </a:rPr>
                        <a:t>フエからホイアンへバス移動、ホイアン中心街の観光等</a:t>
                      </a:r>
                    </a:p>
                  </a:txBody>
                  <a:tcPr anchor="ctr"/>
                </a:tc>
                <a:extLst>
                  <a:ext uri="{0D108BD9-81ED-4DB2-BD59-A6C34878D82A}">
                    <a16:rowId xmlns:a16="http://schemas.microsoft.com/office/drawing/2014/main" val="3261108237"/>
                  </a:ext>
                </a:extLst>
              </a:tr>
              <a:tr h="387323">
                <a:tc>
                  <a:txBody>
                    <a:bodyPr/>
                    <a:lstStyle/>
                    <a:p>
                      <a:pPr algn="ctr"/>
                      <a:r>
                        <a:rPr kumimoji="1" lang="en-US" altLang="ja-JP" sz="1000" dirty="0">
                          <a:latin typeface="+mj-ea"/>
                          <a:ea typeface="+mj-ea"/>
                        </a:rPr>
                        <a:t>11</a:t>
                      </a:r>
                      <a:r>
                        <a:rPr kumimoji="1" lang="ja-JP" altLang="en-US" sz="1000" dirty="0">
                          <a:latin typeface="+mj-ea"/>
                          <a:ea typeface="+mj-ea"/>
                        </a:rPr>
                        <a:t>月</a:t>
                      </a:r>
                      <a:r>
                        <a:rPr kumimoji="1" lang="en-US" altLang="ja-JP" sz="1000" dirty="0">
                          <a:latin typeface="+mj-ea"/>
                          <a:ea typeface="+mj-ea"/>
                        </a:rPr>
                        <a:t>6</a:t>
                      </a:r>
                      <a:r>
                        <a:rPr kumimoji="1" lang="ja-JP" altLang="en-US" sz="1000" dirty="0">
                          <a:latin typeface="+mj-ea"/>
                          <a:ea typeface="+mj-ea"/>
                        </a:rPr>
                        <a:t>日（月</a:t>
                      </a:r>
                      <a:r>
                        <a:rPr kumimoji="1" lang="ja-JP" altLang="en-US" sz="1000" dirty="0" smtClean="0">
                          <a:latin typeface="+mj-ea"/>
                          <a:ea typeface="+mj-ea"/>
                        </a:rPr>
                        <a:t>）</a:t>
                      </a:r>
                      <a:endParaRPr kumimoji="1" lang="en-US" altLang="ja-JP" sz="1000" dirty="0" smtClean="0">
                        <a:latin typeface="+mj-ea"/>
                        <a:ea typeface="+mj-ea"/>
                      </a:endParaRPr>
                    </a:p>
                    <a:p>
                      <a:pPr algn="ctr"/>
                      <a:r>
                        <a:rPr kumimoji="1" lang="ja-JP" altLang="en-US" sz="1000" dirty="0" smtClean="0">
                          <a:latin typeface="+mj-ea"/>
                          <a:ea typeface="+mj-ea"/>
                        </a:rPr>
                        <a:t>＜</a:t>
                      </a:r>
                      <a:r>
                        <a:rPr kumimoji="1" lang="en-US" altLang="ja-JP" sz="1000" dirty="0" smtClean="0">
                          <a:latin typeface="+mj-ea"/>
                          <a:ea typeface="+mj-ea"/>
                        </a:rPr>
                        <a:t>6</a:t>
                      </a:r>
                      <a:r>
                        <a:rPr kumimoji="1" lang="ja-JP" altLang="en-US" sz="1000" dirty="0" smtClean="0">
                          <a:latin typeface="+mj-ea"/>
                          <a:ea typeface="+mj-ea"/>
                        </a:rPr>
                        <a:t>日目＞</a:t>
                      </a:r>
                      <a:endParaRPr kumimoji="1" lang="ja-JP" altLang="en-US" sz="1000" dirty="0">
                        <a:latin typeface="+mj-ea"/>
                        <a:ea typeface="+mj-ea"/>
                      </a:endParaRPr>
                    </a:p>
                  </a:txBody>
                  <a:tcPr/>
                </a:tc>
                <a:tc>
                  <a:txBody>
                    <a:bodyPr/>
                    <a:lstStyle/>
                    <a:p>
                      <a:r>
                        <a:rPr kumimoji="1" lang="ja-JP" altLang="en-US" sz="1000" dirty="0">
                          <a:latin typeface="+mj-ea"/>
                          <a:ea typeface="+mj-ea"/>
                        </a:rPr>
                        <a:t>ホイアン・</a:t>
                      </a:r>
                      <a:r>
                        <a:rPr kumimoji="1" lang="ja-JP" altLang="en-US" sz="1000" dirty="0" smtClean="0">
                          <a:latin typeface="+mj-ea"/>
                          <a:ea typeface="+mj-ea"/>
                        </a:rPr>
                        <a:t>ダナン</a:t>
                      </a:r>
                      <a:endParaRPr kumimoji="1" lang="en-US" altLang="ja-JP" sz="1000" dirty="0" smtClean="0">
                        <a:latin typeface="+mj-ea"/>
                        <a:ea typeface="+mj-ea"/>
                      </a:endParaRPr>
                    </a:p>
                    <a:p>
                      <a:pPr algn="r"/>
                      <a:r>
                        <a:rPr kumimoji="1" lang="ja-JP" altLang="en-US" sz="1000" dirty="0" smtClean="0">
                          <a:latin typeface="+mj-ea"/>
                          <a:ea typeface="+mj-ea"/>
                        </a:rPr>
                        <a:t>（機内泊）</a:t>
                      </a:r>
                      <a:endParaRPr kumimoji="1" lang="ja-JP" altLang="en-US" sz="1000" dirty="0">
                        <a:latin typeface="+mj-ea"/>
                        <a:ea typeface="+mj-ea"/>
                      </a:endParaRPr>
                    </a:p>
                  </a:txBody>
                  <a:tcPr/>
                </a:tc>
                <a:tc>
                  <a:txBody>
                    <a:bodyPr/>
                    <a:lstStyle/>
                    <a:p>
                      <a:r>
                        <a:rPr kumimoji="1" lang="ja-JP" altLang="en-US" sz="1000" dirty="0">
                          <a:latin typeface="+mj-ea"/>
                          <a:ea typeface="+mj-ea"/>
                        </a:rPr>
                        <a:t>ホイアンからダナンへバス移動、</a:t>
                      </a:r>
                      <a:r>
                        <a:rPr kumimoji="1" lang="en-US" altLang="ja-JP" sz="1000" dirty="0">
                          <a:latin typeface="+mj-ea"/>
                          <a:ea typeface="+mj-ea"/>
                        </a:rPr>
                        <a:t>VCCI</a:t>
                      </a:r>
                      <a:r>
                        <a:rPr kumimoji="1" lang="ja-JP" altLang="en-US" sz="1000" dirty="0">
                          <a:latin typeface="+mj-ea"/>
                          <a:ea typeface="+mj-ea"/>
                        </a:rPr>
                        <a:t>ダナン支部との交流や企業訪問を予定</a:t>
                      </a:r>
                      <a:endParaRPr kumimoji="1" lang="en-US" altLang="ja-JP" sz="1000" dirty="0">
                        <a:latin typeface="+mj-ea"/>
                        <a:ea typeface="+mj-ea"/>
                      </a:endParaRPr>
                    </a:p>
                    <a:p>
                      <a:r>
                        <a:rPr kumimoji="1" lang="ja-JP" altLang="en-US" sz="1000" dirty="0">
                          <a:latin typeface="+mj-ea"/>
                          <a:ea typeface="+mj-ea"/>
                        </a:rPr>
                        <a:t>（夕方）ダナンからハノイ経由、深夜のフライトで日本に</a:t>
                      </a:r>
                      <a:r>
                        <a:rPr kumimoji="1" lang="ja-JP" altLang="en-US" sz="1000" dirty="0" smtClean="0">
                          <a:latin typeface="+mj-ea"/>
                          <a:ea typeface="+mj-ea"/>
                        </a:rPr>
                        <a:t>帰国</a:t>
                      </a:r>
                      <a:endParaRPr kumimoji="1" lang="en-US" altLang="ja-JP" sz="1000" dirty="0" smtClean="0">
                        <a:latin typeface="+mj-ea"/>
                        <a:ea typeface="+mj-ea"/>
                      </a:endParaRPr>
                    </a:p>
                  </a:txBody>
                  <a:tcPr/>
                </a:tc>
                <a:extLst>
                  <a:ext uri="{0D108BD9-81ED-4DB2-BD59-A6C34878D82A}">
                    <a16:rowId xmlns:a16="http://schemas.microsoft.com/office/drawing/2014/main" val="48551198"/>
                  </a:ext>
                </a:extLst>
              </a:tr>
              <a:tr h="362495">
                <a:tc>
                  <a:txBody>
                    <a:bodyPr/>
                    <a:lstStyle/>
                    <a:p>
                      <a:pPr algn="ctr"/>
                      <a:r>
                        <a:rPr kumimoji="1" lang="en-US" altLang="ja-JP" sz="1000" dirty="0">
                          <a:latin typeface="+mj-ea"/>
                          <a:ea typeface="+mj-ea"/>
                        </a:rPr>
                        <a:t>11</a:t>
                      </a:r>
                      <a:r>
                        <a:rPr kumimoji="1" lang="ja-JP" altLang="en-US" sz="1000" dirty="0">
                          <a:latin typeface="+mj-ea"/>
                          <a:ea typeface="+mj-ea"/>
                        </a:rPr>
                        <a:t>月</a:t>
                      </a:r>
                      <a:r>
                        <a:rPr kumimoji="1" lang="en-US" altLang="ja-JP" sz="1000" dirty="0">
                          <a:latin typeface="+mj-ea"/>
                          <a:ea typeface="+mj-ea"/>
                        </a:rPr>
                        <a:t>7</a:t>
                      </a:r>
                      <a:r>
                        <a:rPr kumimoji="1" lang="ja-JP" altLang="en-US" sz="1000" dirty="0">
                          <a:latin typeface="+mj-ea"/>
                          <a:ea typeface="+mj-ea"/>
                        </a:rPr>
                        <a:t>日（火</a:t>
                      </a:r>
                      <a:r>
                        <a:rPr kumimoji="1" lang="ja-JP" altLang="en-US" sz="1000" dirty="0" smtClean="0">
                          <a:latin typeface="+mj-ea"/>
                          <a:ea typeface="+mj-ea"/>
                        </a:rPr>
                        <a:t>）</a:t>
                      </a:r>
                      <a:endParaRPr kumimoji="1" lang="en-US" altLang="ja-JP" sz="1000" dirty="0" smtClean="0">
                        <a:latin typeface="+mj-ea"/>
                        <a:ea typeface="+mj-ea"/>
                      </a:endParaRPr>
                    </a:p>
                    <a:p>
                      <a:pPr algn="ctr"/>
                      <a:r>
                        <a:rPr kumimoji="1" lang="ja-JP" altLang="en-US" sz="1000" dirty="0" smtClean="0">
                          <a:latin typeface="+mj-ea"/>
                          <a:ea typeface="+mj-ea"/>
                        </a:rPr>
                        <a:t>＜</a:t>
                      </a:r>
                      <a:r>
                        <a:rPr kumimoji="1" lang="en-US" altLang="ja-JP" sz="1000" dirty="0" smtClean="0">
                          <a:latin typeface="+mj-ea"/>
                          <a:ea typeface="+mj-ea"/>
                        </a:rPr>
                        <a:t>7</a:t>
                      </a:r>
                      <a:r>
                        <a:rPr kumimoji="1" lang="ja-JP" altLang="en-US" sz="1000" dirty="0" smtClean="0">
                          <a:latin typeface="+mj-ea"/>
                          <a:ea typeface="+mj-ea"/>
                        </a:rPr>
                        <a:t>日目＞</a:t>
                      </a:r>
                      <a:endParaRPr kumimoji="1" lang="ja-JP" altLang="en-US" sz="1000" dirty="0">
                        <a:latin typeface="+mj-ea"/>
                        <a:ea typeface="+mj-ea"/>
                      </a:endParaRPr>
                    </a:p>
                  </a:txBody>
                  <a:tcPr/>
                </a:tc>
                <a:tc>
                  <a:txBody>
                    <a:bodyPr/>
                    <a:lstStyle/>
                    <a:p>
                      <a:r>
                        <a:rPr kumimoji="1" lang="ja-JP" altLang="en-US" sz="1000" dirty="0" smtClean="0">
                          <a:latin typeface="+mj-ea"/>
                          <a:ea typeface="+mj-ea"/>
                        </a:rPr>
                        <a:t>日本帰国</a:t>
                      </a:r>
                      <a:endParaRPr kumimoji="1" lang="ja-JP" altLang="en-US" sz="1000" dirty="0">
                        <a:latin typeface="+mj-ea"/>
                        <a:ea typeface="+mj-ea"/>
                      </a:endParaRPr>
                    </a:p>
                  </a:txBody>
                  <a:tcPr anchor="ctr"/>
                </a:tc>
                <a:tc>
                  <a:txBody>
                    <a:bodyPr/>
                    <a:lstStyle/>
                    <a:p>
                      <a:r>
                        <a:rPr kumimoji="1" lang="ja-JP" altLang="en-US" sz="1000" dirty="0" smtClean="0">
                          <a:latin typeface="+mj-ea"/>
                          <a:ea typeface="+mj-ea"/>
                        </a:rPr>
                        <a:t>関西国際空港に到着、解散</a:t>
                      </a:r>
                      <a:endParaRPr kumimoji="1" lang="ja-JP" altLang="en-US" sz="1000" dirty="0">
                        <a:latin typeface="+mj-ea"/>
                        <a:ea typeface="+mj-ea"/>
                      </a:endParaRPr>
                    </a:p>
                  </a:txBody>
                  <a:tcPr anchor="ctr"/>
                </a:tc>
                <a:extLst>
                  <a:ext uri="{0D108BD9-81ED-4DB2-BD59-A6C34878D82A}">
                    <a16:rowId xmlns:a16="http://schemas.microsoft.com/office/drawing/2014/main" val="568020335"/>
                  </a:ext>
                </a:extLst>
              </a:tr>
            </a:tbl>
          </a:graphicData>
        </a:graphic>
      </p:graphicFrame>
      <p:sp>
        <p:nvSpPr>
          <p:cNvPr id="16" name="TextBox 35">
            <a:extLst>
              <a:ext uri="{FF2B5EF4-FFF2-40B4-BE49-F238E27FC236}">
                <a16:creationId xmlns:a16="http://schemas.microsoft.com/office/drawing/2014/main" id="{640311E1-FD64-9DF3-E10F-C2AB3014C932}"/>
              </a:ext>
            </a:extLst>
          </p:cNvPr>
          <p:cNvSpPr txBox="1"/>
          <p:nvPr/>
        </p:nvSpPr>
        <p:spPr>
          <a:xfrm>
            <a:off x="461958" y="3039363"/>
            <a:ext cx="6775838" cy="1938992"/>
          </a:xfrm>
          <a:prstGeom prst="rect">
            <a:avLst/>
          </a:prstGeom>
          <a:noFill/>
        </p:spPr>
        <p:txBody>
          <a:bodyPr wrap="square" rtlCol="0">
            <a:spAutoFit/>
          </a:bodyPr>
          <a:lstStyle/>
          <a:p>
            <a:pPr marL="0" marR="0" lvl="0" indent="0" defTabSz="1019007" rtl="0" eaLnBrk="1" fontAlgn="auto" latinLnBrk="0" hangingPunct="1">
              <a:lnSpc>
                <a:spcPct val="100000"/>
              </a:lnSpc>
              <a:spcBef>
                <a:spcPts val="0"/>
              </a:spcBef>
              <a:spcAft>
                <a:spcPts val="0"/>
              </a:spcAft>
              <a:buClrTx/>
              <a:buSzTx/>
              <a:buFontTx/>
              <a:buNone/>
              <a:tabLst/>
              <a:defRPr/>
            </a:pPr>
            <a:r>
              <a:rPr lang="ja-JP" altLang="en-US" sz="1200" dirty="0" smtClean="0">
                <a:solidFill>
                  <a:srgbClr val="1D2088"/>
                </a:solidFill>
                <a:latin typeface="HGPSoeiKakugothicUB" pitchFamily="34" charset="-128"/>
                <a:ea typeface="HGPSoeiKakugothicUB" pitchFamily="34" charset="-128"/>
              </a:rPr>
              <a:t>大阪商工会議所は、歴史的背景からベトナムと縁の深い静岡県の袋井商工会議所と共催で、ベトナムミッションを派遣します。</a:t>
            </a:r>
            <a:endParaRPr lang="en-US" altLang="ja-JP" sz="1200" dirty="0" smtClean="0">
              <a:solidFill>
                <a:srgbClr val="1D2088"/>
              </a:solidFill>
              <a:latin typeface="HGPSoeiKakugothicUB" pitchFamily="34" charset="-128"/>
              <a:ea typeface="HGPSoeiKakugothicUB" pitchFamily="34" charset="-128"/>
            </a:endParaRPr>
          </a:p>
          <a:p>
            <a:pPr marL="0" marR="0" lvl="0" indent="0" defTabSz="1019007"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ハノイ</a:t>
            </a:r>
            <a:r>
              <a:rPr kumimoji="1" lang="ja-JP" altLang="en-US" sz="120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rPr>
              <a:t>では</a:t>
            </a: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、ベトナム</a:t>
            </a:r>
            <a:r>
              <a:rPr kumimoji="1" lang="ja-JP" altLang="en-US" sz="120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rPr>
              <a:t>商工</a:t>
            </a: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会議所（</a:t>
            </a:r>
            <a:r>
              <a:rPr kumimoji="1" lang="en-US" altLang="ja-JP"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VCCI</a:t>
            </a: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）と</a:t>
            </a:r>
            <a:r>
              <a:rPr kumimoji="1" lang="ja-JP" altLang="en-US" sz="120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rPr>
              <a:t>の記念交流会・ビジネスマッチング会を</a:t>
            </a: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実施</a:t>
            </a:r>
            <a:r>
              <a:rPr lang="ja-JP" altLang="en-US" sz="1200" dirty="0" smtClean="0">
                <a:solidFill>
                  <a:srgbClr val="1D2088"/>
                </a:solidFill>
                <a:latin typeface="HGPSoeiKakugothicUB" pitchFamily="34" charset="-128"/>
                <a:ea typeface="HGPSoeiKakugothicUB" pitchFamily="34" charset="-128"/>
              </a:rPr>
              <a:t>するほ</a:t>
            </a:r>
            <a:r>
              <a:rPr lang="ja-JP" altLang="en-US" sz="1200" dirty="0">
                <a:solidFill>
                  <a:srgbClr val="1D2088"/>
                </a:solidFill>
                <a:latin typeface="HGPSoeiKakugothicUB" pitchFamily="34" charset="-128"/>
                <a:ea typeface="HGPSoeiKakugothicUB" pitchFamily="34" charset="-128"/>
              </a:rPr>
              <a:t>か</a:t>
            </a:r>
            <a:r>
              <a:rPr lang="ja-JP" altLang="en-US" sz="1200" dirty="0" smtClean="0">
                <a:solidFill>
                  <a:srgbClr val="1D2088"/>
                </a:solidFill>
                <a:latin typeface="HGPSoeiKakugothicUB" pitchFamily="34" charset="-128"/>
                <a:ea typeface="HGPSoeiKakugothicUB" pitchFamily="34" charset="-128"/>
              </a:rPr>
              <a:t>、日</a:t>
            </a:r>
            <a:r>
              <a:rPr lang="ja-JP" altLang="en-US" sz="1200" dirty="0">
                <a:solidFill>
                  <a:srgbClr val="1D2088"/>
                </a:solidFill>
                <a:latin typeface="HGPSoeiKakugothicUB" pitchFamily="34" charset="-128"/>
                <a:ea typeface="HGPSoeiKakugothicUB" pitchFamily="34" charset="-128"/>
              </a:rPr>
              <a:t>越両国が設立した日越大学新キャンパスがある再開発エリア（ホアラック・ハイテクパーク）を訪問し、ベトナムでの人材育成や最新の経済情勢を</a:t>
            </a:r>
            <a:r>
              <a:rPr lang="ja-JP" altLang="en-US" sz="1200" dirty="0" smtClean="0">
                <a:solidFill>
                  <a:srgbClr val="1D2088"/>
                </a:solidFill>
                <a:latin typeface="HGPSoeiKakugothicUB" pitchFamily="34" charset="-128"/>
                <a:ea typeface="HGPSoeiKakugothicUB" pitchFamily="34" charset="-128"/>
              </a:rPr>
              <a:t>学べる機会となっております</a:t>
            </a:r>
            <a:r>
              <a:rPr lang="ja-JP" altLang="en-US" sz="1200" dirty="0">
                <a:solidFill>
                  <a:srgbClr val="1D2088"/>
                </a:solidFill>
                <a:latin typeface="HGPSoeiKakugothicUB" pitchFamily="34" charset="-128"/>
                <a:ea typeface="HGPSoeiKakugothicUB" pitchFamily="34" charset="-128"/>
              </a:rPr>
              <a:t>。</a:t>
            </a:r>
            <a:endParaRPr kumimoji="1" lang="en-US" altLang="ja-JP" sz="120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endParaRPr>
          </a:p>
          <a:p>
            <a:pPr marL="0" marR="0" lvl="0" indent="0" defTabSz="1019007" rtl="0" eaLnBrk="1" fontAlgn="auto" latinLnBrk="0" hangingPunct="1">
              <a:lnSpc>
                <a:spcPct val="100000"/>
              </a:lnSpc>
              <a:spcBef>
                <a:spcPts val="0"/>
              </a:spcBef>
              <a:spcAft>
                <a:spcPts val="0"/>
              </a:spcAft>
              <a:buClrTx/>
              <a:buSzTx/>
              <a:buFontTx/>
              <a:buNone/>
              <a:tabLst/>
              <a:defRPr/>
            </a:pPr>
            <a:r>
              <a:rPr lang="en-US" altLang="ja-JP" sz="1200" dirty="0" smtClean="0">
                <a:solidFill>
                  <a:srgbClr val="1D2088"/>
                </a:solidFill>
                <a:latin typeface="HGPSoeiKakugothicUB" pitchFamily="34" charset="-128"/>
                <a:ea typeface="HGPSoeiKakugothicUB" pitchFamily="34" charset="-128"/>
              </a:rPr>
              <a:t>3</a:t>
            </a:r>
            <a:r>
              <a:rPr lang="ja-JP" altLang="en-US" sz="1200" dirty="0" smtClean="0">
                <a:solidFill>
                  <a:srgbClr val="1D2088"/>
                </a:solidFill>
                <a:latin typeface="HGPSoeiKakugothicUB" pitchFamily="34" charset="-128"/>
                <a:ea typeface="HGPSoeiKakugothicUB" pitchFamily="34" charset="-128"/>
              </a:rPr>
              <a:t>日目はフエに移動し、フエ</a:t>
            </a:r>
            <a:r>
              <a:rPr lang="ja-JP" altLang="en-US" sz="1200" dirty="0">
                <a:solidFill>
                  <a:srgbClr val="1D2088"/>
                </a:solidFill>
                <a:latin typeface="HGPSoeiKakugothicUB" pitchFamily="34" charset="-128"/>
                <a:ea typeface="HGPSoeiKakugothicUB" pitchFamily="34" charset="-128"/>
              </a:rPr>
              <a:t>外国語大学の大学生との交流事業（日本語スピーチコンテスト最終審査会・企業プレゼンセミナー・大学生とのマッチング会等</a:t>
            </a:r>
            <a:r>
              <a:rPr lang="ja-JP" altLang="en-US" sz="1200" dirty="0" smtClean="0">
                <a:solidFill>
                  <a:srgbClr val="1D2088"/>
                </a:solidFill>
                <a:latin typeface="HGPSoeiKakugothicUB" pitchFamily="34" charset="-128"/>
                <a:ea typeface="HGPSoeiKakugothicUB" pitchFamily="34" charset="-128"/>
              </a:rPr>
              <a:t>）などを</a:t>
            </a:r>
            <a:r>
              <a:rPr lang="ja-JP" altLang="en-US" sz="1200" dirty="0">
                <a:solidFill>
                  <a:srgbClr val="1D2088"/>
                </a:solidFill>
                <a:latin typeface="HGPSoeiKakugothicUB" pitchFamily="34" charset="-128"/>
                <a:ea typeface="HGPSoeiKakugothicUB" pitchFamily="34" charset="-128"/>
              </a:rPr>
              <a:t>実施します。また、フエ外国語大学日本語</a:t>
            </a:r>
            <a:r>
              <a:rPr lang="ja-JP" altLang="en-US" sz="1200" dirty="0" smtClean="0">
                <a:solidFill>
                  <a:srgbClr val="1D2088"/>
                </a:solidFill>
                <a:latin typeface="HGPSoeiKakugothicUB" pitchFamily="34" charset="-128"/>
                <a:ea typeface="HGPSoeiKakugothicUB" pitchFamily="34" charset="-128"/>
              </a:rPr>
              <a:t>専攻の</a:t>
            </a:r>
            <a:r>
              <a:rPr lang="ja-JP" altLang="en-US" sz="1200" dirty="0">
                <a:solidFill>
                  <a:srgbClr val="1D2088"/>
                </a:solidFill>
                <a:latin typeface="HGPSoeiKakugothicUB" pitchFamily="34" charset="-128"/>
                <a:ea typeface="HGPSoeiKakugothicUB" pitchFamily="34" charset="-128"/>
              </a:rPr>
              <a:t>大学生に市内観光のガイドと通訳をして頂き、日本語</a:t>
            </a:r>
            <a:r>
              <a:rPr lang="ja-JP" altLang="en-US" sz="1200" dirty="0" smtClean="0">
                <a:solidFill>
                  <a:srgbClr val="1D2088"/>
                </a:solidFill>
                <a:latin typeface="HGPSoeiKakugothicUB" pitchFamily="34" charset="-128"/>
                <a:ea typeface="HGPSoeiKakugothicUB" pitchFamily="34" charset="-128"/>
              </a:rPr>
              <a:t>学習の成果を体感いただけます</a:t>
            </a:r>
            <a:r>
              <a:rPr lang="ja-JP" altLang="en-US" sz="1200" dirty="0">
                <a:solidFill>
                  <a:srgbClr val="1D2088"/>
                </a:solidFill>
                <a:latin typeface="HGPSoeiKakugothicUB" pitchFamily="34" charset="-128"/>
                <a:ea typeface="HGPSoeiKakugothicUB" pitchFamily="34" charset="-128"/>
              </a:rPr>
              <a:t>。</a:t>
            </a:r>
            <a:endParaRPr lang="en-US" altLang="ja-JP" sz="1200" dirty="0">
              <a:solidFill>
                <a:srgbClr val="1D2088"/>
              </a:solidFill>
              <a:latin typeface="HGPSoeiKakugothicUB" pitchFamily="34" charset="-128"/>
              <a:ea typeface="HGPSoeiKakugothicUB" pitchFamily="34" charset="-128"/>
            </a:endParaRPr>
          </a:p>
          <a:p>
            <a:pPr lvl="0">
              <a:defRPr/>
            </a:pPr>
            <a:r>
              <a:rPr kumimoji="1" lang="en-US" altLang="ja-JP"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5</a:t>
            </a: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日目はホイアンの</a:t>
            </a:r>
            <a:r>
              <a:rPr lang="ja-JP" altLang="en-US" sz="1200" dirty="0" smtClean="0">
                <a:solidFill>
                  <a:srgbClr val="1D2088"/>
                </a:solidFill>
                <a:latin typeface="HGPSoeiKakugothicUB" pitchFamily="34" charset="-128"/>
                <a:ea typeface="HGPSoeiKakugothicUB" pitchFamily="34" charset="-128"/>
              </a:rPr>
              <a:t>市内視察、</a:t>
            </a:r>
            <a:r>
              <a:rPr lang="en-US" altLang="ja-JP" sz="1200" dirty="0" smtClean="0">
                <a:solidFill>
                  <a:srgbClr val="1D2088"/>
                </a:solidFill>
                <a:latin typeface="HGPSoeiKakugothicUB" pitchFamily="34" charset="-128"/>
                <a:ea typeface="HGPSoeiKakugothicUB" pitchFamily="34" charset="-128"/>
              </a:rPr>
              <a:t>6</a:t>
            </a:r>
            <a:r>
              <a:rPr lang="ja-JP" altLang="en-US" sz="1200" dirty="0" smtClean="0">
                <a:solidFill>
                  <a:srgbClr val="1D2088"/>
                </a:solidFill>
                <a:latin typeface="HGPSoeiKakugothicUB" pitchFamily="34" charset="-128"/>
                <a:ea typeface="HGPSoeiKakugothicUB" pitchFamily="34" charset="-128"/>
              </a:rPr>
              <a:t>日目は</a:t>
            </a:r>
            <a:r>
              <a:rPr kumimoji="1" lang="ja-JP" altLang="en-US" sz="120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ダナンで</a:t>
            </a:r>
            <a:r>
              <a:rPr lang="en-US" altLang="ja-JP" sz="1200" dirty="0" smtClean="0">
                <a:solidFill>
                  <a:srgbClr val="1D2088"/>
                </a:solidFill>
                <a:latin typeface="HGPSoeiKakugothicUB" pitchFamily="34" charset="-128"/>
                <a:ea typeface="HGPSoeiKakugothicUB" pitchFamily="34" charset="-128"/>
              </a:rPr>
              <a:t>VCCI</a:t>
            </a:r>
            <a:r>
              <a:rPr lang="ja-JP" altLang="en-US" sz="1200" dirty="0">
                <a:solidFill>
                  <a:srgbClr val="1D2088"/>
                </a:solidFill>
                <a:latin typeface="HGPSoeiKakugothicUB" pitchFamily="34" charset="-128"/>
                <a:ea typeface="HGPSoeiKakugothicUB" pitchFamily="34" charset="-128"/>
              </a:rPr>
              <a:t>ダナン支部との</a:t>
            </a:r>
            <a:r>
              <a:rPr lang="ja-JP" altLang="en-US" sz="1200" dirty="0" smtClean="0">
                <a:solidFill>
                  <a:srgbClr val="1D2088"/>
                </a:solidFill>
                <a:latin typeface="HGPSoeiKakugothicUB" pitchFamily="34" charset="-128"/>
                <a:ea typeface="HGPSoeiKakugothicUB" pitchFamily="34" charset="-128"/>
              </a:rPr>
              <a:t>交流および企業訪問を予定するなど、</a:t>
            </a:r>
            <a:endParaRPr lang="en-US" altLang="ja-JP" sz="1200" dirty="0" smtClean="0">
              <a:solidFill>
                <a:srgbClr val="1D2088"/>
              </a:solidFill>
              <a:latin typeface="HGPSoeiKakugothicUB" pitchFamily="34" charset="-128"/>
              <a:ea typeface="HGPSoeiKakugothicUB" pitchFamily="34" charset="-128"/>
            </a:endParaRPr>
          </a:p>
          <a:p>
            <a:pPr lvl="0">
              <a:defRPr/>
            </a:pPr>
            <a:r>
              <a:rPr lang="ja-JP" altLang="en-US" sz="1200" dirty="0" smtClean="0">
                <a:solidFill>
                  <a:srgbClr val="1D2088"/>
                </a:solidFill>
                <a:latin typeface="HGPSoeiKakugothicUB" pitchFamily="34" charset="-128"/>
                <a:ea typeface="HGPSoeiKakugothicUB" pitchFamily="34" charset="-128"/>
              </a:rPr>
              <a:t>コロナ後のベトナム現地での最新情勢を知ることのできる絶好の機会ですので、奮ってご参加ください！</a:t>
            </a:r>
            <a:endParaRPr kumimoji="1" lang="en-US" sz="160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endParaRPr>
          </a:p>
        </p:txBody>
      </p:sp>
      <p:sp>
        <p:nvSpPr>
          <p:cNvPr id="17" name="TextBox 35">
            <a:extLst>
              <a:ext uri="{FF2B5EF4-FFF2-40B4-BE49-F238E27FC236}">
                <a16:creationId xmlns:a16="http://schemas.microsoft.com/office/drawing/2014/main" id="{DD91B60B-C95A-AA81-DCE3-4751F786D0BC}"/>
              </a:ext>
            </a:extLst>
          </p:cNvPr>
          <p:cNvSpPr txBox="1"/>
          <p:nvPr/>
        </p:nvSpPr>
        <p:spPr>
          <a:xfrm>
            <a:off x="272008" y="1819451"/>
            <a:ext cx="7313695" cy="846386"/>
          </a:xfrm>
          <a:prstGeom prst="rect">
            <a:avLst/>
          </a:prstGeom>
          <a:noFill/>
        </p:spPr>
        <p:txBody>
          <a:bodyPr wrap="square" rtlCol="0">
            <a:spAutoFit/>
          </a:bodyPr>
          <a:lstStyle/>
          <a:p>
            <a:pPr marL="0" marR="0" lvl="0" indent="0" defTabSz="1019007"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費用</a:t>
            </a: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a:t>
            </a:r>
            <a:r>
              <a:rPr kumimoji="1" lang="ja-JP" altLang="en-US"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概算</a:t>
            </a: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200</a:t>
            </a:r>
            <a:r>
              <a:rPr kumimoji="1" lang="ja-JP" altLang="en-US"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a:t>
            </a:r>
            <a:r>
              <a:rPr kumimoji="1" lang="en-US" altLang="ja-JP" sz="16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000</a:t>
            </a:r>
            <a:r>
              <a:rPr kumimoji="1" lang="ja-JP" altLang="en-US"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円程度</a:t>
            </a:r>
            <a:r>
              <a:rPr kumimoji="1" lang="ja-JP" altLang="en-US" sz="14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　</a:t>
            </a:r>
            <a:endParaRPr kumimoji="1" lang="en-US" altLang="ja-JP" sz="14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endParaRPr>
          </a:p>
          <a:p>
            <a:pPr marL="0" marR="0" lvl="0" indent="0" defTabSz="1019007"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　　　　　</a:t>
            </a:r>
            <a:r>
              <a:rPr lang="ja-JP" altLang="en-US" sz="1200" dirty="0">
                <a:solidFill>
                  <a:srgbClr val="1D2088"/>
                </a:solidFill>
                <a:latin typeface="HGPSoeiKakugothicUB" pitchFamily="34" charset="-128"/>
                <a:ea typeface="HGPSoeiKakugothicUB" pitchFamily="34" charset="-128"/>
              </a:rPr>
              <a:t>  </a:t>
            </a:r>
            <a:r>
              <a:rPr kumimoji="1" lang="en-US" altLang="ja-JP" sz="12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a:t>
            </a:r>
            <a:r>
              <a:rPr kumimoji="1" lang="ja-JP" altLang="en-US"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内訳</a:t>
            </a:r>
            <a:r>
              <a:rPr kumimoji="1" lang="ja-JP" altLang="en-US" sz="105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は</a:t>
            </a:r>
            <a:r>
              <a:rPr kumimoji="1" lang="ja-JP" altLang="en-US"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、チラシ下部をご参照ください</a:t>
            </a:r>
            <a:endParaRPr kumimoji="1" lang="en-US" altLang="ja-JP"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endParaRPr>
          </a:p>
          <a:p>
            <a:pPr marL="0" marR="0" lvl="0" indent="0" defTabSz="1019007" rtl="0" eaLnBrk="1" fontAlgn="auto" latinLnBrk="0" hangingPunct="1">
              <a:lnSpc>
                <a:spcPct val="100000"/>
              </a:lnSpc>
              <a:spcBef>
                <a:spcPts val="0"/>
              </a:spcBef>
              <a:spcAft>
                <a:spcPts val="0"/>
              </a:spcAft>
              <a:buClrTx/>
              <a:buSzTx/>
              <a:buFontTx/>
              <a:buNone/>
              <a:tabLst/>
              <a:defRPr/>
            </a:pPr>
            <a:r>
              <a:rPr lang="ja-JP" altLang="en-US" sz="1050" dirty="0">
                <a:solidFill>
                  <a:srgbClr val="1D2088"/>
                </a:solidFill>
                <a:latin typeface="HGPSoeiKakugothicUB" pitchFamily="34" charset="-128"/>
                <a:ea typeface="HGPSoeiKakugothicUB" pitchFamily="34" charset="-128"/>
              </a:rPr>
              <a:t>　</a:t>
            </a:r>
            <a:r>
              <a:rPr lang="ja-JP" altLang="en-US" sz="1050" dirty="0" smtClean="0">
                <a:solidFill>
                  <a:srgbClr val="1D2088"/>
                </a:solidFill>
                <a:latin typeface="HGPSoeiKakugothicUB" pitchFamily="34" charset="-128"/>
                <a:ea typeface="HGPSoeiKakugothicUB" pitchFamily="34" charset="-128"/>
              </a:rPr>
              <a:t>　　　　　　</a:t>
            </a:r>
            <a:r>
              <a:rPr lang="en-US" altLang="ja-JP" sz="1050" dirty="0" smtClean="0">
                <a:solidFill>
                  <a:srgbClr val="1D2088"/>
                </a:solidFill>
                <a:latin typeface="HGPSoeiKakugothicUB" pitchFamily="34" charset="-128"/>
                <a:ea typeface="HGPSoeiKakugothicUB" pitchFamily="34" charset="-128"/>
              </a:rPr>
              <a:t>※</a:t>
            </a:r>
            <a:r>
              <a:rPr kumimoji="1" lang="ja-JP" altLang="en-US"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宿泊</a:t>
            </a:r>
            <a:r>
              <a:rPr kumimoji="1" lang="ja-JP" altLang="en-US" sz="105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部屋をシングル希望の方は、別途</a:t>
            </a:r>
            <a:r>
              <a:rPr kumimoji="1" lang="en-US" altLang="ja-JP" sz="105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48,500</a:t>
            </a:r>
            <a:r>
              <a:rPr kumimoji="1" lang="ja-JP" altLang="en-US"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円の追加</a:t>
            </a:r>
            <a:r>
              <a:rPr kumimoji="1" lang="ja-JP" altLang="en-US" sz="105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rPr>
              <a:t>に</a:t>
            </a:r>
            <a:r>
              <a:rPr kumimoji="1" lang="ja-JP" altLang="en-US"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rPr>
              <a:t>なります</a:t>
            </a:r>
            <a:endParaRPr kumimoji="1" lang="en-US" altLang="ja-JP" sz="105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cs typeface="+mn-cs"/>
            </a:endParaRPr>
          </a:p>
          <a:p>
            <a:pPr marL="0" marR="0" lvl="0" indent="0" defTabSz="1019007" rtl="0" eaLnBrk="1" fontAlgn="auto" latinLnBrk="0" hangingPunct="1">
              <a:lnSpc>
                <a:spcPct val="100000"/>
              </a:lnSpc>
              <a:spcBef>
                <a:spcPts val="0"/>
              </a:spcBef>
              <a:spcAft>
                <a:spcPts val="0"/>
              </a:spcAft>
              <a:buClrTx/>
              <a:buSzTx/>
              <a:buFontTx/>
              <a:buNone/>
              <a:tabLst/>
              <a:defRPr/>
            </a:pPr>
            <a:r>
              <a:rPr lang="ja-JP" altLang="en-US" sz="1050" dirty="0">
                <a:solidFill>
                  <a:srgbClr val="1D2088"/>
                </a:solidFill>
                <a:latin typeface="HGPSoeiKakugothicUB" pitchFamily="34" charset="-128"/>
                <a:ea typeface="HGPSoeiKakugothicUB" pitchFamily="34" charset="-128"/>
              </a:rPr>
              <a:t>　</a:t>
            </a:r>
            <a:r>
              <a:rPr lang="ja-JP" altLang="en-US" sz="1050" dirty="0" smtClean="0">
                <a:solidFill>
                  <a:srgbClr val="1D2088"/>
                </a:solidFill>
                <a:latin typeface="HGPSoeiKakugothicUB" pitchFamily="34" charset="-128"/>
                <a:ea typeface="HGPSoeiKakugothicUB" pitchFamily="34" charset="-128"/>
              </a:rPr>
              <a:t>　　　　　　</a:t>
            </a:r>
            <a:r>
              <a:rPr lang="en-US" altLang="ja-JP" sz="1050" dirty="0" smtClean="0">
                <a:solidFill>
                  <a:srgbClr val="1D2088"/>
                </a:solidFill>
                <a:latin typeface="HGPSoeiKakugothicUB" pitchFamily="34" charset="-128"/>
                <a:ea typeface="HGPSoeiKakugothicUB" pitchFamily="34" charset="-128"/>
              </a:rPr>
              <a:t>※</a:t>
            </a:r>
            <a:r>
              <a:rPr lang="ja-JP" altLang="en-US" sz="1050" dirty="0" smtClean="0">
                <a:solidFill>
                  <a:srgbClr val="1D2088"/>
                </a:solidFill>
                <a:latin typeface="HGPSoeiKakugothicUB" pitchFamily="34" charset="-128"/>
                <a:ea typeface="HGPSoeiKakugothicUB" pitchFamily="34" charset="-128"/>
              </a:rPr>
              <a:t>参加費は大阪からの参加者数により変動いたします</a:t>
            </a:r>
            <a:endParaRPr kumimoji="1" lang="en-US" sz="1050" b="0" i="0" u="none" strike="noStrike" kern="1200" cap="none" spc="0" normalizeH="0" baseline="0" noProof="0" dirty="0">
              <a:ln>
                <a:noFill/>
              </a:ln>
              <a:solidFill>
                <a:srgbClr val="1D2088"/>
              </a:solidFill>
              <a:effectLst/>
              <a:uLnTx/>
              <a:uFillTx/>
              <a:latin typeface="HGPSoeiKakugothicUB" pitchFamily="34" charset="-128"/>
              <a:ea typeface="HGPSoeiKakugothicUB" pitchFamily="34" charset="-128"/>
              <a:cs typeface="+mn-cs"/>
            </a:endParaRPr>
          </a:p>
        </p:txBody>
      </p:sp>
      <p:pic>
        <p:nvPicPr>
          <p:cNvPr id="18" name="図 17">
            <a:extLst>
              <a:ext uri="{FF2B5EF4-FFF2-40B4-BE49-F238E27FC236}">
                <a16:creationId xmlns:a16="http://schemas.microsoft.com/office/drawing/2014/main" id="{3A133282-81A8-17D9-8300-EC6051266808}"/>
              </a:ext>
            </a:extLst>
          </p:cNvPr>
          <p:cNvPicPr>
            <a:picLocks noChangeAspect="1"/>
          </p:cNvPicPr>
          <p:nvPr/>
        </p:nvPicPr>
        <p:blipFill>
          <a:blip r:embed="rId3"/>
          <a:stretch>
            <a:fillRect/>
          </a:stretch>
        </p:blipFill>
        <p:spPr>
          <a:xfrm>
            <a:off x="6022430" y="1248992"/>
            <a:ext cx="1297489" cy="862830"/>
          </a:xfrm>
          <a:prstGeom prst="rect">
            <a:avLst/>
          </a:prstGeom>
        </p:spPr>
      </p:pic>
      <p:pic>
        <p:nvPicPr>
          <p:cNvPr id="19" name="図 18">
            <a:extLst>
              <a:ext uri="{FF2B5EF4-FFF2-40B4-BE49-F238E27FC236}">
                <a16:creationId xmlns:a16="http://schemas.microsoft.com/office/drawing/2014/main" id="{8393D1F4-0278-EB78-4AC6-2AF77ACA1F30}"/>
              </a:ext>
            </a:extLst>
          </p:cNvPr>
          <p:cNvPicPr>
            <a:picLocks noChangeAspect="1"/>
          </p:cNvPicPr>
          <p:nvPr/>
        </p:nvPicPr>
        <p:blipFill>
          <a:blip r:embed="rId4"/>
          <a:stretch>
            <a:fillRect/>
          </a:stretch>
        </p:blipFill>
        <p:spPr>
          <a:xfrm>
            <a:off x="4445216" y="1249012"/>
            <a:ext cx="1425316" cy="855190"/>
          </a:xfrm>
          <a:prstGeom prst="rect">
            <a:avLst/>
          </a:prstGeom>
        </p:spPr>
      </p:pic>
      <p:graphicFrame>
        <p:nvGraphicFramePr>
          <p:cNvPr id="20" name="表 4">
            <a:extLst>
              <a:ext uri="{FF2B5EF4-FFF2-40B4-BE49-F238E27FC236}">
                <a16:creationId xmlns:a16="http://schemas.microsoft.com/office/drawing/2014/main" id="{F3DD7F89-1E02-AA25-FB5C-9073CFDB210F}"/>
              </a:ext>
            </a:extLst>
          </p:cNvPr>
          <p:cNvGraphicFramePr>
            <a:graphicFrameLocks noGrp="1"/>
          </p:cNvGraphicFramePr>
          <p:nvPr>
            <p:extLst>
              <p:ext uri="{D42A27DB-BD31-4B8C-83A1-F6EECF244321}">
                <p14:modId xmlns:p14="http://schemas.microsoft.com/office/powerpoint/2010/main" val="812835030"/>
              </p:ext>
            </p:extLst>
          </p:nvPr>
        </p:nvGraphicFramePr>
        <p:xfrm>
          <a:off x="353467" y="8620479"/>
          <a:ext cx="6992820" cy="1571980"/>
        </p:xfrm>
        <a:graphic>
          <a:graphicData uri="http://schemas.openxmlformats.org/drawingml/2006/table">
            <a:tbl>
              <a:tblPr firstRow="1" bandRow="1">
                <a:tableStyleId>{5C22544A-7EE6-4342-B048-85BDC9FD1C3A}</a:tableStyleId>
              </a:tblPr>
              <a:tblGrid>
                <a:gridCol w="1398564">
                  <a:extLst>
                    <a:ext uri="{9D8B030D-6E8A-4147-A177-3AD203B41FA5}">
                      <a16:colId xmlns:a16="http://schemas.microsoft.com/office/drawing/2014/main" val="668639444"/>
                    </a:ext>
                  </a:extLst>
                </a:gridCol>
                <a:gridCol w="1398564">
                  <a:extLst>
                    <a:ext uri="{9D8B030D-6E8A-4147-A177-3AD203B41FA5}">
                      <a16:colId xmlns:a16="http://schemas.microsoft.com/office/drawing/2014/main" val="2387179103"/>
                    </a:ext>
                  </a:extLst>
                </a:gridCol>
                <a:gridCol w="1398564">
                  <a:extLst>
                    <a:ext uri="{9D8B030D-6E8A-4147-A177-3AD203B41FA5}">
                      <a16:colId xmlns:a16="http://schemas.microsoft.com/office/drawing/2014/main" val="2883722629"/>
                    </a:ext>
                  </a:extLst>
                </a:gridCol>
                <a:gridCol w="1398564">
                  <a:extLst>
                    <a:ext uri="{9D8B030D-6E8A-4147-A177-3AD203B41FA5}">
                      <a16:colId xmlns:a16="http://schemas.microsoft.com/office/drawing/2014/main" val="2989746928"/>
                    </a:ext>
                  </a:extLst>
                </a:gridCol>
                <a:gridCol w="1398564">
                  <a:extLst>
                    <a:ext uri="{9D8B030D-6E8A-4147-A177-3AD203B41FA5}">
                      <a16:colId xmlns:a16="http://schemas.microsoft.com/office/drawing/2014/main" val="2038244854"/>
                    </a:ext>
                  </a:extLst>
                </a:gridCol>
              </a:tblGrid>
              <a:tr h="241610">
                <a:tc gridSpan="5">
                  <a:txBody>
                    <a:bodyPr/>
                    <a:lstStyle/>
                    <a:p>
                      <a:r>
                        <a:rPr kumimoji="1" lang="ja-JP" altLang="en-US" sz="1100" dirty="0" smtClean="0">
                          <a:solidFill>
                            <a:schemeClr val="tx1"/>
                          </a:solidFill>
                        </a:rPr>
                        <a:t>内訳：視察</a:t>
                      </a:r>
                      <a:r>
                        <a:rPr kumimoji="1" lang="ja-JP" altLang="en-US" sz="1100" dirty="0">
                          <a:solidFill>
                            <a:schemeClr val="tx1"/>
                          </a:solidFill>
                        </a:rPr>
                        <a:t>参加費用に含まれる内容に</a:t>
                      </a:r>
                      <a:r>
                        <a:rPr kumimoji="1" lang="ja-JP" altLang="en-US" sz="1100" dirty="0" smtClean="0">
                          <a:solidFill>
                            <a:schemeClr val="tx1"/>
                          </a:solidFill>
                        </a:rPr>
                        <a:t>ついて</a:t>
                      </a:r>
                      <a:endParaRPr kumimoji="1" lang="ja-JP" altLang="en-US" sz="600" dirty="0">
                        <a:solidFill>
                          <a:schemeClr val="tx1"/>
                        </a:solidFill>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158720552"/>
                  </a:ext>
                </a:extLst>
              </a:tr>
              <a:tr h="383734">
                <a:tc>
                  <a:txBody>
                    <a:bodyPr/>
                    <a:lstStyle/>
                    <a:p>
                      <a:pPr algn="ctr"/>
                      <a:r>
                        <a:rPr kumimoji="1" lang="ja-JP" altLang="en-US" sz="1050" dirty="0" smtClean="0">
                          <a:solidFill>
                            <a:schemeClr val="tx1"/>
                          </a:solidFill>
                        </a:rPr>
                        <a:t>飛行機代</a:t>
                      </a:r>
                      <a:endParaRPr kumimoji="1" lang="en-US" altLang="ja-JP" sz="1050" dirty="0" smtClean="0">
                        <a:solidFill>
                          <a:schemeClr val="tx1"/>
                        </a:solidFill>
                      </a:endParaRPr>
                    </a:p>
                    <a:p>
                      <a:pPr algn="ctr"/>
                      <a:r>
                        <a:rPr kumimoji="1" lang="ja-JP" altLang="en-US" sz="800" dirty="0" smtClean="0">
                          <a:solidFill>
                            <a:schemeClr val="tx1"/>
                          </a:solidFill>
                        </a:rPr>
                        <a:t>（ベトナム国内移動分含む）</a:t>
                      </a:r>
                      <a:endParaRPr kumimoji="1" lang="ja-JP" altLang="en-US" sz="800" dirty="0">
                        <a:solidFill>
                          <a:schemeClr val="tx1"/>
                        </a:solidFill>
                      </a:endParaRPr>
                    </a:p>
                  </a:txBody>
                  <a:tcPr/>
                </a:tc>
                <a:tc>
                  <a:txBody>
                    <a:bodyPr/>
                    <a:lstStyle/>
                    <a:p>
                      <a:pPr algn="ctr"/>
                      <a:r>
                        <a:rPr kumimoji="1" lang="ja-JP" altLang="en-US" sz="1050" dirty="0">
                          <a:solidFill>
                            <a:schemeClr val="tx1"/>
                          </a:solidFill>
                        </a:rPr>
                        <a:t>現地バス代</a:t>
                      </a:r>
                      <a:endParaRPr kumimoji="1" lang="en-US" altLang="ja-JP" sz="1050" dirty="0">
                        <a:solidFill>
                          <a:schemeClr val="tx1"/>
                        </a:solidFill>
                      </a:endParaRPr>
                    </a:p>
                    <a:p>
                      <a:pPr algn="ctr"/>
                      <a:r>
                        <a:rPr kumimoji="1" lang="ja-JP" altLang="en-US" sz="1050" dirty="0">
                          <a:solidFill>
                            <a:schemeClr val="tx1"/>
                          </a:solidFill>
                        </a:rPr>
                        <a:t>現地タクシー移動代</a:t>
                      </a:r>
                    </a:p>
                  </a:txBody>
                  <a:tcPr/>
                </a:tc>
                <a:tc>
                  <a:txBody>
                    <a:bodyPr/>
                    <a:lstStyle/>
                    <a:p>
                      <a:pPr algn="ctr"/>
                      <a:r>
                        <a:rPr kumimoji="1" lang="ja-JP" altLang="en-US" sz="1050" dirty="0" smtClean="0"/>
                        <a:t>旅行保険代</a:t>
                      </a:r>
                      <a:endParaRPr kumimoji="1" lang="ja-JP" altLang="en-US" sz="1050" dirty="0"/>
                    </a:p>
                  </a:txBody>
                  <a:tcPr/>
                </a:tc>
                <a:tc>
                  <a:txBody>
                    <a:bodyPr/>
                    <a:lstStyle/>
                    <a:p>
                      <a:pPr algn="ctr"/>
                      <a:r>
                        <a:rPr kumimoji="1" lang="ja-JP" altLang="en-US" sz="1050" dirty="0">
                          <a:solidFill>
                            <a:schemeClr val="tx1"/>
                          </a:solidFill>
                        </a:rPr>
                        <a:t>通訳サービス代</a:t>
                      </a:r>
                      <a:endParaRPr kumimoji="1" lang="en-US" altLang="ja-JP" sz="1050" dirty="0">
                        <a:solidFill>
                          <a:schemeClr val="tx1"/>
                        </a:solidFill>
                      </a:endParaRPr>
                    </a:p>
                    <a:p>
                      <a:pPr algn="ctr"/>
                      <a:r>
                        <a:rPr kumimoji="1" lang="ja-JP" altLang="en-US" sz="1050" dirty="0">
                          <a:solidFill>
                            <a:schemeClr val="tx1"/>
                          </a:solidFill>
                        </a:rPr>
                        <a:t>会場利用代</a:t>
                      </a:r>
                    </a:p>
                  </a:txBody>
                  <a:tcPr/>
                </a:tc>
                <a:tc>
                  <a:txBody>
                    <a:bodyPr/>
                    <a:lstStyle/>
                    <a:p>
                      <a:pPr algn="ctr"/>
                      <a:r>
                        <a:rPr kumimoji="1" lang="ja-JP" altLang="en-US" sz="1050" dirty="0">
                          <a:solidFill>
                            <a:schemeClr val="tx1"/>
                          </a:solidFill>
                        </a:rPr>
                        <a:t>現地食事代（昼・夜）</a:t>
                      </a:r>
                      <a:endParaRPr kumimoji="1" lang="en-US" altLang="ja-JP" sz="1050" dirty="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7</a:t>
                      </a:r>
                      <a:r>
                        <a:rPr kumimoji="1" lang="ja-JP" altLang="en-US" sz="900" dirty="0">
                          <a:solidFill>
                            <a:schemeClr val="tx1"/>
                          </a:solidFill>
                        </a:rPr>
                        <a:t>日間</a:t>
                      </a:r>
                      <a:r>
                        <a:rPr kumimoji="1" lang="en-US" altLang="ja-JP" sz="900" dirty="0">
                          <a:solidFill>
                            <a:schemeClr val="tx1"/>
                          </a:solidFill>
                        </a:rPr>
                        <a:t>9</a:t>
                      </a:r>
                      <a:r>
                        <a:rPr kumimoji="1" lang="ja-JP" altLang="en-US" sz="900" dirty="0" smtClean="0">
                          <a:solidFill>
                            <a:schemeClr val="tx1"/>
                          </a:solidFill>
                        </a:rPr>
                        <a:t>回）</a:t>
                      </a:r>
                      <a:endParaRPr kumimoji="1" lang="ja-JP" altLang="en-US" sz="900" dirty="0">
                        <a:solidFill>
                          <a:schemeClr val="tx1"/>
                        </a:solidFill>
                      </a:endParaRPr>
                    </a:p>
                  </a:txBody>
                  <a:tcPr/>
                </a:tc>
                <a:extLst>
                  <a:ext uri="{0D108BD9-81ED-4DB2-BD59-A6C34878D82A}">
                    <a16:rowId xmlns:a16="http://schemas.microsoft.com/office/drawing/2014/main" val="3466408672"/>
                  </a:ext>
                </a:extLst>
              </a:tr>
              <a:tr h="234504">
                <a:tc>
                  <a:txBody>
                    <a:bodyPr/>
                    <a:lstStyle/>
                    <a:p>
                      <a:pPr algn="ctr"/>
                      <a:r>
                        <a:rPr kumimoji="1" lang="ja-JP" altLang="en-US" sz="1050" dirty="0"/>
                        <a:t>〇</a:t>
                      </a:r>
                    </a:p>
                  </a:txBody>
                  <a:tcPr anchor="ctr"/>
                </a:tc>
                <a:tc>
                  <a:txBody>
                    <a:bodyPr/>
                    <a:lstStyle/>
                    <a:p>
                      <a:pPr algn="ctr"/>
                      <a:r>
                        <a:rPr kumimoji="1" lang="ja-JP" altLang="en-US" sz="1050" dirty="0"/>
                        <a:t>〇</a:t>
                      </a:r>
                    </a:p>
                  </a:txBody>
                  <a:tcPr anchor="ctr"/>
                </a:tc>
                <a:tc>
                  <a:txBody>
                    <a:bodyPr/>
                    <a:lstStyle/>
                    <a:p>
                      <a:pPr algn="ctr"/>
                      <a:r>
                        <a:rPr kumimoji="1" lang="ja-JP" altLang="en-US" sz="1050" dirty="0" smtClean="0"/>
                        <a:t>✕</a:t>
                      </a:r>
                      <a:endParaRPr kumimoji="1" lang="ja-JP" altLang="en-US" sz="1050" dirty="0"/>
                    </a:p>
                  </a:txBody>
                  <a:tcPr anchor="ctr"/>
                </a:tc>
                <a:tc>
                  <a:txBody>
                    <a:bodyPr/>
                    <a:lstStyle/>
                    <a:p>
                      <a:pPr algn="ctr"/>
                      <a:r>
                        <a:rPr kumimoji="1" lang="ja-JP" altLang="en-US" sz="1050" dirty="0"/>
                        <a:t>〇</a:t>
                      </a:r>
                    </a:p>
                  </a:txBody>
                  <a:tcPr anchor="ctr"/>
                </a:tc>
                <a:tc>
                  <a:txBody>
                    <a:bodyPr/>
                    <a:lstStyle/>
                    <a:p>
                      <a:pPr algn="ctr"/>
                      <a:r>
                        <a:rPr kumimoji="1" lang="ja-JP" altLang="en-US" sz="1050" dirty="0"/>
                        <a:t>〇</a:t>
                      </a:r>
                    </a:p>
                  </a:txBody>
                  <a:tcPr anchor="ctr"/>
                </a:tc>
                <a:extLst>
                  <a:ext uri="{0D108BD9-81ED-4DB2-BD59-A6C34878D82A}">
                    <a16:rowId xmlns:a16="http://schemas.microsoft.com/office/drawing/2014/main" val="2233625032"/>
                  </a:ext>
                </a:extLst>
              </a:tr>
              <a:tr h="348203">
                <a:tc>
                  <a:txBody>
                    <a:bodyPr/>
                    <a:lstStyle/>
                    <a:p>
                      <a:pPr algn="ctr"/>
                      <a:r>
                        <a:rPr kumimoji="1" lang="ja-JP" altLang="en-US" sz="1050" dirty="0"/>
                        <a:t>燃油サーチャージ</a:t>
                      </a:r>
                      <a:endParaRPr kumimoji="1" lang="en-US" altLang="ja-JP" sz="1050" dirty="0"/>
                    </a:p>
                    <a:p>
                      <a:pPr algn="ctr"/>
                      <a:endParaRPr kumimoji="1" lang="ja-JP" altLang="en-US" sz="800" dirty="0"/>
                    </a:p>
                  </a:txBody>
                  <a:tcPr/>
                </a:tc>
                <a:tc>
                  <a:txBody>
                    <a:bodyPr/>
                    <a:lstStyle/>
                    <a:p>
                      <a:pPr algn="ctr"/>
                      <a:r>
                        <a:rPr kumimoji="1" lang="ja-JP" altLang="en-US" sz="1050" dirty="0"/>
                        <a:t>現地交流会費（</a:t>
                      </a:r>
                      <a:r>
                        <a:rPr kumimoji="1" lang="en-US" altLang="ja-JP" sz="1050" dirty="0"/>
                        <a:t>3</a:t>
                      </a:r>
                      <a:r>
                        <a:rPr kumimoji="1" lang="ja-JP" altLang="en-US" sz="1050" dirty="0"/>
                        <a:t>回）</a:t>
                      </a:r>
                      <a:endParaRPr kumimoji="1" lang="en-US" altLang="ja-JP" sz="1050" dirty="0"/>
                    </a:p>
                    <a:p>
                      <a:pPr algn="ctr"/>
                      <a:r>
                        <a:rPr kumimoji="1" lang="ja-JP" altLang="en-US" sz="800" dirty="0"/>
                        <a:t>（食事・飲物代含む）</a:t>
                      </a:r>
                    </a:p>
                  </a:txBody>
                  <a:tcPr/>
                </a:tc>
                <a:tc>
                  <a:txBody>
                    <a:bodyPr/>
                    <a:lstStyle/>
                    <a:p>
                      <a:pPr algn="ctr"/>
                      <a:r>
                        <a:rPr kumimoji="1" lang="ja-JP" altLang="en-US" sz="1050" dirty="0"/>
                        <a:t>ホテル宿泊代</a:t>
                      </a:r>
                      <a:endParaRPr kumimoji="1" lang="en-US" altLang="ja-JP" sz="1050" dirty="0"/>
                    </a:p>
                    <a:p>
                      <a:pPr algn="ctr"/>
                      <a:r>
                        <a:rPr kumimoji="1" lang="ja-JP" altLang="en-US" sz="800" dirty="0"/>
                        <a:t>（翌日の朝食代を含む）</a:t>
                      </a:r>
                    </a:p>
                  </a:txBody>
                  <a:tcPr/>
                </a:tc>
                <a:tc gridSpan="2">
                  <a:txBody>
                    <a:bodyPr/>
                    <a:lstStyle/>
                    <a:p>
                      <a:pPr algn="ctr"/>
                      <a:r>
                        <a:rPr kumimoji="1" lang="ja-JP" altLang="en-US" sz="1050" dirty="0" smtClean="0"/>
                        <a:t>空港</a:t>
                      </a:r>
                      <a:r>
                        <a:rPr kumimoji="1" lang="ja-JP" altLang="en-US" sz="1050" dirty="0"/>
                        <a:t>税・観光旅客税</a:t>
                      </a:r>
                      <a:endParaRPr kumimoji="1" lang="en-US" altLang="ja-JP" sz="1050" dirty="0"/>
                    </a:p>
                    <a:p>
                      <a:pPr algn="ctr"/>
                      <a:r>
                        <a:rPr kumimoji="1" lang="ja-JP" altLang="en-US" sz="800" dirty="0" smtClean="0"/>
                        <a:t>（関西国際空港・ハノイノイバイ空港ほか）</a:t>
                      </a:r>
                      <a:endParaRPr kumimoji="1" lang="en-US" altLang="ja-JP" sz="800" dirty="0"/>
                    </a:p>
                  </a:txBody>
                  <a:tcPr/>
                </a:tc>
                <a:tc hMerge="1">
                  <a:txBody>
                    <a:bodyPr/>
                    <a:lstStyle/>
                    <a:p>
                      <a:pPr algn="ctr"/>
                      <a:endParaRPr kumimoji="1" lang="en-US" altLang="ja-JP" sz="800" dirty="0"/>
                    </a:p>
                  </a:txBody>
                  <a:tcPr/>
                </a:tc>
                <a:extLst>
                  <a:ext uri="{0D108BD9-81ED-4DB2-BD59-A6C34878D82A}">
                    <a16:rowId xmlns:a16="http://schemas.microsoft.com/office/drawing/2014/main" val="3695595826"/>
                  </a:ext>
                </a:extLst>
              </a:tr>
              <a:tr h="276580">
                <a:tc>
                  <a:txBody>
                    <a:bodyPr/>
                    <a:lstStyle/>
                    <a:p>
                      <a:pPr algn="ctr"/>
                      <a:r>
                        <a:rPr kumimoji="1" lang="ja-JP" altLang="en-US" sz="1050" dirty="0" smtClean="0"/>
                        <a:t>✕</a:t>
                      </a:r>
                      <a:endParaRPr kumimoji="1" lang="ja-JP" altLang="en-US" sz="1050" dirty="0"/>
                    </a:p>
                  </a:txBody>
                  <a:tcPr anchor="ctr"/>
                </a:tc>
                <a:tc>
                  <a:txBody>
                    <a:bodyPr/>
                    <a:lstStyle/>
                    <a:p>
                      <a:pPr algn="ctr"/>
                      <a:r>
                        <a:rPr kumimoji="1" lang="ja-JP" altLang="en-US" sz="1050" dirty="0"/>
                        <a:t>〇</a:t>
                      </a:r>
                    </a:p>
                  </a:txBody>
                  <a:tcPr anchor="ctr"/>
                </a:tc>
                <a:tc>
                  <a:txBody>
                    <a:bodyPr/>
                    <a:lstStyle/>
                    <a:p>
                      <a:pPr algn="ctr"/>
                      <a:r>
                        <a:rPr kumimoji="1" lang="ja-JP" altLang="en-US" sz="1050" dirty="0"/>
                        <a:t>〇</a:t>
                      </a:r>
                    </a:p>
                  </a:txBody>
                  <a:tcPr anchor="ctr"/>
                </a:tc>
                <a:tc gridSpan="2">
                  <a:txBody>
                    <a:bodyPr/>
                    <a:lstStyle/>
                    <a:p>
                      <a:pPr algn="ctr"/>
                      <a:r>
                        <a:rPr kumimoji="1" lang="ja-JP" altLang="en-US" sz="1050" dirty="0" smtClean="0"/>
                        <a:t>✕</a:t>
                      </a:r>
                      <a:endParaRPr kumimoji="1" lang="ja-JP" altLang="en-US" sz="1050" dirty="0"/>
                    </a:p>
                  </a:txBody>
                  <a:tcPr anchor="ctr"/>
                </a:tc>
                <a:tc hMerge="1">
                  <a:txBody>
                    <a:bodyPr/>
                    <a:lstStyle/>
                    <a:p>
                      <a:pPr algn="ctr"/>
                      <a:endParaRPr kumimoji="1" lang="ja-JP" altLang="en-US" sz="1050" dirty="0"/>
                    </a:p>
                  </a:txBody>
                  <a:tcPr/>
                </a:tc>
                <a:extLst>
                  <a:ext uri="{0D108BD9-81ED-4DB2-BD59-A6C34878D82A}">
                    <a16:rowId xmlns:a16="http://schemas.microsoft.com/office/drawing/2014/main" val="2310695804"/>
                  </a:ext>
                </a:extLst>
              </a:tr>
            </a:tbl>
          </a:graphicData>
        </a:graphic>
      </p:graphicFrame>
      <p:sp>
        <p:nvSpPr>
          <p:cNvPr id="14" name="TextBox 35">
            <a:extLst>
              <a:ext uri="{FF2B5EF4-FFF2-40B4-BE49-F238E27FC236}">
                <a16:creationId xmlns:a16="http://schemas.microsoft.com/office/drawing/2014/main" id="{9B53244C-2FD1-379A-119A-9F44906C08FB}"/>
              </a:ext>
            </a:extLst>
          </p:cNvPr>
          <p:cNvSpPr txBox="1"/>
          <p:nvPr/>
        </p:nvSpPr>
        <p:spPr>
          <a:xfrm>
            <a:off x="297138" y="2617783"/>
            <a:ext cx="7249376" cy="338554"/>
          </a:xfrm>
          <a:prstGeom prst="rect">
            <a:avLst/>
          </a:prstGeom>
          <a:noFill/>
        </p:spPr>
        <p:txBody>
          <a:bodyPr wrap="square" rtlCol="0">
            <a:spAutoFit/>
          </a:bodyPr>
          <a:lstStyle/>
          <a:p>
            <a:pPr marL="0" marR="0" lvl="0" indent="0" defTabSz="1019007"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a:t>
            </a:r>
            <a:r>
              <a:rPr lang="ja-JP" altLang="en-US" sz="1600" dirty="0" smtClean="0">
                <a:solidFill>
                  <a:srgbClr val="1D2088"/>
                </a:solidFill>
                <a:latin typeface="HGPSoeiKakugothicUB" pitchFamily="34" charset="-128"/>
                <a:ea typeface="HGPSoeiKakugothicUB" pitchFamily="34" charset="-128"/>
              </a:rPr>
              <a:t>申込</a:t>
            </a:r>
            <a:r>
              <a:rPr kumimoji="1" lang="en-US" altLang="ja-JP"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a:t>
            </a:r>
            <a:r>
              <a:rPr kumimoji="1" lang="ja-JP" altLang="en-US" sz="1600" b="0" i="0" u="none"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申込フォームに必要事項をご記入ください</a:t>
            </a:r>
            <a:r>
              <a:rPr kumimoji="1" lang="ja-JP" altLang="en-US"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（〆切；</a:t>
            </a:r>
            <a:r>
              <a:rPr kumimoji="1" lang="en-US" altLang="ja-JP"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9</a:t>
            </a:r>
            <a:r>
              <a:rPr kumimoji="1" lang="ja-JP" altLang="en-US"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月</a:t>
            </a:r>
            <a:r>
              <a:rPr kumimoji="1" lang="en-US" altLang="ja-JP"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28</a:t>
            </a:r>
            <a:r>
              <a:rPr kumimoji="1" lang="ja-JP" altLang="en-US"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日（木）</a:t>
            </a:r>
            <a:r>
              <a:rPr kumimoji="1" lang="en-US" altLang="ja-JP"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17</a:t>
            </a:r>
            <a:r>
              <a:rPr kumimoji="1" lang="ja-JP" altLang="en-US"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時</a:t>
            </a:r>
            <a:r>
              <a:rPr kumimoji="1" lang="en-US" altLang="ja-JP"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00</a:t>
            </a:r>
            <a:r>
              <a:rPr kumimoji="1" lang="ja-JP" altLang="en-US" sz="1600" b="1" i="0" u="sng" strike="noStrike" kern="1200" cap="none" spc="0" normalizeH="0" baseline="0" noProof="0" dirty="0" smtClean="0">
                <a:ln>
                  <a:noFill/>
                </a:ln>
                <a:solidFill>
                  <a:srgbClr val="1D2088"/>
                </a:solidFill>
                <a:effectLst/>
                <a:uLnTx/>
                <a:uFillTx/>
                <a:latin typeface="HGPSoeiKakugothicUB" pitchFamily="34" charset="-128"/>
                <a:ea typeface="HGPSoeiKakugothicUB" pitchFamily="34" charset="-128"/>
              </a:rPr>
              <a:t>分）</a:t>
            </a:r>
            <a:endParaRPr kumimoji="1" lang="en-US" sz="1600" b="1" i="0" u="sng" strike="noStrike" kern="1200" cap="none" spc="0" normalizeH="0" baseline="0" noProof="0" dirty="0">
              <a:ln>
                <a:noFill/>
              </a:ln>
              <a:solidFill>
                <a:srgbClr val="1D2088"/>
              </a:solidFill>
              <a:effectLst/>
              <a:uLnTx/>
              <a:uFillTx/>
              <a:latin typeface="HGPSoeiKakugothicUB" pitchFamily="34" charset="-128"/>
              <a:ea typeface="HGPSoeiKakugothicUB" pitchFamily="34" charset="-128"/>
            </a:endParaRPr>
          </a:p>
        </p:txBody>
      </p:sp>
    </p:spTree>
    <p:extLst>
      <p:ext uri="{BB962C8B-B14F-4D97-AF65-F5344CB8AC3E}">
        <p14:creationId xmlns:p14="http://schemas.microsoft.com/office/powerpoint/2010/main" val="51091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8C0B3BC7-4355-46C5-9EE8-95497452AE0A}"/>
              </a:ext>
            </a:extLst>
          </p:cNvPr>
          <p:cNvGraphicFramePr>
            <a:graphicFrameLocks noGrp="1"/>
          </p:cNvGraphicFramePr>
          <p:nvPr>
            <p:extLst>
              <p:ext uri="{D42A27DB-BD31-4B8C-83A1-F6EECF244321}">
                <p14:modId xmlns:p14="http://schemas.microsoft.com/office/powerpoint/2010/main" val="4157234508"/>
              </p:ext>
            </p:extLst>
          </p:nvPr>
        </p:nvGraphicFramePr>
        <p:xfrm>
          <a:off x="317861" y="2368075"/>
          <a:ext cx="7071952" cy="7791928"/>
        </p:xfrm>
        <a:graphic>
          <a:graphicData uri="http://schemas.openxmlformats.org/drawingml/2006/table">
            <a:tbl>
              <a:tblPr firstRow="1" bandRow="1">
                <a:tableStyleId>{5C22544A-7EE6-4342-B048-85BDC9FD1C3A}</a:tableStyleId>
              </a:tblPr>
              <a:tblGrid>
                <a:gridCol w="2099902">
                  <a:extLst>
                    <a:ext uri="{9D8B030D-6E8A-4147-A177-3AD203B41FA5}">
                      <a16:colId xmlns:a16="http://schemas.microsoft.com/office/drawing/2014/main" val="1404911709"/>
                    </a:ext>
                  </a:extLst>
                </a:gridCol>
                <a:gridCol w="4972050">
                  <a:extLst>
                    <a:ext uri="{9D8B030D-6E8A-4147-A177-3AD203B41FA5}">
                      <a16:colId xmlns:a16="http://schemas.microsoft.com/office/drawing/2014/main" val="3245843523"/>
                    </a:ext>
                  </a:extLst>
                </a:gridCol>
              </a:tblGrid>
              <a:tr h="494533">
                <a:tc>
                  <a:txBody>
                    <a:bodyPr/>
                    <a:lstStyle/>
                    <a:p>
                      <a:pPr algn="ctr"/>
                      <a:r>
                        <a:rPr kumimoji="1" lang="ja-JP" altLang="en-US" dirty="0">
                          <a:solidFill>
                            <a:schemeClr val="tx1"/>
                          </a:solidFill>
                        </a:rPr>
                        <a:t>項目</a:t>
                      </a:r>
                    </a:p>
                  </a:txBody>
                  <a:tcPr anchor="ctr"/>
                </a:tc>
                <a:tc>
                  <a:txBody>
                    <a:bodyPr/>
                    <a:lstStyle/>
                    <a:p>
                      <a:pPr algn="ctr"/>
                      <a:r>
                        <a:rPr kumimoji="1" lang="ja-JP" altLang="en-US" dirty="0">
                          <a:solidFill>
                            <a:schemeClr val="tx1"/>
                          </a:solidFill>
                        </a:rPr>
                        <a:t>記入欄</a:t>
                      </a:r>
                    </a:p>
                  </a:txBody>
                  <a:tcPr anchor="ctr"/>
                </a:tc>
                <a:extLst>
                  <a:ext uri="{0D108BD9-81ED-4DB2-BD59-A6C34878D82A}">
                    <a16:rowId xmlns:a16="http://schemas.microsoft.com/office/drawing/2014/main" val="2507980089"/>
                  </a:ext>
                </a:extLst>
              </a:tr>
              <a:tr h="456121">
                <a:tc>
                  <a:txBody>
                    <a:bodyPr/>
                    <a:lstStyle/>
                    <a:p>
                      <a:r>
                        <a:rPr kumimoji="1" lang="ja-JP" altLang="en-US" dirty="0">
                          <a:latin typeface="+mn-ea"/>
                          <a:ea typeface="+mn-ea"/>
                        </a:rPr>
                        <a:t>事業所名</a:t>
                      </a:r>
                    </a:p>
                  </a:txBody>
                  <a:tcPr anchor="ctr"/>
                </a:tc>
                <a:tc>
                  <a:txBody>
                    <a:bodyPr/>
                    <a:lstStyle/>
                    <a:p>
                      <a:endParaRPr kumimoji="1" lang="ja-JP" altLang="en-US" dirty="0">
                        <a:latin typeface="+mj-ea"/>
                        <a:ea typeface="+mj-ea"/>
                      </a:endParaRPr>
                    </a:p>
                  </a:txBody>
                  <a:tcPr anchor="ctr"/>
                </a:tc>
                <a:extLst>
                  <a:ext uri="{0D108BD9-81ED-4DB2-BD59-A6C34878D82A}">
                    <a16:rowId xmlns:a16="http://schemas.microsoft.com/office/drawing/2014/main" val="815435334"/>
                  </a:ext>
                </a:extLst>
              </a:tr>
              <a:tr h="395004">
                <a:tc>
                  <a:txBody>
                    <a:bodyPr/>
                    <a:lstStyle/>
                    <a:p>
                      <a:r>
                        <a:rPr kumimoji="1" lang="ja-JP" altLang="en-US" dirty="0">
                          <a:latin typeface="+mn-ea"/>
                          <a:ea typeface="+mn-ea"/>
                        </a:rPr>
                        <a:t>業種</a:t>
                      </a:r>
                    </a:p>
                  </a:txBody>
                  <a:tcPr anchor="ctr"/>
                </a:tc>
                <a:tc>
                  <a:txBody>
                    <a:bodyPr/>
                    <a:lstStyle/>
                    <a:p>
                      <a:endParaRPr kumimoji="1" lang="ja-JP" altLang="en-US" dirty="0">
                        <a:latin typeface="+mj-ea"/>
                        <a:ea typeface="+mj-ea"/>
                      </a:endParaRPr>
                    </a:p>
                  </a:txBody>
                  <a:tcPr anchor="ctr"/>
                </a:tc>
                <a:extLst>
                  <a:ext uri="{0D108BD9-81ED-4DB2-BD59-A6C34878D82A}">
                    <a16:rowId xmlns:a16="http://schemas.microsoft.com/office/drawing/2014/main" val="3106951143"/>
                  </a:ext>
                </a:extLst>
              </a:tr>
              <a:tr h="465283">
                <a:tc>
                  <a:txBody>
                    <a:bodyPr/>
                    <a:lstStyle/>
                    <a:p>
                      <a:r>
                        <a:rPr kumimoji="1" lang="ja-JP" altLang="en-US" dirty="0">
                          <a:latin typeface="+mn-ea"/>
                          <a:ea typeface="+mn-ea"/>
                        </a:rPr>
                        <a:t>役職</a:t>
                      </a:r>
                    </a:p>
                  </a:txBody>
                  <a:tcPr anchor="ctr"/>
                </a:tc>
                <a:tc>
                  <a:txBody>
                    <a:bodyPr/>
                    <a:lstStyle/>
                    <a:p>
                      <a:endParaRPr kumimoji="1" lang="ja-JP" altLang="en-US" dirty="0">
                        <a:latin typeface="+mj-ea"/>
                        <a:ea typeface="+mj-ea"/>
                      </a:endParaRPr>
                    </a:p>
                  </a:txBody>
                  <a:tcPr anchor="ctr"/>
                </a:tc>
                <a:extLst>
                  <a:ext uri="{0D108BD9-81ED-4DB2-BD59-A6C34878D82A}">
                    <a16:rowId xmlns:a16="http://schemas.microsoft.com/office/drawing/2014/main" val="3950436057"/>
                  </a:ext>
                </a:extLst>
              </a:tr>
              <a:tr h="767116">
                <a:tc>
                  <a:txBody>
                    <a:bodyPr/>
                    <a:lstStyle/>
                    <a:p>
                      <a:r>
                        <a:rPr kumimoji="1" lang="ja-JP" altLang="en-US" dirty="0" smtClean="0">
                          <a:latin typeface="+mn-ea"/>
                          <a:ea typeface="+mn-ea"/>
                        </a:rPr>
                        <a:t>ﾌﾘｶﾞﾅ</a:t>
                      </a:r>
                      <a:endParaRPr kumimoji="1" lang="en-US" altLang="ja-JP" dirty="0" smtClean="0">
                        <a:latin typeface="+mn-ea"/>
                        <a:ea typeface="+mn-ea"/>
                      </a:endParaRPr>
                    </a:p>
                    <a:p>
                      <a:r>
                        <a:rPr kumimoji="1" lang="ja-JP" altLang="en-US" dirty="0" smtClean="0">
                          <a:latin typeface="+mn-ea"/>
                          <a:ea typeface="+mn-ea"/>
                        </a:rPr>
                        <a:t>お名前　</a:t>
                      </a:r>
                      <a:r>
                        <a:rPr kumimoji="1" lang="ja-JP" altLang="en-US" sz="1050" dirty="0" smtClean="0">
                          <a:latin typeface="+mn-ea"/>
                          <a:ea typeface="+mn-ea"/>
                        </a:rPr>
                        <a:t>（</a:t>
                      </a:r>
                      <a:r>
                        <a:rPr kumimoji="1" lang="ja-JP" altLang="en-US" sz="1050" dirty="0">
                          <a:latin typeface="+mn-ea"/>
                          <a:ea typeface="+mn-ea"/>
                        </a:rPr>
                        <a:t>シングル部屋希望）</a:t>
                      </a:r>
                    </a:p>
                  </a:txBody>
                  <a:tcPr anchor="ctr"/>
                </a:tc>
                <a:tc>
                  <a:txBody>
                    <a:bodyPr/>
                    <a:lstStyle/>
                    <a:p>
                      <a:pPr algn="r"/>
                      <a:endParaRPr kumimoji="1" lang="en-US" altLang="ja-JP" sz="1800" dirty="0" smtClean="0">
                        <a:latin typeface="+mj-ea"/>
                        <a:ea typeface="+mj-ea"/>
                      </a:endParaRPr>
                    </a:p>
                    <a:p>
                      <a:pPr algn="r"/>
                      <a:r>
                        <a:rPr kumimoji="1" lang="ja-JP" altLang="en-US" sz="1050" dirty="0" smtClean="0">
                          <a:latin typeface="+mj-ea"/>
                          <a:ea typeface="+mj-ea"/>
                        </a:rPr>
                        <a:t>シングル</a:t>
                      </a:r>
                      <a:r>
                        <a:rPr kumimoji="1" lang="ja-JP" altLang="en-US" sz="1050" dirty="0">
                          <a:latin typeface="+mj-ea"/>
                          <a:ea typeface="+mj-ea"/>
                        </a:rPr>
                        <a:t>部屋</a:t>
                      </a:r>
                      <a:r>
                        <a:rPr kumimoji="1" lang="ja-JP" altLang="en-US" sz="1050" dirty="0" smtClean="0">
                          <a:latin typeface="+mj-ea"/>
                          <a:ea typeface="+mj-ea"/>
                        </a:rPr>
                        <a:t>希望なら右記に✔ （</a:t>
                      </a:r>
                      <a:r>
                        <a:rPr kumimoji="1" lang="ja-JP" altLang="en-US" sz="1050" dirty="0">
                          <a:latin typeface="+mj-ea"/>
                          <a:ea typeface="+mj-ea"/>
                        </a:rPr>
                        <a:t>　</a:t>
                      </a:r>
                      <a:r>
                        <a:rPr kumimoji="1" lang="ja-JP" altLang="en-US" sz="1050" dirty="0" smtClean="0">
                          <a:latin typeface="+mj-ea"/>
                          <a:ea typeface="+mj-ea"/>
                        </a:rPr>
                        <a:t>  </a:t>
                      </a:r>
                      <a:r>
                        <a:rPr kumimoji="1" lang="ja-JP" altLang="en-US" sz="1050" dirty="0">
                          <a:latin typeface="+mj-ea"/>
                          <a:ea typeface="+mj-ea"/>
                        </a:rPr>
                        <a:t>　　）</a:t>
                      </a:r>
                    </a:p>
                  </a:txBody>
                  <a:tcPr anchor="ctr"/>
                </a:tc>
                <a:extLst>
                  <a:ext uri="{0D108BD9-81ED-4DB2-BD59-A6C34878D82A}">
                    <a16:rowId xmlns:a16="http://schemas.microsoft.com/office/drawing/2014/main" val="3648401362"/>
                  </a:ext>
                </a:extLst>
              </a:tr>
              <a:tr h="464752">
                <a:tc>
                  <a:txBody>
                    <a:bodyPr/>
                    <a:lstStyle/>
                    <a:p>
                      <a:r>
                        <a:rPr kumimoji="1" lang="ja-JP" altLang="en-US" dirty="0" smtClean="0">
                          <a:latin typeface="+mn-ea"/>
                          <a:ea typeface="+mn-ea"/>
                        </a:rPr>
                        <a:t>会社電話番号</a:t>
                      </a:r>
                      <a:endParaRPr kumimoji="1" lang="ja-JP" altLang="en-US" dirty="0">
                        <a:latin typeface="+mn-ea"/>
                        <a:ea typeface="+mn-ea"/>
                      </a:endParaRPr>
                    </a:p>
                  </a:txBody>
                  <a:tcPr anchor="ctr"/>
                </a:tc>
                <a:tc>
                  <a:txBody>
                    <a:bodyPr/>
                    <a:lstStyle/>
                    <a:p>
                      <a:endParaRPr kumimoji="1" lang="ja-JP" altLang="en-US" dirty="0">
                        <a:latin typeface="+mj-ea"/>
                        <a:ea typeface="+mj-ea"/>
                      </a:endParaRPr>
                    </a:p>
                  </a:txBody>
                  <a:tcPr anchor="ctr"/>
                </a:tc>
                <a:extLst>
                  <a:ext uri="{0D108BD9-81ED-4DB2-BD59-A6C34878D82A}">
                    <a16:rowId xmlns:a16="http://schemas.microsoft.com/office/drawing/2014/main" val="3615977923"/>
                  </a:ext>
                </a:extLst>
              </a:tr>
              <a:tr h="425199">
                <a:tc>
                  <a:txBody>
                    <a:bodyPr/>
                    <a:lstStyle/>
                    <a:p>
                      <a:r>
                        <a:rPr kumimoji="1" lang="en-US" altLang="ja-JP" dirty="0">
                          <a:latin typeface="+mn-ea"/>
                          <a:ea typeface="+mn-ea"/>
                        </a:rPr>
                        <a:t>FAX</a:t>
                      </a:r>
                      <a:r>
                        <a:rPr kumimoji="1" lang="ja-JP" altLang="en-US" dirty="0">
                          <a:latin typeface="+mn-ea"/>
                          <a:ea typeface="+mn-ea"/>
                        </a:rPr>
                        <a:t>番号</a:t>
                      </a:r>
                    </a:p>
                  </a:txBody>
                  <a:tcPr anchor="ctr"/>
                </a:tc>
                <a:tc>
                  <a:txBody>
                    <a:bodyPr/>
                    <a:lstStyle/>
                    <a:p>
                      <a:endParaRPr kumimoji="1" lang="ja-JP" altLang="en-US" dirty="0">
                        <a:latin typeface="+mj-ea"/>
                        <a:ea typeface="+mj-ea"/>
                      </a:endParaRPr>
                    </a:p>
                  </a:txBody>
                  <a:tcPr anchor="ctr"/>
                </a:tc>
                <a:extLst>
                  <a:ext uri="{0D108BD9-81ED-4DB2-BD59-A6C34878D82A}">
                    <a16:rowId xmlns:a16="http://schemas.microsoft.com/office/drawing/2014/main" val="1714512693"/>
                  </a:ext>
                </a:extLst>
              </a:tr>
              <a:tr h="573525">
                <a:tc>
                  <a:txBody>
                    <a:bodyPr/>
                    <a:lstStyle/>
                    <a:p>
                      <a:r>
                        <a:rPr kumimoji="1" lang="en-US" altLang="ja-JP" dirty="0">
                          <a:latin typeface="+mn-ea"/>
                          <a:ea typeface="+mn-ea"/>
                        </a:rPr>
                        <a:t>E-Mail</a:t>
                      </a:r>
                      <a:endParaRPr kumimoji="1" lang="ja-JP" altLang="en-US" dirty="0">
                        <a:latin typeface="+mn-ea"/>
                        <a:ea typeface="+mn-ea"/>
                      </a:endParaRPr>
                    </a:p>
                  </a:txBody>
                  <a:tcPr anchor="ctr"/>
                </a:tc>
                <a:tc>
                  <a:txBody>
                    <a:bodyPr/>
                    <a:lstStyle/>
                    <a:p>
                      <a:r>
                        <a:rPr kumimoji="1" lang="ja-JP" altLang="en-US" dirty="0">
                          <a:latin typeface="+mj-ea"/>
                          <a:ea typeface="+mj-ea"/>
                        </a:rPr>
                        <a:t>　　　　　　　　　　　</a:t>
                      </a:r>
                      <a:r>
                        <a:rPr kumimoji="1" lang="en-US" altLang="ja-JP" dirty="0">
                          <a:latin typeface="+mj-ea"/>
                          <a:ea typeface="+mj-ea"/>
                        </a:rPr>
                        <a:t>@</a:t>
                      </a:r>
                      <a:endParaRPr kumimoji="1" lang="ja-JP" altLang="en-US" dirty="0">
                        <a:latin typeface="+mj-ea"/>
                        <a:ea typeface="+mj-ea"/>
                      </a:endParaRPr>
                    </a:p>
                  </a:txBody>
                  <a:tcPr anchor="ctr"/>
                </a:tc>
                <a:extLst>
                  <a:ext uri="{0D108BD9-81ED-4DB2-BD59-A6C34878D82A}">
                    <a16:rowId xmlns:a16="http://schemas.microsoft.com/office/drawing/2014/main" val="4140788811"/>
                  </a:ext>
                </a:extLst>
              </a:tr>
              <a:tr h="484471">
                <a:tc>
                  <a:txBody>
                    <a:bodyPr/>
                    <a:lstStyle/>
                    <a:p>
                      <a:r>
                        <a:rPr kumimoji="1" lang="ja-JP" altLang="en-US" dirty="0" smtClean="0">
                          <a:latin typeface="+mn-ea"/>
                          <a:ea typeface="+mn-ea"/>
                        </a:rPr>
                        <a:t>携帯電話番号</a:t>
                      </a:r>
                      <a:r>
                        <a:rPr kumimoji="1" lang="ja-JP" altLang="en-US" dirty="0">
                          <a:latin typeface="+mn-ea"/>
                          <a:ea typeface="+mn-ea"/>
                        </a:rPr>
                        <a:t>　　　　　　　　　　</a:t>
                      </a:r>
                    </a:p>
                  </a:txBody>
                  <a:tcPr anchor="ctr"/>
                </a:tc>
                <a:tc>
                  <a:txBody>
                    <a:bodyPr/>
                    <a:lstStyle/>
                    <a:p>
                      <a:r>
                        <a:rPr kumimoji="1" lang="ja-JP" altLang="en-US" dirty="0">
                          <a:latin typeface="+mj-ea"/>
                          <a:ea typeface="+mj-ea"/>
                        </a:rPr>
                        <a:t>　　　　　　　　　　　－　　　　　　　　　　　－</a:t>
                      </a:r>
                    </a:p>
                  </a:txBody>
                  <a:tcPr anchor="ctr"/>
                </a:tc>
                <a:extLst>
                  <a:ext uri="{0D108BD9-81ED-4DB2-BD59-A6C34878D82A}">
                    <a16:rowId xmlns:a16="http://schemas.microsoft.com/office/drawing/2014/main" val="4221093362"/>
                  </a:ext>
                </a:extLst>
              </a:tr>
              <a:tr h="425257">
                <a:tc>
                  <a:txBody>
                    <a:bodyPr/>
                    <a:lstStyle/>
                    <a:p>
                      <a:r>
                        <a:rPr kumimoji="1" lang="ja-JP" altLang="en-US" dirty="0">
                          <a:latin typeface="+mn-ea"/>
                          <a:ea typeface="+mn-ea"/>
                        </a:rPr>
                        <a:t>パスポート</a:t>
                      </a:r>
                      <a:r>
                        <a:rPr kumimoji="1" lang="en-US" altLang="ja-JP" dirty="0">
                          <a:latin typeface="+mn-ea"/>
                          <a:ea typeface="+mn-ea"/>
                        </a:rPr>
                        <a:t>No.</a:t>
                      </a:r>
                      <a:endParaRPr kumimoji="1" lang="ja-JP" altLang="en-US" dirty="0">
                        <a:latin typeface="+mn-ea"/>
                        <a:ea typeface="+mn-ea"/>
                      </a:endParaRPr>
                    </a:p>
                  </a:txBody>
                  <a:tcPr anchor="ctr"/>
                </a:tc>
                <a:tc>
                  <a:txBody>
                    <a:bodyPr/>
                    <a:lstStyle/>
                    <a:p>
                      <a:endParaRPr kumimoji="1" lang="ja-JP" altLang="en-US" dirty="0">
                        <a:latin typeface="+mj-ea"/>
                        <a:ea typeface="+mj-ea"/>
                      </a:endParaRPr>
                    </a:p>
                  </a:txBody>
                  <a:tcPr anchor="ctr"/>
                </a:tc>
                <a:extLst>
                  <a:ext uri="{0D108BD9-81ED-4DB2-BD59-A6C34878D82A}">
                    <a16:rowId xmlns:a16="http://schemas.microsoft.com/office/drawing/2014/main" val="3483067103"/>
                  </a:ext>
                </a:extLst>
              </a:tr>
              <a:tr h="435088">
                <a:tc>
                  <a:txBody>
                    <a:bodyPr/>
                    <a:lstStyle/>
                    <a:p>
                      <a:r>
                        <a:rPr kumimoji="1" lang="ja-JP" altLang="en-US" dirty="0">
                          <a:latin typeface="+mn-ea"/>
                          <a:ea typeface="+mn-ea"/>
                        </a:rPr>
                        <a:t>ベトナム訪問歴</a:t>
                      </a:r>
                    </a:p>
                  </a:txBody>
                  <a:tcPr anchor="ctr"/>
                </a:tc>
                <a:tc>
                  <a:txBody>
                    <a:bodyPr/>
                    <a:lstStyle/>
                    <a:p>
                      <a:pPr algn="l"/>
                      <a:r>
                        <a:rPr kumimoji="1" lang="ja-JP" altLang="en-US" dirty="0">
                          <a:latin typeface="+mj-ea"/>
                          <a:ea typeface="+mj-ea"/>
                        </a:rPr>
                        <a:t>①（　　）初めて　　②（　　）</a:t>
                      </a:r>
                      <a:r>
                        <a:rPr kumimoji="1" lang="en-US" altLang="ja-JP" dirty="0">
                          <a:latin typeface="+mj-ea"/>
                          <a:ea typeface="+mj-ea"/>
                        </a:rPr>
                        <a:t>2</a:t>
                      </a:r>
                      <a:r>
                        <a:rPr kumimoji="1" lang="ja-JP" altLang="en-US" dirty="0">
                          <a:latin typeface="+mj-ea"/>
                          <a:ea typeface="+mj-ea"/>
                        </a:rPr>
                        <a:t>～</a:t>
                      </a:r>
                      <a:r>
                        <a:rPr kumimoji="1" lang="en-US" altLang="ja-JP" dirty="0">
                          <a:latin typeface="+mj-ea"/>
                          <a:ea typeface="+mj-ea"/>
                        </a:rPr>
                        <a:t>4</a:t>
                      </a:r>
                      <a:r>
                        <a:rPr kumimoji="1" lang="ja-JP" altLang="en-US" dirty="0">
                          <a:latin typeface="+mj-ea"/>
                          <a:ea typeface="+mj-ea"/>
                        </a:rPr>
                        <a:t>回　　③（　　）</a:t>
                      </a:r>
                      <a:r>
                        <a:rPr kumimoji="1" lang="en-US" altLang="ja-JP" dirty="0">
                          <a:latin typeface="+mj-ea"/>
                          <a:ea typeface="+mj-ea"/>
                        </a:rPr>
                        <a:t>5</a:t>
                      </a:r>
                      <a:r>
                        <a:rPr kumimoji="1" lang="ja-JP" altLang="en-US" dirty="0">
                          <a:latin typeface="+mj-ea"/>
                          <a:ea typeface="+mj-ea"/>
                        </a:rPr>
                        <a:t>回以上</a:t>
                      </a:r>
                    </a:p>
                  </a:txBody>
                  <a:tcPr anchor="ctr"/>
                </a:tc>
                <a:extLst>
                  <a:ext uri="{0D108BD9-81ED-4DB2-BD59-A6C34878D82A}">
                    <a16:rowId xmlns:a16="http://schemas.microsoft.com/office/drawing/2014/main" val="3262885868"/>
                  </a:ext>
                </a:extLst>
              </a:tr>
              <a:tr h="821525">
                <a:tc>
                  <a:txBody>
                    <a:bodyPr/>
                    <a:lstStyle/>
                    <a:p>
                      <a:r>
                        <a:rPr kumimoji="1" lang="ja-JP" altLang="en-US" dirty="0">
                          <a:latin typeface="+mn-ea"/>
                          <a:ea typeface="+mn-ea"/>
                        </a:rPr>
                        <a:t>フエ外国語大学での</a:t>
                      </a:r>
                      <a:endParaRPr kumimoji="1" lang="en-US" altLang="ja-JP" dirty="0">
                        <a:latin typeface="+mn-ea"/>
                        <a:ea typeface="+mn-ea"/>
                      </a:endParaRPr>
                    </a:p>
                    <a:p>
                      <a:r>
                        <a:rPr kumimoji="1" lang="ja-JP" altLang="en-US" dirty="0">
                          <a:latin typeface="+mn-ea"/>
                          <a:ea typeface="+mn-ea"/>
                        </a:rPr>
                        <a:t>希望内容</a:t>
                      </a:r>
                      <a:r>
                        <a:rPr kumimoji="1" lang="ja-JP" altLang="en-US" sz="1050" dirty="0">
                          <a:latin typeface="+mn-ea"/>
                          <a:ea typeface="+mn-ea"/>
                        </a:rPr>
                        <a:t>（複数選択可能）</a:t>
                      </a:r>
                    </a:p>
                  </a:txBody>
                  <a:tcPr anchor="ctr"/>
                </a:tc>
                <a:tc>
                  <a:txBody>
                    <a:bodyPr/>
                    <a:lstStyle/>
                    <a:p>
                      <a:pPr algn="l"/>
                      <a:r>
                        <a:rPr kumimoji="1" lang="ja-JP" altLang="en-US" dirty="0">
                          <a:latin typeface="+mj-ea"/>
                          <a:ea typeface="+mj-ea"/>
                        </a:rPr>
                        <a:t>①（　　）日本語スピーチコンテスト見学希望</a:t>
                      </a:r>
                      <a:endParaRPr kumimoji="1" lang="en-US" altLang="ja-JP" dirty="0">
                        <a:latin typeface="+mj-ea"/>
                        <a:ea typeface="+mj-ea"/>
                      </a:endParaRPr>
                    </a:p>
                    <a:p>
                      <a:pPr algn="l"/>
                      <a:r>
                        <a:rPr kumimoji="1" lang="ja-JP" altLang="en-US" dirty="0">
                          <a:latin typeface="+mj-ea"/>
                          <a:ea typeface="+mj-ea"/>
                        </a:rPr>
                        <a:t>②（　　）現地大学生への企業ＰＲセミナー参加希望</a:t>
                      </a:r>
                      <a:endParaRPr kumimoji="1" lang="en-US" altLang="ja-JP" dirty="0">
                        <a:latin typeface="+mj-ea"/>
                        <a:ea typeface="+mj-ea"/>
                      </a:endParaRPr>
                    </a:p>
                    <a:p>
                      <a:pPr algn="l"/>
                      <a:r>
                        <a:rPr kumimoji="1" lang="ja-JP" altLang="en-US" dirty="0">
                          <a:latin typeface="+mj-ea"/>
                          <a:ea typeface="+mj-ea"/>
                        </a:rPr>
                        <a:t>③（　　）現地大学生とのマッチング参加希望</a:t>
                      </a:r>
                    </a:p>
                  </a:txBody>
                  <a:tcPr anchor="ctr"/>
                </a:tc>
                <a:extLst>
                  <a:ext uri="{0D108BD9-81ED-4DB2-BD59-A6C34878D82A}">
                    <a16:rowId xmlns:a16="http://schemas.microsoft.com/office/drawing/2014/main" val="2957661570"/>
                  </a:ext>
                </a:extLst>
              </a:tr>
              <a:tr h="821525">
                <a:tc>
                  <a:txBody>
                    <a:bodyPr/>
                    <a:lstStyle/>
                    <a:p>
                      <a:r>
                        <a:rPr kumimoji="1" lang="ja-JP" altLang="en-US" dirty="0">
                          <a:latin typeface="+mn-ea"/>
                          <a:ea typeface="+mn-ea"/>
                        </a:rPr>
                        <a:t>食事等の留意事項</a:t>
                      </a:r>
                    </a:p>
                  </a:txBody>
                  <a:tcPr anchor="ctr"/>
                </a:tc>
                <a:tc>
                  <a:txBody>
                    <a:bodyPr/>
                    <a:lstStyle/>
                    <a:p>
                      <a:r>
                        <a:rPr kumimoji="1" lang="ja-JP" altLang="en-US" dirty="0">
                          <a:latin typeface="+mj-ea"/>
                          <a:ea typeface="+mj-ea"/>
                        </a:rPr>
                        <a:t>①（　　）特に問題はない</a:t>
                      </a:r>
                      <a:endParaRPr kumimoji="1" lang="en-US" altLang="ja-JP" dirty="0">
                        <a:latin typeface="+mj-ea"/>
                        <a:ea typeface="+mj-ea"/>
                      </a:endParaRPr>
                    </a:p>
                    <a:p>
                      <a:r>
                        <a:rPr kumimoji="1" lang="ja-JP" altLang="en-US" dirty="0">
                          <a:latin typeface="+mj-ea"/>
                          <a:ea typeface="+mj-ea"/>
                        </a:rPr>
                        <a:t>②（　　）食事にアレルギーがある</a:t>
                      </a:r>
                      <a:endParaRPr kumimoji="1" lang="en-US" altLang="ja-JP" dirty="0">
                        <a:latin typeface="+mj-ea"/>
                        <a:ea typeface="+mj-ea"/>
                      </a:endParaRPr>
                    </a:p>
                    <a:p>
                      <a:r>
                        <a:rPr kumimoji="1" lang="ja-JP" altLang="en-US" dirty="0">
                          <a:latin typeface="+mj-ea"/>
                          <a:ea typeface="+mj-ea"/>
                        </a:rPr>
                        <a:t>③（　　）その他（　　　　　　　　　　　　　　　　　　　　　　　　　）</a:t>
                      </a:r>
                      <a:endParaRPr kumimoji="1" lang="en-US" altLang="ja-JP" dirty="0">
                        <a:latin typeface="+mj-ea"/>
                        <a:ea typeface="+mj-ea"/>
                      </a:endParaRPr>
                    </a:p>
                  </a:txBody>
                  <a:tcPr anchor="ctr"/>
                </a:tc>
                <a:extLst>
                  <a:ext uri="{0D108BD9-81ED-4DB2-BD59-A6C34878D82A}">
                    <a16:rowId xmlns:a16="http://schemas.microsoft.com/office/drawing/2014/main" val="4005541527"/>
                  </a:ext>
                </a:extLst>
              </a:tr>
              <a:tr h="762529">
                <a:tc>
                  <a:txBody>
                    <a:bodyPr/>
                    <a:lstStyle/>
                    <a:p>
                      <a:r>
                        <a:rPr kumimoji="1" lang="ja-JP" altLang="en-US" dirty="0">
                          <a:latin typeface="+mn-ea"/>
                          <a:ea typeface="+mn-ea"/>
                        </a:rPr>
                        <a:t>その他</a:t>
                      </a:r>
                    </a:p>
                  </a:txBody>
                  <a:tcPr anchor="ctr"/>
                </a:tc>
                <a:tc>
                  <a:txBody>
                    <a:bodyPr/>
                    <a:lstStyle/>
                    <a:p>
                      <a:r>
                        <a:rPr kumimoji="1" lang="ja-JP" altLang="en-US" sz="1000" dirty="0">
                          <a:latin typeface="+mj-ea"/>
                          <a:ea typeface="+mj-ea"/>
                        </a:rPr>
                        <a:t>例：ベトナム国内に事業所があるので、今回の視察期間中に単独行動をする日がある</a:t>
                      </a:r>
                      <a:r>
                        <a:rPr kumimoji="1" lang="ja-JP" altLang="en-US" sz="1000" dirty="0" smtClean="0">
                          <a:latin typeface="+mj-ea"/>
                          <a:ea typeface="+mj-ea"/>
                        </a:rPr>
                        <a:t>。</a:t>
                      </a:r>
                      <a:endParaRPr kumimoji="1" lang="en-US" altLang="ja-JP" sz="1000" dirty="0" smtClean="0">
                        <a:latin typeface="+mj-ea"/>
                        <a:ea typeface="+mj-ea"/>
                      </a:endParaRPr>
                    </a:p>
                    <a:p>
                      <a:r>
                        <a:rPr kumimoji="1" lang="ja-JP" altLang="en-US" sz="1000" dirty="0" smtClean="0">
                          <a:latin typeface="+mj-ea"/>
                          <a:ea typeface="+mj-ea"/>
                        </a:rPr>
                        <a:t>交流会</a:t>
                      </a:r>
                      <a:r>
                        <a:rPr kumimoji="1" lang="ja-JP" altLang="en-US" sz="1000" dirty="0">
                          <a:latin typeface="+mj-ea"/>
                          <a:ea typeface="+mj-ea"/>
                        </a:rPr>
                        <a:t>で披露できる趣味がある</a:t>
                      </a:r>
                      <a:r>
                        <a:rPr kumimoji="1" lang="ja-JP" altLang="en-US" sz="1000" dirty="0" smtClean="0">
                          <a:latin typeface="+mj-ea"/>
                          <a:ea typeface="+mj-ea"/>
                        </a:rPr>
                        <a:t>。等</a:t>
                      </a:r>
                      <a:endParaRPr kumimoji="1" lang="en-US" altLang="ja-JP" sz="1000" dirty="0" smtClean="0">
                        <a:latin typeface="+mj-ea"/>
                        <a:ea typeface="+mj-ea"/>
                      </a:endParaRPr>
                    </a:p>
                    <a:p>
                      <a:r>
                        <a:rPr kumimoji="1" lang="ja-JP" altLang="en-US" sz="2400" dirty="0" smtClean="0">
                          <a:latin typeface="+mj-ea"/>
                          <a:ea typeface="+mj-ea"/>
                        </a:rPr>
                        <a:t>　　　　　　　　　　　　　　　　　　　　　　　　　　　　　　　　　　</a:t>
                      </a:r>
                      <a:endParaRPr kumimoji="1" lang="ja-JP" altLang="en-US" sz="2400" dirty="0">
                        <a:latin typeface="+mj-ea"/>
                        <a:ea typeface="+mj-ea"/>
                      </a:endParaRPr>
                    </a:p>
                  </a:txBody>
                  <a:tcPr anchor="ctr"/>
                </a:tc>
                <a:extLst>
                  <a:ext uri="{0D108BD9-81ED-4DB2-BD59-A6C34878D82A}">
                    <a16:rowId xmlns:a16="http://schemas.microsoft.com/office/drawing/2014/main" val="425342504"/>
                  </a:ext>
                </a:extLst>
              </a:tr>
            </a:tbl>
          </a:graphicData>
        </a:graphic>
      </p:graphicFrame>
      <p:sp>
        <p:nvSpPr>
          <p:cNvPr id="7" name="テキスト ボックス 6">
            <a:extLst>
              <a:ext uri="{FF2B5EF4-FFF2-40B4-BE49-F238E27FC236}">
                <a16:creationId xmlns:a16="http://schemas.microsoft.com/office/drawing/2014/main" id="{82833465-D5D7-43E0-8BBC-651C4B6F2655}"/>
              </a:ext>
            </a:extLst>
          </p:cNvPr>
          <p:cNvSpPr txBox="1"/>
          <p:nvPr/>
        </p:nvSpPr>
        <p:spPr>
          <a:xfrm>
            <a:off x="320674" y="1242769"/>
            <a:ext cx="7080251" cy="831894"/>
          </a:xfrm>
          <a:prstGeom prst="rect">
            <a:avLst/>
          </a:prstGeom>
          <a:noFill/>
        </p:spPr>
        <p:txBody>
          <a:bodyPr wrap="square">
            <a:spAutoFit/>
          </a:bodyPr>
          <a:lstStyle/>
          <a:p>
            <a:pPr algn="ctr"/>
            <a:r>
              <a:rPr lang="en-US" altLang="ja-JP" sz="1400" b="1" dirty="0"/>
              <a:t>『</a:t>
            </a:r>
            <a:r>
              <a:rPr lang="ja-JP" altLang="en-US" sz="1400" b="1" dirty="0"/>
              <a:t>日本アセアンビジネス促進プラットフォーム</a:t>
            </a:r>
            <a:r>
              <a:rPr lang="en-US" altLang="ja-JP" sz="1400" b="1" dirty="0"/>
              <a:t>』</a:t>
            </a:r>
            <a:r>
              <a:rPr lang="ja-JP" altLang="en-US" sz="1400" b="1" dirty="0"/>
              <a:t>大阪商工会議所</a:t>
            </a:r>
            <a:r>
              <a:rPr lang="en-US" altLang="ja-JP" sz="1400" b="1" dirty="0"/>
              <a:t>×</a:t>
            </a:r>
            <a:r>
              <a:rPr lang="ja-JP" altLang="en-US" sz="1400" b="1" dirty="0"/>
              <a:t>袋井商工会議所 合同事業</a:t>
            </a:r>
          </a:p>
          <a:p>
            <a:pPr algn="ctr"/>
            <a:endParaRPr lang="ja-JP" altLang="en-US" sz="1400" b="1" dirty="0"/>
          </a:p>
          <a:p>
            <a:pPr algn="ctr"/>
            <a:r>
              <a:rPr lang="ja-JP" altLang="en-US" b="1" dirty="0"/>
              <a:t>袋井ベトナム訪問事業　（</a:t>
            </a:r>
            <a:r>
              <a:rPr lang="en-US" altLang="ja-JP" b="1" dirty="0"/>
              <a:t>11/1</a:t>
            </a:r>
            <a:r>
              <a:rPr lang="ja-JP" altLang="en-US" b="1" dirty="0"/>
              <a:t>～</a:t>
            </a:r>
            <a:r>
              <a:rPr lang="en-US" altLang="ja-JP" b="1" dirty="0"/>
              <a:t>11/7</a:t>
            </a:r>
            <a:r>
              <a:rPr lang="ja-JP" altLang="en-US" b="1" dirty="0"/>
              <a:t>）</a:t>
            </a:r>
          </a:p>
        </p:txBody>
      </p:sp>
      <p:sp>
        <p:nvSpPr>
          <p:cNvPr id="8" name="テキスト ボックス 7">
            <a:extLst>
              <a:ext uri="{FF2B5EF4-FFF2-40B4-BE49-F238E27FC236}">
                <a16:creationId xmlns:a16="http://schemas.microsoft.com/office/drawing/2014/main" id="{4A609A32-6A25-46AE-8D30-7EC2BC59D34C}"/>
              </a:ext>
            </a:extLst>
          </p:cNvPr>
          <p:cNvSpPr txBox="1"/>
          <p:nvPr/>
        </p:nvSpPr>
        <p:spPr>
          <a:xfrm>
            <a:off x="183572" y="286241"/>
            <a:ext cx="6674428" cy="646331"/>
          </a:xfrm>
          <a:prstGeom prst="rect">
            <a:avLst/>
          </a:prstGeom>
          <a:noFill/>
        </p:spPr>
        <p:txBody>
          <a:bodyPr wrap="square" rtlCol="0">
            <a:spAutoFit/>
          </a:bodyPr>
          <a:lstStyle/>
          <a:p>
            <a:r>
              <a:rPr lang="ja-JP" altLang="en-US" sz="1800" b="1" dirty="0" smtClean="0">
                <a:latin typeface="+mj-ea"/>
                <a:ea typeface="+mj-ea"/>
              </a:rPr>
              <a:t>パブリックツアーズ</a:t>
            </a:r>
            <a:r>
              <a:rPr kumimoji="1" lang="ja-JP" altLang="en-US" sz="1800" b="1" dirty="0">
                <a:latin typeface="+mj-ea"/>
                <a:ea typeface="+mj-ea"/>
              </a:rPr>
              <a:t>　行</a:t>
            </a:r>
            <a:endParaRPr kumimoji="1" lang="en-US" altLang="ja-JP" sz="1800" b="1" dirty="0">
              <a:latin typeface="+mj-ea"/>
              <a:ea typeface="+mj-ea"/>
            </a:endParaRPr>
          </a:p>
          <a:p>
            <a:r>
              <a:rPr lang="en-US" altLang="ja-JP" sz="1800" b="1" dirty="0" smtClean="0">
                <a:latin typeface="+mj-ea"/>
                <a:ea typeface="+mj-ea"/>
              </a:rPr>
              <a:t>FAX</a:t>
            </a:r>
            <a:r>
              <a:rPr lang="ja-JP" altLang="en-US" sz="1800" b="1" dirty="0" smtClean="0">
                <a:latin typeface="+mj-ea"/>
                <a:ea typeface="+mj-ea"/>
              </a:rPr>
              <a:t>：</a:t>
            </a:r>
            <a:r>
              <a:rPr lang="en-US" altLang="ja-JP" sz="1800" b="1" dirty="0">
                <a:latin typeface="+mj-ea"/>
                <a:ea typeface="+mj-ea"/>
              </a:rPr>
              <a:t> 0538</a:t>
            </a:r>
            <a:r>
              <a:rPr lang="en-US" altLang="ja-JP" sz="1800" b="1" dirty="0" smtClean="0">
                <a:latin typeface="+mj-ea"/>
                <a:ea typeface="+mj-ea"/>
              </a:rPr>
              <a:t>−</a:t>
            </a:r>
            <a:r>
              <a:rPr lang="en-US" altLang="ja-JP" sz="1800" b="1" dirty="0" smtClean="0">
                <a:latin typeface="+mj-ea"/>
                <a:ea typeface="+mj-ea"/>
              </a:rPr>
              <a:t>4</a:t>
            </a:r>
            <a:r>
              <a:rPr lang="en-US" altLang="ja-JP" sz="1800" b="1" dirty="0">
                <a:latin typeface="+mj-ea"/>
                <a:ea typeface="+mj-ea"/>
              </a:rPr>
              <a:t>9</a:t>
            </a:r>
            <a:r>
              <a:rPr lang="en-US" altLang="ja-JP" sz="1800" b="1" dirty="0" smtClean="0">
                <a:latin typeface="+mj-ea"/>
                <a:ea typeface="+mj-ea"/>
              </a:rPr>
              <a:t>−1016</a:t>
            </a:r>
            <a:r>
              <a:rPr lang="ja-JP" altLang="en-US" sz="1800" b="1" dirty="0">
                <a:latin typeface="+mj-ea"/>
                <a:ea typeface="+mj-ea"/>
              </a:rPr>
              <a:t>　</a:t>
            </a:r>
            <a:r>
              <a:rPr lang="ja-JP" altLang="en-US" sz="1800" b="1" dirty="0" smtClean="0">
                <a:latin typeface="+mj-ea"/>
                <a:ea typeface="+mj-ea"/>
              </a:rPr>
              <a:t>または　</a:t>
            </a:r>
            <a:r>
              <a:rPr lang="en-US" altLang="ja-JP" sz="1800" b="1" dirty="0" smtClean="0">
                <a:latin typeface="+mj-ea"/>
                <a:ea typeface="+mj-ea"/>
              </a:rPr>
              <a:t>E-Mail</a:t>
            </a:r>
            <a:r>
              <a:rPr lang="ja-JP" altLang="en-US" sz="1800" b="1" dirty="0">
                <a:latin typeface="+mj-ea"/>
                <a:ea typeface="+mj-ea"/>
              </a:rPr>
              <a:t>：</a:t>
            </a:r>
            <a:r>
              <a:rPr lang="en-US" altLang="ja-JP" sz="1800" b="1" dirty="0" smtClean="0">
                <a:latin typeface="+mj-ea"/>
                <a:ea typeface="+mj-ea"/>
              </a:rPr>
              <a:t>publictours@public-i.jp</a:t>
            </a:r>
            <a:endParaRPr kumimoji="1" lang="ja-JP" altLang="en-US" sz="1600" dirty="0">
              <a:latin typeface="+mj-ea"/>
              <a:ea typeface="+mj-ea"/>
            </a:endParaRPr>
          </a:p>
        </p:txBody>
      </p:sp>
      <p:sp>
        <p:nvSpPr>
          <p:cNvPr id="2" name="四角形: 角を丸くする 1">
            <a:extLst>
              <a:ext uri="{FF2B5EF4-FFF2-40B4-BE49-F238E27FC236}">
                <a16:creationId xmlns:a16="http://schemas.microsoft.com/office/drawing/2014/main" id="{4B57A770-97AC-EBF1-5BB4-DED57BBB1DF3}"/>
              </a:ext>
            </a:extLst>
          </p:cNvPr>
          <p:cNvSpPr/>
          <p:nvPr/>
        </p:nvSpPr>
        <p:spPr>
          <a:xfrm>
            <a:off x="239483" y="1103399"/>
            <a:ext cx="7238640" cy="1054660"/>
          </a:xfrm>
          <a:prstGeom prst="roundRect">
            <a:avLst/>
          </a:prstGeom>
          <a:noFill/>
          <a:ln w="38100" cmpd="thickThi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77968800"/>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1146</Words>
  <Application>Microsoft Office PowerPoint</Application>
  <PresentationFormat>ユーザー設定</PresentationFormat>
  <Paragraphs>127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HGPSoeiKakugothicUB</vt:lpstr>
      <vt:lpstr>ＭＳ Ｐゴシック</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2016-07-27T00:23:44Z</dcterms:created>
  <dcterms:modified xsi:type="dcterms:W3CDTF">2023-09-22T04:14:56Z</dcterms:modified>
</cp:coreProperties>
</file>