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"/>
  </p:notesMasterIdLst>
  <p:handoutMasterIdLst>
    <p:handoutMasterId r:id="rId5"/>
  </p:handoutMasterIdLst>
  <p:sldIdLst>
    <p:sldId id="258" r:id="rId2"/>
    <p:sldId id="260" r:id="rId3"/>
  </p:sldIdLst>
  <p:sldSz cx="7559675" cy="10691813"/>
  <p:notesSz cx="6807200" cy="9939338"/>
  <p:defaultTextStyle>
    <a:defPPr>
      <a:defRPr lang="ja-JP"/>
    </a:defPPr>
    <a:lvl1pPr marL="0" algn="l" defTabSz="995421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09" algn="l" defTabSz="995421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421" algn="l" defTabSz="995421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130" algn="l" defTabSz="995421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0841" algn="l" defTabSz="995421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549" algn="l" defTabSz="995421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263" algn="l" defTabSz="995421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3972" algn="l" defTabSz="995421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1682" algn="l" defTabSz="995421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3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趙　美玲" initials="趙　美玲" lastIdx="0" clrIdx="0">
    <p:extLst>
      <p:ext uri="{19B8F6BF-5375-455C-9EA6-DF929625EA0E}">
        <p15:presenceInfo xmlns:p15="http://schemas.microsoft.com/office/powerpoint/2012/main" userId="S-1-5-21-72184210-1489834676-11539462-6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BF4DED"/>
    <a:srgbClr val="5748F2"/>
    <a:srgbClr val="BBB8FA"/>
    <a:srgbClr val="5048F2"/>
    <a:srgbClr val="5D49F1"/>
    <a:srgbClr val="8D4BEF"/>
    <a:srgbClr val="944BEF"/>
    <a:srgbClr val="9D54E6"/>
    <a:srgbClr val="D6D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424" autoAdjust="0"/>
  </p:normalViewPr>
  <p:slideViewPr>
    <p:cSldViewPr snapToGrid="0">
      <p:cViewPr>
        <p:scale>
          <a:sx n="75" d="100"/>
          <a:sy n="75" d="100"/>
        </p:scale>
        <p:origin x="2064" y="-90"/>
      </p:cViewPr>
      <p:guideLst>
        <p:guide orient="horz" pos="3368"/>
        <p:guide pos="2336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03" cy="498979"/>
          </a:xfrm>
          <a:prstGeom prst="rect">
            <a:avLst/>
          </a:prstGeom>
        </p:spPr>
        <p:txBody>
          <a:bodyPr vert="horz" lIns="92949" tIns="46474" rIns="92949" bIns="4647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577" y="0"/>
            <a:ext cx="2950003" cy="498979"/>
          </a:xfrm>
          <a:prstGeom prst="rect">
            <a:avLst/>
          </a:prstGeom>
        </p:spPr>
        <p:txBody>
          <a:bodyPr vert="horz" lIns="92949" tIns="46474" rIns="92949" bIns="46474" rtlCol="0"/>
          <a:lstStyle>
            <a:lvl1pPr algn="r">
              <a:defRPr sz="1200"/>
            </a:lvl1pPr>
          </a:lstStyle>
          <a:p>
            <a:fld id="{68BC61F1-D039-4A6E-B575-B04264963034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360"/>
            <a:ext cx="2950003" cy="498979"/>
          </a:xfrm>
          <a:prstGeom prst="rect">
            <a:avLst/>
          </a:prstGeom>
        </p:spPr>
        <p:txBody>
          <a:bodyPr vert="horz" lIns="92949" tIns="46474" rIns="92949" bIns="4647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577" y="9440360"/>
            <a:ext cx="2950003" cy="498979"/>
          </a:xfrm>
          <a:prstGeom prst="rect">
            <a:avLst/>
          </a:prstGeom>
        </p:spPr>
        <p:txBody>
          <a:bodyPr vert="horz" lIns="92949" tIns="46474" rIns="92949" bIns="46474" rtlCol="0" anchor="b"/>
          <a:lstStyle>
            <a:lvl1pPr algn="r">
              <a:defRPr sz="1200"/>
            </a:lvl1pPr>
          </a:lstStyle>
          <a:p>
            <a:fld id="{9DE5C936-2626-47CB-A7E3-FDC1A5E37D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297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1"/>
            <a:ext cx="2949575" cy="49847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9AD1CEC8-840C-4F05-8149-C0F6A1F0EE6F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9EF5C0A1-A110-4BC6-B55A-DF4179FD3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2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F8D7-523E-47A1-8E40-E8FC5C38D600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0744-1544-4159-B860-6F2EB816E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65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F8D7-523E-47A1-8E40-E8FC5C38D600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0744-1544-4159-B860-6F2EB816E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23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F8D7-523E-47A1-8E40-E8FC5C38D600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0744-1544-4159-B860-6F2EB816E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562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234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F8D7-523E-47A1-8E40-E8FC5C38D600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0744-1544-4159-B860-6F2EB816E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43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F8D7-523E-47A1-8E40-E8FC5C38D600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0744-1544-4159-B860-6F2EB816E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56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F8D7-523E-47A1-8E40-E8FC5C38D600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0744-1544-4159-B860-6F2EB816E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614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F8D7-523E-47A1-8E40-E8FC5C38D600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0744-1544-4159-B860-6F2EB816E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56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F8D7-523E-47A1-8E40-E8FC5C38D600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0744-1544-4159-B860-6F2EB816E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34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F8D7-523E-47A1-8E40-E8FC5C38D600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0744-1544-4159-B860-6F2EB816E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30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F8D7-523E-47A1-8E40-E8FC5C38D600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0744-1544-4159-B860-6F2EB816E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92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F8D7-523E-47A1-8E40-E8FC5C38D600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0744-1544-4159-B860-6F2EB816E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28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FF8D7-523E-47A1-8E40-E8FC5C38D600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20744-1544-4159-B860-6F2EB816EE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39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1" r:id="rId1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kickstarter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>
            <a:extLst>
              <a:ext uri="{FF2B5EF4-FFF2-40B4-BE49-F238E27FC236}">
                <a16:creationId xmlns="" xmlns:a16="http://schemas.microsoft.com/office/drawing/2014/main" id="{FF4B88FD-47A9-40DA-9311-9FAE6B005806}"/>
              </a:ext>
            </a:extLst>
          </p:cNvPr>
          <p:cNvSpPr/>
          <p:nvPr/>
        </p:nvSpPr>
        <p:spPr>
          <a:xfrm>
            <a:off x="323504" y="3897545"/>
            <a:ext cx="2339339" cy="130868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94537" y="742587"/>
            <a:ext cx="7052885" cy="1107182"/>
          </a:xfrm>
          <a:prstGeom prst="rect">
            <a:avLst/>
          </a:prstGeom>
          <a:gradFill flip="none" rotWithShape="1">
            <a:gsLst>
              <a:gs pos="0">
                <a:srgbClr val="BF4DED"/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0" scaled="1"/>
            <a:tileRect/>
          </a:gradFill>
          <a:ln/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72000" tIns="0" rIns="72000" bIns="72000" rtlCol="0" anchor="ctr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2400" b="1" dirty="0" smtClean="0"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海外</a:t>
            </a:r>
            <a:r>
              <a:rPr lang="ja-JP" altLang="en-US" sz="2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クラウドファンディング</a:t>
            </a:r>
            <a:r>
              <a:rPr lang="en-US" altLang="ja-JP" sz="2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『</a:t>
            </a:r>
            <a:r>
              <a:rPr lang="en-US" altLang="ja-JP" sz="2400" b="1" kern="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Kickstarter』</a:t>
            </a:r>
            <a:endParaRPr lang="en-US" altLang="ja-JP" sz="2400" b="1" dirty="0" smtClean="0"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400" b="1" dirty="0" smtClean="0"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を活用した海外販路開拓セミナー</a:t>
            </a:r>
            <a:endParaRPr lang="en-US" altLang="ja-JP" sz="2400" b="1" dirty="0"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="" xmlns:a16="http://schemas.microsoft.com/office/drawing/2014/main" id="{21662B2D-8594-4FE2-9E90-B8B1B2FD0BBB}"/>
              </a:ext>
            </a:extLst>
          </p:cNvPr>
          <p:cNvGrpSpPr/>
          <p:nvPr/>
        </p:nvGrpSpPr>
        <p:grpSpPr>
          <a:xfrm>
            <a:off x="281247" y="4176279"/>
            <a:ext cx="2295491" cy="921768"/>
            <a:chOff x="121539" y="8842142"/>
            <a:chExt cx="2295491" cy="867187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121539" y="9442967"/>
              <a:ext cx="2295491" cy="266362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tIns="43200" bIns="0" rtlCol="0" anchor="ctr" anchorCtr="0">
              <a:noAutofit/>
            </a:bodyPr>
            <a:lstStyle/>
            <a:p>
              <a:pPr algn="ctr" latinLnBrk="1"/>
              <a:r>
                <a:rPr lang="en-US" altLang="zh-TW" sz="1600" kern="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14:00-16</a:t>
              </a:r>
              <a:r>
                <a:rPr lang="en-US" altLang="ja-JP" sz="1600" kern="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:00</a:t>
              </a:r>
            </a:p>
            <a:p>
              <a:pPr algn="ctr" latinLnBrk="1"/>
              <a:r>
                <a:rPr kumimoji="1" lang="ja-JP" altLang="en-US" sz="1200" kern="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kumimoji="1" lang="en-US" altLang="ja-JP" sz="1200" kern="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13:30 </a:t>
              </a:r>
              <a:r>
                <a:rPr kumimoji="1" lang="ja-JP" altLang="en-US" sz="1200" kern="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受付開始）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="" xmlns:a16="http://schemas.microsoft.com/office/drawing/2014/main" id="{BE39DC29-43AD-4099-8615-84A103798F5A}"/>
                </a:ext>
              </a:extLst>
            </p:cNvPr>
            <p:cNvSpPr/>
            <p:nvPr/>
          </p:nvSpPr>
          <p:spPr>
            <a:xfrm>
              <a:off x="258617" y="8945378"/>
              <a:ext cx="1464294" cy="4922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en-US" altLang="ja-JP" sz="2800" b="1" kern="1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11</a:t>
              </a:r>
              <a:r>
                <a:rPr lang="ja-JP" altLang="en-US" sz="2800" b="1" kern="1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／</a:t>
              </a:r>
              <a:r>
                <a:rPr lang="en-US" altLang="ja-JP" sz="2800" b="1" kern="1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endParaRPr lang="ja-JP" altLang="en-US" sz="2800" b="1" dirty="0"/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="" xmlns:a16="http://schemas.microsoft.com/office/drawing/2014/main" id="{6CB44142-0336-4695-998D-2B2CBC675D3F}"/>
                </a:ext>
              </a:extLst>
            </p:cNvPr>
            <p:cNvSpPr/>
            <p:nvPr/>
          </p:nvSpPr>
          <p:spPr>
            <a:xfrm>
              <a:off x="1801604" y="8842142"/>
              <a:ext cx="504000" cy="479323"/>
            </a:xfrm>
            <a:prstGeom prst="roundRect">
              <a:avLst/>
            </a:prstGeom>
            <a:gradFill flip="none" rotWithShape="1">
              <a:gsLst>
                <a:gs pos="0">
                  <a:srgbClr val="5748F2">
                    <a:shade val="30000"/>
                    <a:satMod val="115000"/>
                  </a:srgbClr>
                </a:gs>
                <a:gs pos="50000">
                  <a:srgbClr val="5748F2">
                    <a:shade val="67500"/>
                    <a:satMod val="115000"/>
                  </a:srgbClr>
                </a:gs>
                <a:gs pos="100000">
                  <a:srgbClr val="5748F2">
                    <a:shade val="100000"/>
                    <a:satMod val="115000"/>
                  </a:srgbClr>
                </a:gs>
              </a:gsLst>
              <a:lin ang="0" scaled="1"/>
              <a:tileRect/>
            </a:gradFill>
          </p:spPr>
          <p:txBody>
            <a:bodyPr wrap="square" tIns="72000" bIns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ja-JP" altLang="en-US" sz="2800" b="1" dirty="0" smtClean="0">
                  <a:solidFill>
                    <a:schemeClr val="bg1"/>
                  </a:solidFill>
                </a:rPr>
                <a:t>金</a:t>
              </a:r>
              <a:endParaRPr lang="ja-JP" altLang="en-US" sz="2800" b="1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7" name="表 16">
            <a:extLst>
              <a:ext uri="{FF2B5EF4-FFF2-40B4-BE49-F238E27FC236}">
                <a16:creationId xmlns="" xmlns:a16="http://schemas.microsoft.com/office/drawing/2014/main" id="{5963EB18-5FF4-4A0C-9384-A686AEA20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849867"/>
              </p:ext>
            </p:extLst>
          </p:nvPr>
        </p:nvGraphicFramePr>
        <p:xfrm>
          <a:off x="2756986" y="3872690"/>
          <a:ext cx="4679950" cy="180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512">
                  <a:extLst>
                    <a:ext uri="{9D8B030D-6E8A-4147-A177-3AD203B41FA5}">
                      <a16:colId xmlns="" xmlns:a16="http://schemas.microsoft.com/office/drawing/2014/main" val="2308876009"/>
                    </a:ext>
                  </a:extLst>
                </a:gridCol>
                <a:gridCol w="3752438">
                  <a:extLst>
                    <a:ext uri="{9D8B030D-6E8A-4147-A177-3AD203B41FA5}">
                      <a16:colId xmlns="" xmlns:a16="http://schemas.microsoft.com/office/drawing/2014/main" val="3068953596"/>
                    </a:ext>
                  </a:extLst>
                </a:gridCol>
              </a:tblGrid>
              <a:tr h="546894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大阪イノベーションハブ</a:t>
                      </a: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（大阪市北区大深町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番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号 グランフロント大阪 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</a:t>
                      </a:r>
                      <a:r>
                        <a:rPr kumimoji="1" lang="ja-JP" altLang="en-US" sz="11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ナレッジキャピタルタワー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 7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階）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42055118"/>
                  </a:ext>
                </a:extLst>
              </a:tr>
              <a:tr h="413032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受講料</a:t>
                      </a:r>
                    </a:p>
                  </a:txBody>
                  <a:tcPr marT="72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大阪商工会議所　会員　　３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,000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円、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非会員　５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,000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10323434"/>
                  </a:ext>
                </a:extLst>
              </a:tr>
              <a:tr h="526496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対象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全対象者向け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キックスターターを活用してみたい個人事業者、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スタートアップ、ベンチャーの皆様）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40376616"/>
                  </a:ext>
                </a:extLst>
              </a:tr>
            </a:tbl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="" xmlns:a16="http://schemas.microsoft.com/office/drawing/2014/main" id="{6DADBA1F-F17D-45C8-BBB1-E06B531A9E02}"/>
              </a:ext>
            </a:extLst>
          </p:cNvPr>
          <p:cNvSpPr/>
          <p:nvPr/>
        </p:nvSpPr>
        <p:spPr>
          <a:xfrm>
            <a:off x="281247" y="1899006"/>
            <a:ext cx="7249157" cy="1992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クラウドファンディング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とは、企業や団体、個人がインターネットを通じて不特定多数から出資を募る資金調達法です。最近は、テストマーケティング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、新製品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の為の開発資金調達としての活用も進んでいます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この度、国内有数のクラウドファンディングプラットフォーム事業を運営しつつ、世界第１位の規模を誇るアメリカのクラウドファンディングサイト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Kickstarter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hlinkClick r:id="rId2"/>
              </a:rPr>
              <a:t>https://www.kickstarter.com/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（キックスターター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）」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のエキスパート認定事業者でもある「</a:t>
            </a:r>
            <a:r>
              <a:rPr lang="en-US" altLang="ja-JP" sz="105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Kibidango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（きびだんご）」株式会社の松崎社長を講師にお招きし、キックスターターの仕組みや資金調達のための知識、資金調達に成功した製品やサービス事例などをご紹介して頂きます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松崎社長は国内プロジェクトをはじめ、多数のキックスターター・プロジェクトの立ち上げを支援されており、資金調達成功のためのノウハウをお持ちです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。海外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クラウドファンディングを活用した海外への直接販売、テストマーケティングに挑戦されたい方は奮ってご参加ください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1" name="グループ化 50">
            <a:extLst>
              <a:ext uri="{FF2B5EF4-FFF2-40B4-BE49-F238E27FC236}">
                <a16:creationId xmlns="" xmlns:a16="http://schemas.microsoft.com/office/drawing/2014/main" id="{043AFDC9-9016-40D8-8760-915ABB591D9A}"/>
              </a:ext>
            </a:extLst>
          </p:cNvPr>
          <p:cNvGrpSpPr/>
          <p:nvPr/>
        </p:nvGrpSpPr>
        <p:grpSpPr>
          <a:xfrm>
            <a:off x="2327255" y="7200563"/>
            <a:ext cx="2027238" cy="843395"/>
            <a:chOff x="848399" y="9301570"/>
            <a:chExt cx="2382844" cy="843395"/>
          </a:xfrm>
        </p:grpSpPr>
        <p:sp>
          <p:nvSpPr>
            <p:cNvPr id="53" name="正方形/長方形 52">
              <a:extLst>
                <a:ext uri="{FF2B5EF4-FFF2-40B4-BE49-F238E27FC236}">
                  <a16:creationId xmlns="" xmlns:a16="http://schemas.microsoft.com/office/drawing/2014/main" id="{DBEA7F2A-C25F-45D4-BD24-DB71FA9CD936}"/>
                </a:ext>
              </a:extLst>
            </p:cNvPr>
            <p:cNvSpPr/>
            <p:nvPr/>
          </p:nvSpPr>
          <p:spPr>
            <a:xfrm>
              <a:off x="848399" y="9301570"/>
              <a:ext cx="2382843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19:10-20:10</a:t>
              </a:r>
              <a:r>
                <a:rPr lang="ja-JP" altLang="en-US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講義</a:t>
              </a:r>
              <a:endParaRPr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="" xmlns:a16="http://schemas.microsoft.com/office/drawing/2014/main" id="{9E9E2546-07A6-4A8F-A071-7075FE7ACC67}"/>
                </a:ext>
              </a:extLst>
            </p:cNvPr>
            <p:cNvSpPr/>
            <p:nvPr/>
          </p:nvSpPr>
          <p:spPr>
            <a:xfrm>
              <a:off x="848399" y="9544801"/>
              <a:ext cx="2382844" cy="600164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algn="ctr"/>
              <a:r>
                <a:rPr lang="ja-JP" altLang="en-US" sz="1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データは誰のものか？</a:t>
              </a:r>
              <a:endParaRPr lang="en-US" altLang="ja-JP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en-US" altLang="ja-JP" sz="1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―GDPR</a:t>
              </a:r>
              <a:r>
                <a:rPr lang="ja-JP" altLang="en-US" sz="1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以後の世界</a:t>
              </a:r>
              <a:r>
                <a:rPr lang="en-US" altLang="ja-JP" sz="1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―</a:t>
              </a:r>
              <a:endPara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sz="1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武邑光裕</a:t>
              </a:r>
            </a:p>
          </p:txBody>
        </p:sp>
      </p:grpSp>
      <p:grpSp>
        <p:nvGrpSpPr>
          <p:cNvPr id="79" name="グループ化 78">
            <a:extLst>
              <a:ext uri="{FF2B5EF4-FFF2-40B4-BE49-F238E27FC236}">
                <a16:creationId xmlns="" xmlns:a16="http://schemas.microsoft.com/office/drawing/2014/main" id="{73FDBD3D-7AED-4FDD-924D-A6B66ED2A310}"/>
              </a:ext>
            </a:extLst>
          </p:cNvPr>
          <p:cNvGrpSpPr/>
          <p:nvPr/>
        </p:nvGrpSpPr>
        <p:grpSpPr>
          <a:xfrm>
            <a:off x="321437" y="5285565"/>
            <a:ext cx="1736260" cy="349539"/>
            <a:chOff x="854612" y="6698617"/>
            <a:chExt cx="1524752" cy="338554"/>
          </a:xfrm>
        </p:grpSpPr>
        <p:sp>
          <p:nvSpPr>
            <p:cNvPr id="80" name="矢印: 五方向 79">
              <a:extLst>
                <a:ext uri="{FF2B5EF4-FFF2-40B4-BE49-F238E27FC236}">
                  <a16:creationId xmlns="" xmlns:a16="http://schemas.microsoft.com/office/drawing/2014/main" id="{EF18864B-A7D1-4A63-A54B-8E3C5BCB016A}"/>
                </a:ext>
              </a:extLst>
            </p:cNvPr>
            <p:cNvSpPr/>
            <p:nvPr/>
          </p:nvSpPr>
          <p:spPr>
            <a:xfrm>
              <a:off x="854612" y="6709896"/>
              <a:ext cx="1522937" cy="279197"/>
            </a:xfrm>
            <a:prstGeom prst="homePlate">
              <a:avLst/>
            </a:prstGeom>
            <a:gradFill flip="none" rotWithShape="1">
              <a:gsLst>
                <a:gs pos="0">
                  <a:srgbClr val="5748F2">
                    <a:shade val="30000"/>
                    <a:satMod val="115000"/>
                  </a:srgbClr>
                </a:gs>
                <a:gs pos="50000">
                  <a:srgbClr val="5748F2">
                    <a:shade val="67500"/>
                    <a:satMod val="115000"/>
                  </a:srgbClr>
                </a:gs>
                <a:gs pos="100000">
                  <a:srgbClr val="5748F2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rgbClr val="5748F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="" xmlns:a16="http://schemas.microsoft.com/office/drawing/2014/main" id="{CDA448A4-3658-4167-B90F-4E0D98480D90}"/>
                </a:ext>
              </a:extLst>
            </p:cNvPr>
            <p:cNvSpPr/>
            <p:nvPr/>
          </p:nvSpPr>
          <p:spPr>
            <a:xfrm>
              <a:off x="894616" y="6698617"/>
              <a:ext cx="148474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講演者</a:t>
              </a:r>
              <a:endParaRPr lang="ja-JP" altLang="en-US" sz="1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84" name="正方形/長方形 83">
            <a:extLst>
              <a:ext uri="{FF2B5EF4-FFF2-40B4-BE49-F238E27FC236}">
                <a16:creationId xmlns="" xmlns:a16="http://schemas.microsoft.com/office/drawing/2014/main" id="{480BB8BA-FCCE-457C-9FF8-58AB73A75148}"/>
              </a:ext>
            </a:extLst>
          </p:cNvPr>
          <p:cNvSpPr/>
          <p:nvPr/>
        </p:nvSpPr>
        <p:spPr>
          <a:xfrm>
            <a:off x="321437" y="5705907"/>
            <a:ext cx="7066175" cy="193847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40000">
                    <a:srgbClr val="00B050">
                      <a:lumMod val="95000"/>
                      <a:lumOff val="5000"/>
                    </a:srgbClr>
                  </a:gs>
                  <a:gs pos="96000">
                    <a:srgbClr val="92D050"/>
                  </a:gs>
                </a:gsLst>
                <a:lin ang="10800000" scaled="0"/>
              </a:gradFill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="" xmlns:a16="http://schemas.microsoft.com/office/drawing/2014/main" id="{121DF38B-72BF-4E0A-B017-E3AA338E1E4F}"/>
              </a:ext>
            </a:extLst>
          </p:cNvPr>
          <p:cNvSpPr/>
          <p:nvPr/>
        </p:nvSpPr>
        <p:spPr>
          <a:xfrm>
            <a:off x="413707" y="6408573"/>
            <a:ext cx="4919032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日本興業銀行を経て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年に楽天に入社。執行役員として楽天グループの国内外の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M&amp;A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案件を多数手掛ける。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2011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に独立しサードギア株式会社を設立。次世代を創るベンチャー企業の育成に務めながら、多くのエンジェル投資を自ら行う。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2013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にクラウドファンディング「</a:t>
            </a:r>
            <a:r>
              <a:rPr lang="en-US" altLang="ja-JP" sz="105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Kibidango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」を行うゴールフラッグ㈱（現、きびだんご㈱）を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設立、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同社代表取締役に就任。国内を中心に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件以上のクラウドファンディングプロジェクトをサポートするかたわら、自社でも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140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件近いプロジェクトを開催・運営。</a:t>
            </a: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="" xmlns:a16="http://schemas.microsoft.com/office/drawing/2014/main" id="{9C42A51A-C086-4F5D-BE52-CFA6CE6F2AC3}"/>
              </a:ext>
            </a:extLst>
          </p:cNvPr>
          <p:cNvSpPr/>
          <p:nvPr/>
        </p:nvSpPr>
        <p:spPr>
          <a:xfrm>
            <a:off x="741789" y="6120169"/>
            <a:ext cx="30465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松崎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良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太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氏</a:t>
            </a:r>
            <a:endParaRPr lang="ja-JP" altLang="en-US" sz="1800" dirty="0"/>
          </a:p>
        </p:txBody>
      </p:sp>
      <p:grpSp>
        <p:nvGrpSpPr>
          <p:cNvPr id="100" name="グループ化 99">
            <a:extLst>
              <a:ext uri="{FF2B5EF4-FFF2-40B4-BE49-F238E27FC236}">
                <a16:creationId xmlns="" xmlns:a16="http://schemas.microsoft.com/office/drawing/2014/main" id="{73FDBD3D-7AED-4FDD-924D-A6B66ED2A310}"/>
              </a:ext>
            </a:extLst>
          </p:cNvPr>
          <p:cNvGrpSpPr/>
          <p:nvPr/>
        </p:nvGrpSpPr>
        <p:grpSpPr>
          <a:xfrm>
            <a:off x="307217" y="7732732"/>
            <a:ext cx="1673954" cy="314953"/>
            <a:chOff x="856427" y="6783806"/>
            <a:chExt cx="1522937" cy="314953"/>
          </a:xfrm>
        </p:grpSpPr>
        <p:sp>
          <p:nvSpPr>
            <p:cNvPr id="101" name="矢印: 五方向 79">
              <a:extLst>
                <a:ext uri="{FF2B5EF4-FFF2-40B4-BE49-F238E27FC236}">
                  <a16:creationId xmlns="" xmlns:a16="http://schemas.microsoft.com/office/drawing/2014/main" id="{EF18864B-A7D1-4A63-A54B-8E3C5BCB016A}"/>
                </a:ext>
              </a:extLst>
            </p:cNvPr>
            <p:cNvSpPr/>
            <p:nvPr/>
          </p:nvSpPr>
          <p:spPr>
            <a:xfrm>
              <a:off x="856427" y="6783806"/>
              <a:ext cx="1522937" cy="279197"/>
            </a:xfrm>
            <a:prstGeom prst="homePlate">
              <a:avLst/>
            </a:prstGeom>
            <a:gradFill flip="none" rotWithShape="1">
              <a:gsLst>
                <a:gs pos="0">
                  <a:srgbClr val="5748F2">
                    <a:shade val="30000"/>
                    <a:satMod val="115000"/>
                  </a:srgbClr>
                </a:gs>
                <a:gs pos="50000">
                  <a:srgbClr val="5748F2">
                    <a:shade val="67500"/>
                    <a:satMod val="115000"/>
                  </a:srgbClr>
                </a:gs>
                <a:gs pos="100000">
                  <a:srgbClr val="5748F2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5748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="" xmlns:a16="http://schemas.microsoft.com/office/drawing/2014/main" id="{CDA448A4-3658-4167-B90F-4E0D98480D90}"/>
                </a:ext>
              </a:extLst>
            </p:cNvPr>
            <p:cNvSpPr/>
            <p:nvPr/>
          </p:nvSpPr>
          <p:spPr>
            <a:xfrm>
              <a:off x="858718" y="6790982"/>
              <a:ext cx="148474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講演内容</a:t>
              </a:r>
              <a:endParaRPr lang="ja-JP" altLang="en-US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4" name="四角形: 角を丸くする 47">
            <a:extLst>
              <a:ext uri="{FF2B5EF4-FFF2-40B4-BE49-F238E27FC236}">
                <a16:creationId xmlns="" xmlns:a16="http://schemas.microsoft.com/office/drawing/2014/main" id="{E3D6EDAD-9207-4075-9742-462939C0864A}"/>
              </a:ext>
            </a:extLst>
          </p:cNvPr>
          <p:cNvSpPr/>
          <p:nvPr/>
        </p:nvSpPr>
        <p:spPr>
          <a:xfrm>
            <a:off x="307217" y="8044757"/>
            <a:ext cx="7052885" cy="1576494"/>
          </a:xfrm>
          <a:prstGeom prst="roundRect">
            <a:avLst>
              <a:gd name="adj" fmla="val 4141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F4DED"/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rgbClr val="5748F2"/>
              </a:gs>
            </a:gsLst>
            <a:lin ang="2700000" scaled="1"/>
            <a:tileRect/>
          </a:gradFill>
        </p:spPr>
        <p:txBody>
          <a:bodyPr wrap="square" tIns="72000" bIns="0">
            <a:noAutofit/>
          </a:bodyPr>
          <a:lstStyle/>
          <a:p>
            <a:pPr algn="ctr">
              <a:lnSpc>
                <a:spcPct val="90000"/>
              </a:lnSpc>
            </a:pPr>
            <a:endParaRPr lang="ja-JP" altLang="en-US" sz="1800" b="1" dirty="0">
              <a:solidFill>
                <a:schemeClr val="bg1"/>
              </a:solidFill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1054139" y="333783"/>
            <a:ext cx="660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 panose="020B0604020202020204" pitchFamily="50" charset="-128"/>
              </a:rPr>
              <a:t>大阪商工会議所主催  </a:t>
            </a:r>
            <a:r>
              <a:rPr kumimoji="1" lang="en-US" altLang="ja-JP" sz="1800" b="1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 panose="020B0604020202020204" pitchFamily="50" charset="-128"/>
              </a:rPr>
              <a:t>/ </a:t>
            </a:r>
            <a:r>
              <a:rPr lang="ja-JP" altLang="en-US" sz="1800" b="1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 panose="020B0604020202020204" pitchFamily="50" charset="-128"/>
              </a:rPr>
              <a:t>大阪イノベーションハブ共催　　</a:t>
            </a:r>
            <a:endParaRPr kumimoji="1" lang="en-US" altLang="ja-JP" sz="1800" b="1" dirty="0" smtClean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-353778" y="3991212"/>
            <a:ext cx="2295491" cy="26636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tIns="43200" bIns="0" rtlCol="0" anchor="ctr" anchorCtr="0">
            <a:noAutofit/>
          </a:bodyPr>
          <a:lstStyle/>
          <a:p>
            <a:pPr algn="ctr" latinLnBrk="1"/>
            <a:r>
              <a:rPr lang="en-US" altLang="ja-JP" sz="14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lang="ja-JP" altLang="en-US" sz="14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8325" y="5831465"/>
            <a:ext cx="4172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Kibidango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（きびだんご）株式会社　社長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07217" y="9872350"/>
            <a:ext cx="6962189" cy="430887"/>
          </a:xfrm>
          <a:prstGeom prst="rect">
            <a:avLst/>
          </a:prstGeom>
          <a:ln>
            <a:solidFill>
              <a:srgbClr val="5748F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お問合わせ：大阪商工会議所　国際部　趙（ちょう）・山田</a:t>
            </a: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電話：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06-6944-6400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FAX:06-6944-6293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Ｅ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mail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intl@osaka.cci.or.jp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03" t="4885" r="21090" b="49396"/>
          <a:stretch/>
        </p:blipFill>
        <p:spPr>
          <a:xfrm>
            <a:off x="5542771" y="5811676"/>
            <a:ext cx="1501435" cy="1593875"/>
          </a:xfrm>
          <a:prstGeom prst="rect">
            <a:avLst/>
          </a:prstGeom>
        </p:spPr>
      </p:pic>
      <p:sp>
        <p:nvSpPr>
          <p:cNvPr id="38" name="正方形/長方形 37">
            <a:extLst>
              <a:ext uri="{FF2B5EF4-FFF2-40B4-BE49-F238E27FC236}">
                <a16:creationId xmlns="" xmlns:a16="http://schemas.microsoft.com/office/drawing/2014/main" id="{9E9E2546-07A6-4A8F-A071-7075FE7ACC67}"/>
              </a:ext>
            </a:extLst>
          </p:cNvPr>
          <p:cNvSpPr/>
          <p:nvPr/>
        </p:nvSpPr>
        <p:spPr>
          <a:xfrm>
            <a:off x="596206" y="8119170"/>
            <a:ext cx="6791405" cy="1477328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Kickstarter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（キックスターター）の仕組み</a:t>
            </a:r>
            <a:endParaRPr lang="en-US" altLang="ja-JP" sz="15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Kickstarter</a:t>
            </a:r>
            <a:r>
              <a:rPr lang="ja-JP" altLang="en-US" sz="1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（キックスターター）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の活用メリット</a:t>
            </a:r>
            <a:endParaRPr lang="en-US" altLang="ja-JP" sz="15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取引額が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大きさ、</a:t>
            </a:r>
            <a:r>
              <a:rPr lang="ja-JP" altLang="en-US" sz="1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世界中から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資金・ファンが集められる、</a:t>
            </a:r>
            <a:endParaRPr lang="en-US" altLang="ja-JP" sz="15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lang="ja-JP" altLang="en-US" sz="1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海外メディアで取り上げらえれるチャンスがある）</a:t>
            </a:r>
            <a:endParaRPr lang="en-US" altLang="ja-JP" sz="15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・資金</a:t>
            </a:r>
            <a:r>
              <a:rPr lang="ja-JP" altLang="en-US" sz="1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調達のため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の基本的</a:t>
            </a:r>
            <a:r>
              <a:rPr lang="ja-JP" altLang="en-US" sz="1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な知識や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注意点、成功ノウハウ</a:t>
            </a:r>
            <a:endParaRPr lang="en-US" altLang="ja-JP" sz="15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・資金</a:t>
            </a:r>
            <a:r>
              <a:rPr lang="ja-JP" altLang="en-US" sz="1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調達に成功した製品やサービスの事例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などを紹介</a:t>
            </a:r>
            <a:endParaRPr lang="ja-JP" altLang="en-US" sz="15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241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83567" y="1985496"/>
            <a:ext cx="6808787" cy="110799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1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★振込み先　 </a:t>
            </a:r>
            <a:r>
              <a:rPr lang="ja-JP" altLang="ja-JP" sz="11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※下記３行と埼玉りそな銀行各本支店</a:t>
            </a:r>
            <a:r>
              <a:rPr lang="en-US" altLang="ja-JP" sz="11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ATM</a:t>
            </a:r>
            <a:r>
              <a:rPr lang="ja-JP" altLang="ja-JP" sz="11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からのお振込みの場合、振込手数料が不要です。</a:t>
            </a:r>
            <a:endParaRPr lang="ja-JP" altLang="ja-JP" sz="12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400050" algn="just">
              <a:spcAft>
                <a:spcPts val="0"/>
              </a:spcAft>
            </a:pPr>
            <a:r>
              <a:rPr lang="ja-JP" altLang="ja-JP" sz="1100" b="1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三井</a:t>
            </a:r>
            <a:r>
              <a:rPr lang="ja-JP" altLang="ja-JP" sz="11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住友</a:t>
            </a:r>
            <a:r>
              <a:rPr lang="ja-JP" altLang="ja-JP" sz="1100" b="1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銀行</a:t>
            </a:r>
            <a:r>
              <a:rPr lang="ja-JP" altLang="en-US" sz="1100" b="1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　　</a:t>
            </a:r>
            <a:r>
              <a:rPr lang="ja-JP" altLang="ja-JP" sz="1100" b="1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船場支店（</a:t>
            </a:r>
            <a:r>
              <a:rPr lang="ja-JP" altLang="ja-JP" sz="11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当座）２１０７６４　　　</a:t>
            </a:r>
            <a:r>
              <a:rPr lang="en-US" altLang="ja-JP" sz="1100" b="1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  </a:t>
            </a:r>
            <a:r>
              <a:rPr lang="ja-JP" altLang="ja-JP" sz="1100" b="1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★振込み先口座名：大阪商工会議所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ＭＳ 明朝" panose="02020609040205080304" pitchFamily="17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>
                <a:latin typeface="HG丸ｺﾞｼｯｸM-PRO" panose="020F0600000000000000" pitchFamily="50" charset="-128"/>
                <a:ea typeface="ＭＳ 明朝" panose="02020609040205080304" pitchFamily="17" charset="-128"/>
                <a:cs typeface="Meiryo UI" panose="020B0604030504040204" pitchFamily="50" charset="-128"/>
              </a:rPr>
            </a:br>
            <a:r>
              <a:rPr lang="ja-JP" altLang="ja-JP" sz="11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りそな</a:t>
            </a:r>
            <a:r>
              <a:rPr lang="ja-JP" altLang="ja-JP" sz="1100" b="1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銀行</a:t>
            </a:r>
            <a:r>
              <a:rPr lang="ja-JP" altLang="en-US" sz="1100" b="1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100" b="1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大阪営業部</a:t>
            </a:r>
            <a:r>
              <a:rPr lang="en-US" altLang="ja-JP" sz="1100" b="1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 </a:t>
            </a:r>
            <a:r>
              <a:rPr lang="ja-JP" altLang="ja-JP" sz="1100" b="1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（当座</a:t>
            </a:r>
            <a:r>
              <a:rPr lang="ja-JP" altLang="ja-JP" sz="11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）８０８７２６　　　　　　　　　（ｵｵｻｶｼｮｳｺｳｶｲｷﾞｼｮ）</a:t>
            </a:r>
            <a:r>
              <a:rPr lang="en-US" altLang="ja-JP" sz="11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</a:br>
            <a:r>
              <a:rPr lang="ja-JP" altLang="ja-JP" sz="11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三菱ＵＦＪ</a:t>
            </a:r>
            <a:r>
              <a:rPr lang="ja-JP" altLang="ja-JP" sz="1100" b="1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銀行</a:t>
            </a:r>
            <a:r>
              <a:rPr lang="ja-JP" altLang="en-US" sz="1100" b="1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100" b="1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 </a:t>
            </a:r>
            <a:r>
              <a:rPr lang="ja-JP" altLang="ja-JP" sz="11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瓦町</a:t>
            </a:r>
            <a:r>
              <a:rPr lang="ja-JP" altLang="ja-JP" sz="1100" b="1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支店</a:t>
            </a:r>
            <a:r>
              <a:rPr lang="ja-JP" altLang="en-US" sz="11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b="1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 （</a:t>
            </a:r>
            <a:r>
              <a:rPr lang="ja-JP" altLang="ja-JP" sz="1100" b="1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当座</a:t>
            </a:r>
            <a:r>
              <a:rPr lang="ja-JP" altLang="ja-JP" sz="11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） </a:t>
            </a:r>
            <a:r>
              <a:rPr lang="ja-JP" altLang="ja-JP" sz="1100" b="1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１０５２５１</a:t>
            </a:r>
            <a:r>
              <a:rPr lang="ja-JP" altLang="ja-JP" sz="11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　　</a:t>
            </a:r>
            <a:endParaRPr lang="ja-JP" altLang="ja-JP" sz="12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tabLst>
                <a:tab pos="228600" algn="l"/>
              </a:tabLst>
            </a:pPr>
            <a:r>
              <a:rPr lang="ja-JP" altLang="ja-JP" sz="11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ja-JP" sz="1100" b="1" u="sng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ご依頼人番号「</a:t>
            </a:r>
            <a:r>
              <a:rPr lang="ja-JP" altLang="ja-JP" sz="1100" b="1" u="sng" kern="0" dirty="0">
                <a:solidFill>
                  <a:srgbClr val="000000"/>
                </a:solidFill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9034100099」</a:t>
            </a:r>
            <a:r>
              <a:rPr lang="ja-JP" altLang="ja-JP" sz="1100" u="sng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1100" u="sng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10</a:t>
            </a:r>
            <a:r>
              <a:rPr lang="ja-JP" altLang="ja-JP" sz="1100" u="sng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ケタをご入力</a:t>
            </a:r>
            <a:r>
              <a:rPr lang="ja-JP" altLang="ja-JP" sz="11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ください。</a:t>
            </a:r>
            <a:r>
              <a:rPr lang="en-US" altLang="ja-JP" sz="11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</a:br>
            <a:r>
              <a:rPr lang="ja-JP" altLang="ja-JP" sz="1100" u="wavy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Meiryo UI" panose="020B0604030504040204" pitchFamily="50" charset="-128"/>
              </a:rPr>
              <a:t>※ご請求書が必要な方は申込書にご記入ください。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23" y="3383474"/>
            <a:ext cx="6648076" cy="7036875"/>
          </a:xfrm>
          <a:prstGeom prst="rect">
            <a:avLst/>
          </a:prstGeom>
        </p:spPr>
      </p:pic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-571500" y="-149367"/>
            <a:ext cx="7404099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933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0" marR="0" lvl="0" indent="933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0" marR="0" lvl="0" indent="933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0" marR="0" lvl="0" indent="933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0" marR="0" lvl="0" indent="933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0" marR="0" lvl="0" indent="933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0" marR="0" lvl="0" indent="933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【申込方法</a:t>
            </a:r>
            <a:r>
              <a:rPr kumimoji="0" lang="ja-JP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】</a:t>
            </a:r>
            <a:endParaRPr kumimoji="0" lang="en-US" altLang="ja-JP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0" marR="0" lvl="0" indent="933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以下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の参加申込書に必要事項を記入の上、</a:t>
            </a: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FAX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（</a:t>
            </a: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06-6944-6293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）でのお申し込み</a:t>
            </a:r>
            <a:endParaRPr kumimoji="0" lang="ja-JP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933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【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お問合せ先</a:t>
            </a: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】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大阪商工会議所国際部（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趙（ちょう）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、山田）　　</a:t>
            </a:r>
            <a:endParaRPr kumimoji="0" lang="ja-JP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933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TEL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：</a:t>
            </a: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06-6944-6400</a:t>
            </a:r>
            <a:r>
              <a:rPr kumimoji="0" lang="ja-JP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、</a:t>
            </a: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FAX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：</a:t>
            </a: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06-6944-6293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247651" y="304800"/>
            <a:ext cx="7086600" cy="10097029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186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7141</TotalTime>
  <Words>241</Words>
  <Application>Microsoft Office PowerPoint</Application>
  <PresentationFormat>ユーザー設定</PresentationFormat>
  <Paragraphs>50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Arial Unicode MS</vt:lpstr>
      <vt:lpstr>HG丸ｺﾞｼｯｸM-PRO</vt:lpstr>
      <vt:lpstr>Meiryo UI</vt:lpstr>
      <vt:lpstr>ＭＳ Ｐゴシック</vt:lpstr>
      <vt:lpstr>ＭＳ 明朝</vt:lpstr>
      <vt:lpstr>メイリオ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Company>大阪商工会議所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シンポジウム「カケル関西経済」 第１回： 「日本の成長戦略の中での大阪・関西」</dc:title>
  <dc:creator>笹本　慧</dc:creator>
  <cp:lastModifiedBy>趙　美玲</cp:lastModifiedBy>
  <cp:revision>383</cp:revision>
  <cp:lastPrinted>2019-09-05T05:27:35Z</cp:lastPrinted>
  <dcterms:created xsi:type="dcterms:W3CDTF">2017-02-08T05:19:28Z</dcterms:created>
  <dcterms:modified xsi:type="dcterms:W3CDTF">2019-09-13T08:05:01Z</dcterms:modified>
</cp:coreProperties>
</file>