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6" r:id="rId1"/>
  </p:sldMasterIdLst>
  <p:notesMasterIdLst>
    <p:notesMasterId r:id="rId4"/>
  </p:notesMasterIdLst>
  <p:sldIdLst>
    <p:sldId id="261" r:id="rId2"/>
    <p:sldId id="262" r:id="rId3"/>
  </p:sldIdLst>
  <p:sldSz cx="7775575" cy="10907713"/>
  <p:notesSz cx="6807200" cy="9939338"/>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9B0"/>
    <a:srgbClr val="EF8200"/>
    <a:srgbClr val="E94708"/>
    <a:srgbClr val="906E30"/>
    <a:srgbClr val="82582D"/>
    <a:srgbClr val="A4723A"/>
    <a:srgbClr val="664724"/>
    <a:srgbClr val="645226"/>
    <a:srgbClr val="640000"/>
    <a:srgbClr val="3E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39" autoAdjust="0"/>
    <p:restoredTop sz="94660"/>
  </p:normalViewPr>
  <p:slideViewPr>
    <p:cSldViewPr snapToGrid="0">
      <p:cViewPr>
        <p:scale>
          <a:sx n="55" d="100"/>
          <a:sy n="55" d="100"/>
        </p:scale>
        <p:origin x="2106" y="42"/>
      </p:cViewPr>
      <p:guideLst>
        <p:guide orient="horz" pos="3435"/>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6" cy="498693"/>
          </a:xfrm>
          <a:prstGeom prst="rect">
            <a:avLst/>
          </a:prstGeom>
        </p:spPr>
        <p:txBody>
          <a:bodyPr vert="horz" lIns="91569" tIns="45785" rIns="91569" bIns="45785" rtlCol="0"/>
          <a:lstStyle>
            <a:lvl1pPr algn="l">
              <a:defRPr sz="1100"/>
            </a:lvl1pPr>
          </a:lstStyle>
          <a:p>
            <a:endParaRPr kumimoji="1" lang="ja-JP" altLang="en-US"/>
          </a:p>
        </p:txBody>
      </p:sp>
      <p:sp>
        <p:nvSpPr>
          <p:cNvPr id="3" name="日付プレースホルダー 2"/>
          <p:cNvSpPr>
            <a:spLocks noGrp="1"/>
          </p:cNvSpPr>
          <p:nvPr>
            <p:ph type="dt" idx="1"/>
          </p:nvPr>
        </p:nvSpPr>
        <p:spPr>
          <a:xfrm>
            <a:off x="3855841" y="0"/>
            <a:ext cx="2949786" cy="498693"/>
          </a:xfrm>
          <a:prstGeom prst="rect">
            <a:avLst/>
          </a:prstGeom>
        </p:spPr>
        <p:txBody>
          <a:bodyPr vert="horz" lIns="91569" tIns="45785" rIns="91569" bIns="45785" rtlCol="0"/>
          <a:lstStyle>
            <a:lvl1pPr algn="r">
              <a:defRPr sz="1100"/>
            </a:lvl1pPr>
          </a:lstStyle>
          <a:p>
            <a:fld id="{70F99883-74AE-4A2C-81B7-5B86A08198C0}" type="datetimeFigureOut">
              <a:rPr kumimoji="1" lang="ja-JP" altLang="en-US" smtClean="0"/>
              <a:t>2019/7/24</a:t>
            </a:fld>
            <a:endParaRPr kumimoji="1" lang="ja-JP" altLang="en-US"/>
          </a:p>
        </p:txBody>
      </p:sp>
      <p:sp>
        <p:nvSpPr>
          <p:cNvPr id="4" name="スライド イメージ プレースホルダー 3"/>
          <p:cNvSpPr>
            <a:spLocks noGrp="1" noRot="1" noChangeAspect="1"/>
          </p:cNvSpPr>
          <p:nvPr>
            <p:ph type="sldImg" idx="2"/>
          </p:nvPr>
        </p:nvSpPr>
        <p:spPr>
          <a:xfrm>
            <a:off x="2208213" y="1241425"/>
            <a:ext cx="2390775" cy="3355975"/>
          </a:xfrm>
          <a:prstGeom prst="rect">
            <a:avLst/>
          </a:prstGeom>
          <a:noFill/>
          <a:ln w="12700">
            <a:solidFill>
              <a:prstClr val="black"/>
            </a:solidFill>
          </a:ln>
        </p:spPr>
        <p:txBody>
          <a:bodyPr vert="horz" lIns="91569" tIns="45785" rIns="91569" bIns="45785"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569" tIns="45785" rIns="91569" bIns="4578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9"/>
            <a:ext cx="2949786" cy="498692"/>
          </a:xfrm>
          <a:prstGeom prst="rect">
            <a:avLst/>
          </a:prstGeom>
        </p:spPr>
        <p:txBody>
          <a:bodyPr vert="horz" lIns="91569" tIns="45785" rIns="91569" bIns="45785"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55841" y="9440649"/>
            <a:ext cx="2949786" cy="498692"/>
          </a:xfrm>
          <a:prstGeom prst="rect">
            <a:avLst/>
          </a:prstGeom>
        </p:spPr>
        <p:txBody>
          <a:bodyPr vert="horz" lIns="91569" tIns="45785" rIns="91569" bIns="45785" rtlCol="0" anchor="b"/>
          <a:lstStyle>
            <a:lvl1pPr algn="r">
              <a:defRPr sz="11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a:prstGeom prst="rect">
            <a:avLst/>
          </a:prstGeo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a:prstGeom prst="rect">
            <a:avLst/>
          </a:prstGeo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84903F17-9641-4B84-A974-7D55D06F18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1089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988" y="2903538"/>
            <a:ext cx="6705600" cy="692150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52B72EE-4B45-425F-B500-026DA88CB7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2365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EF60586A-009D-4946-86B1-6BEB0D580B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5280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2877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34988" y="2903538"/>
            <a:ext cx="6705600" cy="6921500"/>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9A7FC707-0A99-4B85-9C38-B64E72987C1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5520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a:prstGeom prst="rect">
            <a:avLst/>
          </a:prstGeo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a:prstGeom prst="rect">
            <a:avLst/>
          </a:prstGeo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3D9CCBC2-8C21-4C9A-A2A0-C4F7CFD13B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2403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0B8B99DA-1B7B-4D03-B44C-EA0B6BFD2A8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6316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4" y="2673905"/>
            <a:ext cx="32894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535584" y="3984345"/>
            <a:ext cx="32894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5" y="2673905"/>
            <a:ext cx="33056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936385" y="3984345"/>
            <a:ext cx="33056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8"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A10FB411-F8C4-4E71-AA2F-EFB8BA585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932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4"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F8C3135D-753B-4641-9B40-F5C756AB03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7590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3"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2E37CFDE-7B0F-4037-894D-A6CABA6358C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6630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1"/>
            <a:ext cx="3936385" cy="7751546"/>
          </a:xfrm>
          <a:prstGeom prst="rect">
            <a:avLst/>
          </a:prstGeo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717CBD56-090A-4AA6-BB18-0A87B6BE42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7104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a:prstGeom prst="rect">
            <a:avLst/>
          </a:prstGeo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D69A334-02AD-4810-8742-6DB93C5EA2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14634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74653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hf sldNum="0" hdr="0" ftr="0" dt="0"/>
  <p:txStyles>
    <p:titleStyle>
      <a:lvl1pPr algn="l" defTabSz="776288" rtl="0" fontAlgn="base">
        <a:lnSpc>
          <a:spcPct val="90000"/>
        </a:lnSpc>
        <a:spcBef>
          <a:spcPct val="0"/>
        </a:spcBef>
        <a:spcAft>
          <a:spcPct val="0"/>
        </a:spcAft>
        <a:defRPr kumimoji="1" sz="3700" kern="1200">
          <a:solidFill>
            <a:schemeClr val="tx1"/>
          </a:solidFill>
          <a:latin typeface="+mj-lt"/>
          <a:ea typeface="+mj-ea"/>
          <a:cs typeface="+mj-cs"/>
        </a:defRPr>
      </a:lvl1pPr>
      <a:lvl2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2pPr>
      <a:lvl3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3pPr>
      <a:lvl4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4pPr>
      <a:lvl5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5pPr>
      <a:lvl6pPr marL="4572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6pPr>
      <a:lvl7pPr marL="9144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7pPr>
      <a:lvl8pPr marL="13716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8pPr>
      <a:lvl9pPr marL="18288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9pPr>
    </p:titleStyle>
    <p:bodyStyle>
      <a:lvl1pPr marL="193675" indent="-193675" algn="l" defTabSz="776288" rtl="0" fontAlgn="base">
        <a:lnSpc>
          <a:spcPct val="90000"/>
        </a:lnSpc>
        <a:spcBef>
          <a:spcPts val="850"/>
        </a:spcBef>
        <a:spcAft>
          <a:spcPct val="0"/>
        </a:spcAft>
        <a:buFont typeface="Arial" pitchFamily="34" charset="0"/>
        <a:buChar char="•"/>
        <a:defRPr kumimoji="1" sz="2300" kern="1200">
          <a:solidFill>
            <a:schemeClr val="tx1"/>
          </a:solidFill>
          <a:latin typeface="+mn-lt"/>
          <a:ea typeface="+mn-ea"/>
          <a:cs typeface="+mn-cs"/>
        </a:defRPr>
      </a:lvl1pPr>
      <a:lvl2pPr marL="582613" indent="-193675" algn="l" defTabSz="776288" rtl="0" fontAlgn="base">
        <a:lnSpc>
          <a:spcPct val="90000"/>
        </a:lnSpc>
        <a:spcBef>
          <a:spcPts val="425"/>
        </a:spcBef>
        <a:spcAft>
          <a:spcPct val="0"/>
        </a:spcAft>
        <a:buFont typeface="Arial" pitchFamily="34" charset="0"/>
        <a:buChar char="•"/>
        <a:defRPr kumimoji="1" sz="2000" kern="1200">
          <a:solidFill>
            <a:schemeClr val="tx1"/>
          </a:solidFill>
          <a:latin typeface="+mn-lt"/>
          <a:ea typeface="+mn-ea"/>
          <a:cs typeface="+mn-cs"/>
        </a:defRPr>
      </a:lvl2pPr>
      <a:lvl3pPr marL="971550" indent="-193675" algn="l" defTabSz="776288" rtl="0" fontAlgn="base">
        <a:lnSpc>
          <a:spcPct val="90000"/>
        </a:lnSpc>
        <a:spcBef>
          <a:spcPts val="425"/>
        </a:spcBef>
        <a:spcAft>
          <a:spcPct val="0"/>
        </a:spcAft>
        <a:buFont typeface="Arial" pitchFamily="34" charset="0"/>
        <a:buChar char="•"/>
        <a:defRPr kumimoji="1" sz="1700" kern="1200">
          <a:solidFill>
            <a:schemeClr val="tx1"/>
          </a:solidFill>
          <a:latin typeface="+mn-lt"/>
          <a:ea typeface="+mn-ea"/>
          <a:cs typeface="+mn-cs"/>
        </a:defRPr>
      </a:lvl3pPr>
      <a:lvl4pPr marL="136048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4pPr>
      <a:lvl5pPr marL="174783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0" y="241210"/>
            <a:ext cx="7761506" cy="954107"/>
          </a:xfrm>
          <a:prstGeom prst="rect">
            <a:avLst/>
          </a:prstGeom>
          <a:noFill/>
        </p:spPr>
        <p:txBody>
          <a:bodyPr wrap="square" rtlCol="0">
            <a:spAutoFit/>
          </a:bodyPr>
          <a:lstStyle/>
          <a:p>
            <a:pPr algn="ctr"/>
            <a:r>
              <a:rPr lang="ja-JP" altLang="ja-JP" sz="2800">
                <a:latin typeface="HGSSoeiKakugothicUB" charset="-128"/>
                <a:ea typeface="HGSSoeiKakugothicUB" charset="-128"/>
                <a:cs typeface="HGSSoeiKakugothicUB" charset="-128"/>
              </a:rPr>
              <a:t>第</a:t>
            </a:r>
            <a:r>
              <a:rPr lang="ja-JP" altLang="en-US" sz="2800">
                <a:latin typeface="HGSSoeiKakugothicUB" charset="-128"/>
                <a:ea typeface="HGSSoeiKakugothicUB" charset="-128"/>
                <a:cs typeface="HGSSoeiKakugothicUB" charset="-128"/>
              </a:rPr>
              <a:t>８</a:t>
            </a:r>
            <a:r>
              <a:rPr lang="ja-JP" altLang="ja-JP" sz="2800">
                <a:latin typeface="HGSSoeiKakugothicUB" charset="-128"/>
                <a:ea typeface="HGSSoeiKakugothicUB" charset="-128"/>
                <a:cs typeface="HGSSoeiKakugothicUB" charset="-128"/>
              </a:rPr>
              <a:t>回</a:t>
            </a:r>
            <a:r>
              <a:rPr lang="ja-JP" altLang="en-US" sz="2800">
                <a:latin typeface="HGSSoeiKakugothicUB" charset="-128"/>
                <a:ea typeface="HGSSoeiKakugothicUB" charset="-128"/>
                <a:cs typeface="HGSSoeiKakugothicUB" charset="-128"/>
              </a:rPr>
              <a:t>中国（上海）国際技術輸出入</a:t>
            </a:r>
            <a:r>
              <a:rPr lang="ja-JP" altLang="ja-JP" sz="2800">
                <a:latin typeface="HGSSoeiKakugothicUB" charset="-128"/>
                <a:ea typeface="HGSSoeiKakugothicUB" charset="-128"/>
                <a:cs typeface="HGSSoeiKakugothicUB" charset="-128"/>
              </a:rPr>
              <a:t>交</a:t>
            </a:r>
            <a:r>
              <a:rPr lang="ja-JP" altLang="en-US" sz="2800">
                <a:latin typeface="HGSSoeiKakugothicUB" charset="-128"/>
                <a:ea typeface="HGSSoeiKakugothicUB" charset="-128"/>
                <a:cs typeface="HGSSoeiKakugothicUB" charset="-128"/>
              </a:rPr>
              <a:t>易</a:t>
            </a:r>
            <a:r>
              <a:rPr lang="ja-JP" altLang="ja-JP" sz="2800">
                <a:latin typeface="HGSSoeiKakugothicUB" charset="-128"/>
                <a:ea typeface="HGSSoeiKakugothicUB" charset="-128"/>
                <a:cs typeface="HGSSoeiKakugothicUB" charset="-128"/>
              </a:rPr>
              <a:t>会</a:t>
            </a:r>
            <a:endParaRPr lang="en-US" altLang="ja-JP" sz="2800" dirty="0">
              <a:latin typeface="HGSSoeiKakugothicUB" charset="-128"/>
              <a:ea typeface="HGSSoeiKakugothicUB" charset="-128"/>
              <a:cs typeface="HGSSoeiKakugothicUB" charset="-128"/>
            </a:endParaRPr>
          </a:p>
          <a:p>
            <a:pPr algn="ctr"/>
            <a:r>
              <a:rPr lang="ja-JP" altLang="en-US" sz="2800">
                <a:latin typeface="HGSSoeiKakugothicUB" charset="-128"/>
                <a:ea typeface="HGSSoeiKakugothicUB" charset="-128"/>
                <a:cs typeface="HGSSoeiKakugothicUB" charset="-128"/>
              </a:rPr>
              <a:t>（上交会）の御案内</a:t>
            </a:r>
            <a:endParaRPr lang="en-US" altLang="ja-JP" sz="2800" dirty="0">
              <a:latin typeface="HGSSoeiKakugothicUB" charset="-128"/>
              <a:ea typeface="HGSSoeiKakugothicUB" charset="-128"/>
              <a:cs typeface="HGSSoeiKakugothicUB" charset="-128"/>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864" y="4706204"/>
            <a:ext cx="1838934" cy="2552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60612" y="4721174"/>
            <a:ext cx="840544" cy="36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60612" y="5131716"/>
            <a:ext cx="840544" cy="3368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60612" y="5547601"/>
            <a:ext cx="834793" cy="357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43912" y="6165525"/>
            <a:ext cx="840544" cy="390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 name="TextBox 30"/>
          <p:cNvSpPr txBox="1"/>
          <p:nvPr/>
        </p:nvSpPr>
        <p:spPr>
          <a:xfrm>
            <a:off x="2483098" y="4689576"/>
            <a:ext cx="818648" cy="338554"/>
          </a:xfrm>
          <a:prstGeom prst="rect">
            <a:avLst/>
          </a:prstGeom>
          <a:noFill/>
        </p:spPr>
        <p:txBody>
          <a:bodyPr wrap="square" rtlCol="0">
            <a:spAutoFit/>
          </a:bodyPr>
          <a:lstStyle/>
          <a:p>
            <a:pPr algn="ctr"/>
            <a:r>
              <a:rPr lang="ja-JP" altLang="en-US" sz="1600" b="1" dirty="0">
                <a:solidFill>
                  <a:schemeClr val="accent2">
                    <a:lumMod val="75000"/>
                  </a:schemeClr>
                </a:solidFill>
                <a:latin typeface="HGSSoeiKakugothicUB" pitchFamily="34" charset="-128"/>
                <a:ea typeface="HGSSoeiKakugothicUB" pitchFamily="34" charset="-128"/>
              </a:rPr>
              <a:t>日 程</a:t>
            </a:r>
            <a:endParaRPr lang="zh-CN" altLang="en-US" sz="1600" b="1" dirty="0">
              <a:solidFill>
                <a:schemeClr val="accent2">
                  <a:lumMod val="75000"/>
                </a:schemeClr>
              </a:solidFill>
              <a:latin typeface="HGSSoeiKakugothicUB" pitchFamily="34" charset="-128"/>
              <a:ea typeface="HGSSoeiKakugothicUB" pitchFamily="34" charset="-128"/>
            </a:endParaRPr>
          </a:p>
        </p:txBody>
      </p:sp>
      <p:sp>
        <p:nvSpPr>
          <p:cNvPr id="32" name="TextBox 31"/>
          <p:cNvSpPr txBox="1"/>
          <p:nvPr/>
        </p:nvSpPr>
        <p:spPr>
          <a:xfrm>
            <a:off x="2483098" y="5102233"/>
            <a:ext cx="818648" cy="338554"/>
          </a:xfrm>
          <a:prstGeom prst="rect">
            <a:avLst/>
          </a:prstGeom>
          <a:noFill/>
        </p:spPr>
        <p:txBody>
          <a:bodyPr wrap="square" rtlCol="0">
            <a:spAutoFit/>
          </a:bodyPr>
          <a:lstStyle/>
          <a:p>
            <a:pPr algn="ctr"/>
            <a:r>
              <a:rPr lang="ja-JP" altLang="en-US" sz="1600" b="1" dirty="0">
                <a:solidFill>
                  <a:schemeClr val="accent2">
                    <a:lumMod val="75000"/>
                  </a:schemeClr>
                </a:solidFill>
                <a:latin typeface="HGSSoeiKakugothicUB" pitchFamily="34" charset="-128"/>
                <a:ea typeface="HGSSoeiKakugothicUB" pitchFamily="34" charset="-128"/>
              </a:rPr>
              <a:t>時 間</a:t>
            </a:r>
            <a:endParaRPr lang="zh-CN" altLang="en-US" sz="1600" b="1" dirty="0">
              <a:solidFill>
                <a:schemeClr val="accent2">
                  <a:lumMod val="75000"/>
                </a:schemeClr>
              </a:solidFill>
              <a:latin typeface="HGSSoeiKakugothicUB" pitchFamily="34" charset="-128"/>
              <a:ea typeface="HGSSoeiKakugothicUB" pitchFamily="34" charset="-128"/>
            </a:endParaRPr>
          </a:p>
        </p:txBody>
      </p:sp>
      <p:sp>
        <p:nvSpPr>
          <p:cNvPr id="33" name="TextBox 32"/>
          <p:cNvSpPr txBox="1"/>
          <p:nvPr/>
        </p:nvSpPr>
        <p:spPr>
          <a:xfrm>
            <a:off x="2454860" y="5532477"/>
            <a:ext cx="818648" cy="338554"/>
          </a:xfrm>
          <a:prstGeom prst="rect">
            <a:avLst/>
          </a:prstGeom>
          <a:noFill/>
        </p:spPr>
        <p:txBody>
          <a:bodyPr wrap="square" rtlCol="0" anchor="ctr">
            <a:spAutoFit/>
          </a:bodyPr>
          <a:lstStyle/>
          <a:p>
            <a:pPr algn="ctr"/>
            <a:r>
              <a:rPr lang="ja-JP" altLang="en-US" sz="1600" b="1" dirty="0">
                <a:solidFill>
                  <a:schemeClr val="accent2">
                    <a:lumMod val="75000"/>
                  </a:schemeClr>
                </a:solidFill>
                <a:latin typeface="HGSSoeiKakugothicUB" pitchFamily="34" charset="-128"/>
                <a:ea typeface="HGSSoeiKakugothicUB" pitchFamily="34" charset="-128"/>
              </a:rPr>
              <a:t>会 場</a:t>
            </a:r>
            <a:endParaRPr lang="zh-CN" altLang="en-US" sz="1600" b="1" dirty="0">
              <a:solidFill>
                <a:schemeClr val="accent2">
                  <a:lumMod val="75000"/>
                </a:schemeClr>
              </a:solidFill>
              <a:latin typeface="HGSSoeiKakugothicUB" pitchFamily="34" charset="-128"/>
              <a:ea typeface="HGSSoeiKakugothicUB" pitchFamily="34" charset="-128"/>
            </a:endParaRPr>
          </a:p>
        </p:txBody>
      </p:sp>
      <p:sp>
        <p:nvSpPr>
          <p:cNvPr id="35" name="TextBox 34"/>
          <p:cNvSpPr txBox="1"/>
          <p:nvPr/>
        </p:nvSpPr>
        <p:spPr>
          <a:xfrm>
            <a:off x="438362" y="4893911"/>
            <a:ext cx="1838934" cy="2123658"/>
          </a:xfrm>
          <a:prstGeom prst="rect">
            <a:avLst/>
          </a:prstGeom>
          <a:noFill/>
        </p:spPr>
        <p:txBody>
          <a:bodyPr wrap="square" rtlCol="0">
            <a:spAutoFit/>
          </a:bodyPr>
          <a:lstStyle/>
          <a:p>
            <a:pPr algn="ctr"/>
            <a:r>
              <a:rPr lang="ja-JP" altLang="en-US" sz="2800" dirty="0">
                <a:solidFill>
                  <a:schemeClr val="bg1"/>
                </a:solidFill>
                <a:latin typeface="HGSSoeiKakugothicUB" pitchFamily="34" charset="-128"/>
                <a:ea typeface="HGSSoeiKakugothicUB" pitchFamily="34" charset="-128"/>
              </a:rPr>
              <a:t>説明会</a:t>
            </a:r>
            <a:endParaRPr lang="en-US" altLang="ja-JP" sz="2800" dirty="0">
              <a:solidFill>
                <a:schemeClr val="bg1"/>
              </a:solidFill>
              <a:latin typeface="HGSSoeiKakugothicUB" pitchFamily="34" charset="-128"/>
              <a:ea typeface="HGSSoeiKakugothicUB" pitchFamily="34" charset="-128"/>
            </a:endParaRPr>
          </a:p>
          <a:p>
            <a:pPr algn="ctr"/>
            <a:r>
              <a:rPr lang="ja-JP" altLang="en-US" sz="2800" dirty="0">
                <a:solidFill>
                  <a:schemeClr val="bg1"/>
                </a:solidFill>
                <a:latin typeface="HGSSoeiKakugothicUB" pitchFamily="34" charset="-128"/>
                <a:ea typeface="HGSSoeiKakugothicUB" pitchFamily="34" charset="-128"/>
              </a:rPr>
              <a:t>開催</a:t>
            </a:r>
            <a:endParaRPr lang="en-US" altLang="ja-JP" sz="2800" dirty="0">
              <a:solidFill>
                <a:schemeClr val="bg1"/>
              </a:solidFill>
              <a:latin typeface="HGSSoeiKakugothicUB" pitchFamily="34" charset="-128"/>
              <a:ea typeface="HGSSoeiKakugothicUB" pitchFamily="34" charset="-128"/>
            </a:endParaRPr>
          </a:p>
          <a:p>
            <a:pPr algn="ctr"/>
            <a:endParaRPr lang="en-US" altLang="ja-JP" sz="2800" dirty="0">
              <a:solidFill>
                <a:schemeClr val="bg1"/>
              </a:solidFill>
              <a:latin typeface="HGSSoeiKakugothicUB" pitchFamily="34" charset="-128"/>
              <a:ea typeface="HGSSoeiKakugothicUB" pitchFamily="34" charset="-128"/>
            </a:endParaRPr>
          </a:p>
          <a:p>
            <a:pPr algn="ctr"/>
            <a:r>
              <a:rPr lang="ja-JP" altLang="en-US" sz="2400" dirty="0">
                <a:solidFill>
                  <a:schemeClr val="bg1"/>
                </a:solidFill>
                <a:latin typeface="HGSSoeiKakugothicUB" pitchFamily="34" charset="-128"/>
                <a:ea typeface="HGSSoeiKakugothicUB" pitchFamily="34" charset="-128"/>
              </a:rPr>
              <a:t>入場無料</a:t>
            </a:r>
            <a:endParaRPr lang="en-US" altLang="ja-JP" sz="2400" dirty="0">
              <a:solidFill>
                <a:schemeClr val="bg1"/>
              </a:solidFill>
              <a:latin typeface="HGSSoeiKakugothicUB" pitchFamily="34" charset="-128"/>
              <a:ea typeface="HGSSoeiKakugothicUB" pitchFamily="34" charset="-128"/>
            </a:endParaRPr>
          </a:p>
          <a:p>
            <a:pPr algn="ctr"/>
            <a:r>
              <a:rPr lang="ja-JP" altLang="en-US" sz="2400" dirty="0">
                <a:solidFill>
                  <a:schemeClr val="bg1"/>
                </a:solidFill>
                <a:latin typeface="HGSSoeiKakugothicUB" pitchFamily="34" charset="-128"/>
                <a:ea typeface="HGSSoeiKakugothicUB" pitchFamily="34" charset="-128"/>
              </a:rPr>
              <a:t>定員</a:t>
            </a:r>
            <a:r>
              <a:rPr lang="en-US" altLang="ja-JP" sz="2400" dirty="0">
                <a:solidFill>
                  <a:schemeClr val="bg1"/>
                </a:solidFill>
                <a:latin typeface="HGSSoeiKakugothicUB" pitchFamily="34" charset="-128"/>
                <a:ea typeface="HGSSoeiKakugothicUB" pitchFamily="34" charset="-128"/>
              </a:rPr>
              <a:t>60</a:t>
            </a:r>
            <a:r>
              <a:rPr lang="ja-JP" altLang="en-US" sz="2400" dirty="0">
                <a:solidFill>
                  <a:schemeClr val="bg1"/>
                </a:solidFill>
                <a:latin typeface="HGSSoeiKakugothicUB" pitchFamily="34" charset="-128"/>
                <a:ea typeface="HGSSoeiKakugothicUB" pitchFamily="34" charset="-128"/>
              </a:rPr>
              <a:t>名</a:t>
            </a:r>
          </a:p>
        </p:txBody>
      </p:sp>
      <p:sp>
        <p:nvSpPr>
          <p:cNvPr id="42" name="TextBox 41"/>
          <p:cNvSpPr txBox="1"/>
          <p:nvPr/>
        </p:nvSpPr>
        <p:spPr>
          <a:xfrm>
            <a:off x="3384442" y="5491770"/>
            <a:ext cx="3616130" cy="615553"/>
          </a:xfrm>
          <a:prstGeom prst="rect">
            <a:avLst/>
          </a:prstGeom>
          <a:noFill/>
        </p:spPr>
        <p:txBody>
          <a:bodyPr wrap="square" rtlCol="0">
            <a:spAutoFit/>
          </a:bodyPr>
          <a:lstStyle/>
          <a:p>
            <a:r>
              <a:rPr lang="ja-JP" altLang="en-US" sz="1800" dirty="0">
                <a:latin typeface="HGSSoeiKakugothicUB" charset="-128"/>
                <a:ea typeface="HGSSoeiKakugothicUB" charset="-128"/>
                <a:cs typeface="HGSSoeiKakugothicUB" charset="-128"/>
              </a:rPr>
              <a:t>マイドームおおさか</a:t>
            </a:r>
            <a:r>
              <a:rPr lang="zh-TW" altLang="ja-JP" sz="1800" dirty="0">
                <a:latin typeface="HGSSoeiKakugothicUB" charset="-128"/>
                <a:ea typeface="HGSSoeiKakugothicUB" charset="-128"/>
                <a:cs typeface="HGSSoeiKakugothicUB" charset="-128"/>
              </a:rPr>
              <a:t>　</a:t>
            </a:r>
            <a:r>
              <a:rPr lang="ja-JP" altLang="en-US" sz="1800" dirty="0">
                <a:latin typeface="HGSSoeiKakugothicUB" charset="-128"/>
                <a:ea typeface="HGSSoeiKakugothicUB" charset="-128"/>
                <a:cs typeface="HGSSoeiKakugothicUB" charset="-128"/>
              </a:rPr>
              <a:t>第６会議</a:t>
            </a:r>
            <a:r>
              <a:rPr lang="zh-TW" altLang="ja-JP" sz="1800" dirty="0">
                <a:latin typeface="HGSSoeiKakugothicUB" charset="-128"/>
                <a:ea typeface="HGSSoeiKakugothicUB" charset="-128"/>
                <a:cs typeface="HGSSoeiKakugothicUB" charset="-128"/>
              </a:rPr>
              <a:t>室</a:t>
            </a:r>
            <a:endParaRPr lang="en-US" altLang="zh-TW" sz="1800" dirty="0">
              <a:latin typeface="HGSSoeiKakugothicUB" charset="-128"/>
              <a:ea typeface="HGSSoeiKakugothicUB" charset="-128"/>
              <a:cs typeface="HGSSoeiKakugothicUB" charset="-128"/>
            </a:endParaRPr>
          </a:p>
          <a:p>
            <a:r>
              <a:rPr lang="zh-CN" altLang="en-US" sz="1600" dirty="0">
                <a:latin typeface="HGSSoeiKakugothicUB" panose="020B0900000000000000" pitchFamily="34" charset="-128"/>
                <a:ea typeface="HGSSoeiKakugothicUB" panose="020B0900000000000000" pitchFamily="34" charset="-128"/>
              </a:rPr>
              <a:t>大阪市中央区本町橋</a:t>
            </a:r>
            <a:r>
              <a:rPr lang="en-US" altLang="zh-CN" sz="1600" dirty="0">
                <a:latin typeface="HGSSoeiKakugothicUB" panose="020B0900000000000000" pitchFamily="34" charset="-128"/>
                <a:ea typeface="HGSSoeiKakugothicUB" panose="020B0900000000000000" pitchFamily="34" charset="-128"/>
              </a:rPr>
              <a:t>2</a:t>
            </a:r>
            <a:r>
              <a:rPr lang="zh-CN" altLang="en-US" sz="1600" dirty="0">
                <a:latin typeface="HGSSoeiKakugothicUB" panose="020B0900000000000000" pitchFamily="34" charset="-128"/>
                <a:ea typeface="HGSSoeiKakugothicUB" panose="020B0900000000000000" pitchFamily="34" charset="-128"/>
              </a:rPr>
              <a:t>番</a:t>
            </a:r>
            <a:r>
              <a:rPr lang="en-US" altLang="zh-CN" sz="1600" dirty="0">
                <a:latin typeface="HGSSoeiKakugothicUB" panose="020B0900000000000000" pitchFamily="34" charset="-128"/>
                <a:ea typeface="HGSSoeiKakugothicUB" panose="020B0900000000000000" pitchFamily="34" charset="-128"/>
              </a:rPr>
              <a:t>5</a:t>
            </a:r>
            <a:r>
              <a:rPr lang="zh-CN" altLang="en-US" sz="1600" dirty="0">
                <a:latin typeface="HGSSoeiKakugothicUB" panose="020B0900000000000000" pitchFamily="34" charset="-128"/>
                <a:ea typeface="HGSSoeiKakugothicUB" panose="020B0900000000000000" pitchFamily="34" charset="-128"/>
              </a:rPr>
              <a:t>号</a:t>
            </a:r>
            <a:r>
              <a:rPr lang="zh-TW" altLang="ja-JP" sz="1600" dirty="0">
                <a:latin typeface="HGSSoeiKakugothicUB" charset="-128"/>
                <a:ea typeface="HGSSoeiKakugothicUB" charset="-128"/>
                <a:cs typeface="HGSSoeiKakugothicUB" charset="-128"/>
              </a:rPr>
              <a:t>　</a:t>
            </a:r>
            <a:r>
              <a:rPr lang="ja-JP" altLang="ja-JP" sz="1600" dirty="0">
                <a:latin typeface="HGSSoeiKakugothicUB" charset="-128"/>
                <a:ea typeface="HGSSoeiKakugothicUB" charset="-128"/>
                <a:cs typeface="HGSSoeiKakugothicUB" charset="-128"/>
              </a:rPr>
              <a:t> </a:t>
            </a:r>
            <a:endParaRPr lang="zh-CN" altLang="en-US" sz="1600" dirty="0">
              <a:latin typeface="HGSSoeiKakugothicUB" charset="-128"/>
              <a:ea typeface="HGSSoeiKakugothicUB" charset="-128"/>
              <a:cs typeface="HGSSoeiKakugothicUB" charset="-128"/>
            </a:endParaRPr>
          </a:p>
        </p:txBody>
      </p:sp>
      <p:sp>
        <p:nvSpPr>
          <p:cNvPr id="44" name="TextBox 43"/>
          <p:cNvSpPr txBox="1"/>
          <p:nvPr/>
        </p:nvSpPr>
        <p:spPr>
          <a:xfrm>
            <a:off x="3384441" y="5065812"/>
            <a:ext cx="3976270" cy="369332"/>
          </a:xfrm>
          <a:prstGeom prst="rect">
            <a:avLst/>
          </a:prstGeom>
          <a:noFill/>
        </p:spPr>
        <p:txBody>
          <a:bodyPr wrap="square" rtlCol="0">
            <a:spAutoFit/>
          </a:bodyPr>
          <a:lstStyle/>
          <a:p>
            <a:r>
              <a:rPr lang="en-US" altLang="ja-JP" sz="1800" dirty="0">
                <a:latin typeface="HGSSoeiKakugothicUB" pitchFamily="34" charset="-128"/>
                <a:ea typeface="HGSSoeiKakugothicUB" pitchFamily="34" charset="-128"/>
              </a:rPr>
              <a:t>14:00</a:t>
            </a:r>
            <a:r>
              <a:rPr lang="ja-JP" altLang="en-US" sz="1800">
                <a:latin typeface="HGSSoeiKakugothicUB" pitchFamily="34" charset="-128"/>
                <a:ea typeface="HGSSoeiKakugothicUB" pitchFamily="34" charset="-128"/>
              </a:rPr>
              <a:t>～</a:t>
            </a:r>
            <a:r>
              <a:rPr lang="en-US" altLang="ja-JP" sz="1800" dirty="0">
                <a:latin typeface="HGSSoeiKakugothicUB" pitchFamily="34" charset="-128"/>
                <a:ea typeface="HGSSoeiKakugothicUB" pitchFamily="34" charset="-128"/>
              </a:rPr>
              <a:t>16:00(13:30〜</a:t>
            </a:r>
            <a:r>
              <a:rPr lang="ja-JP" altLang="en-US" sz="1800" dirty="0">
                <a:latin typeface="HGSSoeiKakugothicUB" pitchFamily="34" charset="-128"/>
                <a:ea typeface="HGSSoeiKakugothicUB" pitchFamily="34" charset="-128"/>
              </a:rPr>
              <a:t>受付開始）</a:t>
            </a:r>
            <a:endParaRPr lang="zh-CN" altLang="en-US" sz="1800" dirty="0">
              <a:latin typeface="HGSSoeiKakugothicUB" pitchFamily="34" charset="-128"/>
              <a:ea typeface="HGSSoeiKakugothicUB" pitchFamily="34" charset="-128"/>
            </a:endParaRPr>
          </a:p>
        </p:txBody>
      </p:sp>
      <p:sp>
        <p:nvSpPr>
          <p:cNvPr id="45" name="TextBox 44"/>
          <p:cNvSpPr txBox="1"/>
          <p:nvPr/>
        </p:nvSpPr>
        <p:spPr>
          <a:xfrm>
            <a:off x="3384441" y="4636514"/>
            <a:ext cx="3431936" cy="400110"/>
          </a:xfrm>
          <a:prstGeom prst="rect">
            <a:avLst/>
          </a:prstGeom>
          <a:noFill/>
        </p:spPr>
        <p:txBody>
          <a:bodyPr wrap="square" rtlCol="0">
            <a:spAutoFit/>
          </a:bodyPr>
          <a:lstStyle/>
          <a:p>
            <a:r>
              <a:rPr lang="en-US" altLang="zh-CN" sz="2000" dirty="0">
                <a:latin typeface="HGSSoeiKakugothicUB" pitchFamily="34" charset="-128"/>
                <a:ea typeface="HGSSoeiKakugothicUB" pitchFamily="34" charset="-128"/>
              </a:rPr>
              <a:t>2019</a:t>
            </a:r>
            <a:r>
              <a:rPr lang="zh-CN" altLang="en-US" sz="2000" dirty="0">
                <a:latin typeface="HGSSoeiKakugothicUB" pitchFamily="34" charset="-128"/>
                <a:ea typeface="HGSSoeiKakugothicUB" pitchFamily="34" charset="-128"/>
              </a:rPr>
              <a:t>年 </a:t>
            </a:r>
            <a:r>
              <a:rPr lang="en-US" altLang="zh-CN" sz="2000" dirty="0">
                <a:latin typeface="HGSSoeiKakugothicUB" pitchFamily="34" charset="-128"/>
                <a:ea typeface="HGSSoeiKakugothicUB" pitchFamily="34" charset="-128"/>
              </a:rPr>
              <a:t>9</a:t>
            </a:r>
            <a:r>
              <a:rPr lang="zh-CN" altLang="en-US" sz="2000" dirty="0">
                <a:latin typeface="HGSSoeiKakugothicUB" pitchFamily="34" charset="-128"/>
                <a:ea typeface="HGSSoeiKakugothicUB" pitchFamily="34" charset="-128"/>
              </a:rPr>
              <a:t>月</a:t>
            </a:r>
            <a:r>
              <a:rPr lang="en-US" altLang="zh-CN" sz="2000" dirty="0">
                <a:latin typeface="HGSSoeiKakugothicUB" pitchFamily="34" charset="-128"/>
                <a:ea typeface="HGSSoeiKakugothicUB" pitchFamily="34" charset="-128"/>
              </a:rPr>
              <a:t>25</a:t>
            </a:r>
            <a:r>
              <a:rPr lang="zh-CN" altLang="en-US" sz="2000" dirty="0">
                <a:latin typeface="HGSSoeiKakugothicUB" pitchFamily="34" charset="-128"/>
                <a:ea typeface="HGSSoeiKakugothicUB" pitchFamily="34" charset="-128"/>
              </a:rPr>
              <a:t>日 （</a:t>
            </a:r>
            <a:r>
              <a:rPr lang="ja-JP" altLang="en-US" sz="2000" dirty="0">
                <a:latin typeface="HGSSoeiKakugothicUB" pitchFamily="34" charset="-128"/>
                <a:ea typeface="HGSSoeiKakugothicUB" pitchFamily="34" charset="-128"/>
              </a:rPr>
              <a:t>水</a:t>
            </a:r>
            <a:r>
              <a:rPr lang="zh-CN" altLang="en-US" sz="2000" dirty="0">
                <a:latin typeface="HGSSoeiKakugothicUB" pitchFamily="34" charset="-128"/>
                <a:ea typeface="HGSSoeiKakugothicUB" pitchFamily="34" charset="-128"/>
              </a:rPr>
              <a:t>）</a:t>
            </a:r>
          </a:p>
        </p:txBody>
      </p:sp>
      <p:sp>
        <p:nvSpPr>
          <p:cNvPr id="47" name="TextBox 46"/>
          <p:cNvSpPr txBox="1"/>
          <p:nvPr/>
        </p:nvSpPr>
        <p:spPr>
          <a:xfrm>
            <a:off x="108850" y="9214545"/>
            <a:ext cx="7666726" cy="400110"/>
          </a:xfrm>
          <a:prstGeom prst="rect">
            <a:avLst/>
          </a:prstGeom>
          <a:noFill/>
        </p:spPr>
        <p:txBody>
          <a:bodyPr wrap="square" rtlCol="0">
            <a:spAutoFit/>
          </a:bodyPr>
          <a:lstStyle/>
          <a:p>
            <a:r>
              <a:rPr lang="ja-JP" altLang="en-US" sz="2000" dirty="0">
                <a:solidFill>
                  <a:srgbClr val="EF8200"/>
                </a:solidFill>
                <a:latin typeface="HGSSoeiKakugothicUB" pitchFamily="34" charset="-128"/>
                <a:ea typeface="HGSSoeiKakugothicUB" pitchFamily="34" charset="-128"/>
              </a:rPr>
              <a:t>ご予約・</a:t>
            </a:r>
            <a:r>
              <a:rPr lang="ja-JP" altLang="en-US" sz="2000">
                <a:solidFill>
                  <a:srgbClr val="EF8200"/>
                </a:solidFill>
                <a:latin typeface="HGSSoeiKakugothicUB" pitchFamily="34" charset="-128"/>
                <a:ea typeface="HGSSoeiKakugothicUB" pitchFamily="34" charset="-128"/>
              </a:rPr>
              <a:t>お問い合わせ：</a:t>
            </a:r>
            <a:r>
              <a:rPr lang="ja-JP" altLang="en-US" sz="1800"/>
              <a:t>上交</a:t>
            </a:r>
            <a:r>
              <a:rPr lang="ja-JP" altLang="ja-JP" sz="1800"/>
              <a:t>会理事会事務所</a:t>
            </a:r>
            <a:r>
              <a:rPr lang="en-US" altLang="ja-JP" sz="1800" dirty="0"/>
              <a:t> </a:t>
            </a:r>
            <a:r>
              <a:rPr lang="ja-JP" altLang="en-US" sz="1800"/>
              <a:t>（</a:t>
            </a:r>
            <a:r>
              <a:rPr lang="ja-JP" altLang="ja-JP" sz="1800"/>
              <a:t>株式会社小倉貿易</a:t>
            </a:r>
            <a:r>
              <a:rPr lang="en-US" altLang="ja-JP" sz="1800" dirty="0"/>
              <a:t> </a:t>
            </a:r>
            <a:r>
              <a:rPr lang="ja-JP" altLang="ja-JP" sz="1800"/>
              <a:t>内</a:t>
            </a:r>
            <a:r>
              <a:rPr lang="ja-JP" altLang="en-US" sz="1800"/>
              <a:t>）</a:t>
            </a:r>
            <a:endParaRPr lang="zh-CN" altLang="en-US" sz="1800" dirty="0">
              <a:latin typeface="HGSSoeiKakugothicUB" pitchFamily="34" charset="-128"/>
              <a:ea typeface="HGSSoeiKakugothicUB" pitchFamily="34" charset="-128"/>
            </a:endParaRPr>
          </a:p>
        </p:txBody>
      </p:sp>
      <p:pic>
        <p:nvPicPr>
          <p:cNvPr id="1033"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4296" y="9655171"/>
            <a:ext cx="635936"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9"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03431" y="9657176"/>
            <a:ext cx="635936"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3" name="TextBox 52"/>
          <p:cNvSpPr txBox="1"/>
          <p:nvPr/>
        </p:nvSpPr>
        <p:spPr>
          <a:xfrm>
            <a:off x="4478057" y="9585736"/>
            <a:ext cx="3279961" cy="369332"/>
          </a:xfrm>
          <a:prstGeom prst="rect">
            <a:avLst/>
          </a:prstGeom>
          <a:noFill/>
        </p:spPr>
        <p:txBody>
          <a:bodyPr wrap="square" rtlCol="0">
            <a:spAutoFit/>
          </a:bodyPr>
          <a:lstStyle/>
          <a:p>
            <a:r>
              <a:rPr lang="en-US" altLang="zh-CN" sz="1800" dirty="0"/>
              <a:t>fantianyu_sh0610@yahoo.co.jp</a:t>
            </a:r>
          </a:p>
        </p:txBody>
      </p:sp>
      <p:sp>
        <p:nvSpPr>
          <p:cNvPr id="54" name="TextBox 53"/>
          <p:cNvSpPr txBox="1"/>
          <p:nvPr/>
        </p:nvSpPr>
        <p:spPr>
          <a:xfrm>
            <a:off x="876502" y="9532154"/>
            <a:ext cx="2517410" cy="461665"/>
          </a:xfrm>
          <a:prstGeom prst="rect">
            <a:avLst/>
          </a:prstGeom>
          <a:noFill/>
        </p:spPr>
        <p:txBody>
          <a:bodyPr wrap="square" rtlCol="0">
            <a:spAutoFit/>
          </a:bodyPr>
          <a:lstStyle/>
          <a:p>
            <a:r>
              <a:rPr lang="en-US" altLang="zh-TW" sz="2400" dirty="0">
                <a:latin typeface="HGSSoeiKakugothicUB" pitchFamily="34" charset="-128"/>
                <a:ea typeface="HGSSoeiKakugothicUB" pitchFamily="34" charset="-128"/>
              </a:rPr>
              <a:t>06-4302-5588</a:t>
            </a:r>
            <a:endParaRPr lang="zh-CN" altLang="en-US" sz="2400" dirty="0">
              <a:latin typeface="HGSSoeiKakugothicUB" pitchFamily="34" charset="-128"/>
              <a:ea typeface="HGSSoeiKakugothicUB" pitchFamily="34" charset="-128"/>
            </a:endParaRPr>
          </a:p>
        </p:txBody>
      </p:sp>
      <p:sp>
        <p:nvSpPr>
          <p:cNvPr id="55" name="TextBox 54"/>
          <p:cNvSpPr txBox="1"/>
          <p:nvPr/>
        </p:nvSpPr>
        <p:spPr>
          <a:xfrm>
            <a:off x="249514" y="9633754"/>
            <a:ext cx="600238" cy="307777"/>
          </a:xfrm>
          <a:prstGeom prst="rect">
            <a:avLst/>
          </a:prstGeom>
          <a:noFill/>
        </p:spPr>
        <p:txBody>
          <a:bodyPr wrap="square" rtlCol="0">
            <a:spAutoFit/>
          </a:bodyPr>
          <a:lstStyle/>
          <a:p>
            <a:pPr algn="ctr"/>
            <a:r>
              <a:rPr lang="en-US" altLang="zh-CN" sz="1400" dirty="0">
                <a:solidFill>
                  <a:schemeClr val="bg1"/>
                </a:solidFill>
                <a:latin typeface="HGSSoeiKakugothicUB" pitchFamily="34" charset="-128"/>
                <a:ea typeface="HGSSoeiKakugothicUB" pitchFamily="34" charset="-128"/>
              </a:rPr>
              <a:t>FAX</a:t>
            </a:r>
            <a:endParaRPr lang="zh-CN" altLang="en-US" sz="1400" dirty="0">
              <a:solidFill>
                <a:schemeClr val="bg1"/>
              </a:solidFill>
              <a:latin typeface="HGSSoeiKakugothicUB" pitchFamily="34" charset="-128"/>
              <a:ea typeface="HGSSoeiKakugothicUB" pitchFamily="34" charset="-128"/>
            </a:endParaRPr>
          </a:p>
        </p:txBody>
      </p:sp>
      <p:sp>
        <p:nvSpPr>
          <p:cNvPr id="56" name="TextBox 55"/>
          <p:cNvSpPr txBox="1"/>
          <p:nvPr/>
        </p:nvSpPr>
        <p:spPr>
          <a:xfrm>
            <a:off x="3836781" y="9626696"/>
            <a:ext cx="600238" cy="307777"/>
          </a:xfrm>
          <a:prstGeom prst="rect">
            <a:avLst/>
          </a:prstGeom>
          <a:noFill/>
        </p:spPr>
        <p:txBody>
          <a:bodyPr wrap="square" rtlCol="0">
            <a:spAutoFit/>
          </a:bodyPr>
          <a:lstStyle/>
          <a:p>
            <a:pPr algn="ctr"/>
            <a:r>
              <a:rPr lang="en-US" altLang="zh-CN" sz="1400" dirty="0">
                <a:solidFill>
                  <a:schemeClr val="bg1"/>
                </a:solidFill>
                <a:latin typeface="HGSSoeiKakugothicUB" pitchFamily="34" charset="-128"/>
                <a:ea typeface="HGSSoeiKakugothicUB" pitchFamily="34" charset="-128"/>
              </a:rPr>
              <a:t>MAIL</a:t>
            </a:r>
            <a:endParaRPr lang="zh-CN" altLang="en-US" sz="1400" dirty="0">
              <a:solidFill>
                <a:schemeClr val="bg1"/>
              </a:solidFill>
              <a:latin typeface="HGSSoeiKakugothicUB" pitchFamily="34" charset="-128"/>
              <a:ea typeface="HGSSoeiKakugothicUB" pitchFamily="34" charset="-128"/>
            </a:endParaRPr>
          </a:p>
        </p:txBody>
      </p:sp>
      <p:sp>
        <p:nvSpPr>
          <p:cNvPr id="58" name="正方形/長方形 67"/>
          <p:cNvSpPr/>
          <p:nvPr/>
        </p:nvSpPr>
        <p:spPr>
          <a:xfrm>
            <a:off x="414864" y="7785605"/>
            <a:ext cx="1838934" cy="1066253"/>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latin typeface="HGSSoeiKakugothicUB" pitchFamily="34" charset="-128"/>
                <a:ea typeface="HGSSoeiKakugothicUB" pitchFamily="34" charset="-128"/>
                <a:cs typeface="メイリオ" panose="020B0604030504040204" pitchFamily="50" charset="-128"/>
              </a:rPr>
              <a:t>お申込・</a:t>
            </a:r>
            <a:endParaRPr lang="en-US" altLang="ja-JP" sz="2000" dirty="0">
              <a:latin typeface="HGSSoeiKakugothicUB" pitchFamily="34" charset="-128"/>
              <a:ea typeface="HGSSoeiKakugothicUB" pitchFamily="34" charset="-128"/>
              <a:cs typeface="メイリオ" panose="020B0604030504040204" pitchFamily="50" charset="-128"/>
            </a:endParaRPr>
          </a:p>
          <a:p>
            <a:pPr algn="ctr"/>
            <a:r>
              <a:rPr lang="ja-JP" altLang="en-US" sz="2000" dirty="0">
                <a:latin typeface="HGSSoeiKakugothicUB" pitchFamily="34" charset="-128"/>
                <a:ea typeface="HGSSoeiKakugothicUB" pitchFamily="34" charset="-128"/>
                <a:cs typeface="メイリオ" panose="020B0604030504040204" pitchFamily="50" charset="-128"/>
              </a:rPr>
              <a:t>詳細は</a:t>
            </a:r>
            <a:endParaRPr lang="en-US" altLang="ja-JP" sz="2000" dirty="0">
              <a:latin typeface="HGSSoeiKakugothicUB" pitchFamily="34" charset="-128"/>
              <a:ea typeface="HGSSoeiKakugothicUB" pitchFamily="34" charset="-128"/>
              <a:cs typeface="メイリオ" panose="020B0604030504040204" pitchFamily="50" charset="-128"/>
            </a:endParaRPr>
          </a:p>
          <a:p>
            <a:pPr algn="ctr"/>
            <a:r>
              <a:rPr lang="ja-JP" altLang="en-US" sz="2000" dirty="0">
                <a:latin typeface="HGSSoeiKakugothicUB" pitchFamily="34" charset="-128"/>
                <a:ea typeface="HGSSoeiKakugothicUB" pitchFamily="34" charset="-128"/>
                <a:cs typeface="メイリオ" panose="020B0604030504040204" pitchFamily="50" charset="-128"/>
              </a:rPr>
              <a:t>裏面へ</a:t>
            </a:r>
            <a:endParaRPr kumimoji="1" lang="ja-JP" altLang="en-US" sz="2000" dirty="0">
              <a:latin typeface="HGSSoeiKakugothicUB" pitchFamily="34" charset="-128"/>
              <a:ea typeface="HGSSoeiKakugothicUB" pitchFamily="34" charset="-128"/>
              <a:cs typeface="メイリオ" panose="020B0604030504040204" pitchFamily="50" charset="-128"/>
            </a:endParaRPr>
          </a:p>
        </p:txBody>
      </p:sp>
      <p:sp>
        <p:nvSpPr>
          <p:cNvPr id="10" name="角丸四角形 9"/>
          <p:cNvSpPr/>
          <p:nvPr/>
        </p:nvSpPr>
        <p:spPr>
          <a:xfrm>
            <a:off x="166002" y="10102914"/>
            <a:ext cx="7415434" cy="664012"/>
          </a:xfrm>
          <a:prstGeom prst="roundRect">
            <a:avLst/>
          </a:prstGeom>
          <a:ln>
            <a:solidFill>
              <a:schemeClr val="accent5"/>
            </a:solidFill>
          </a:ln>
        </p:spPr>
        <p:txBody>
          <a:bodyPr wrap="square">
            <a:spAutoFit/>
          </a:bodyPr>
          <a:lstStyle/>
          <a:p>
            <a:r>
              <a:rPr lang="en-US" altLang="ja-JP" sz="1100" kern="0" dirty="0">
                <a:latin typeface="MS PGothic" charset="-128"/>
                <a:ea typeface="MS PGothic" charset="-128"/>
                <a:cs typeface="MS PGothic" charset="-128"/>
              </a:rPr>
              <a:t>※ </a:t>
            </a:r>
            <a:r>
              <a:rPr lang="ja-JP" altLang="ja-JP" sz="1100" kern="0" dirty="0">
                <a:latin typeface="MS PGothic" charset="-128"/>
                <a:ea typeface="MS PGothic" charset="-128"/>
                <a:cs typeface="MS PGothic" charset="-128"/>
              </a:rPr>
              <a:t>駐車場の台数に限りがありますので、当日は混雑が予想されます。出来るだけ公共の交通機関をご利用いただくか、</a:t>
            </a:r>
            <a:endParaRPr lang="en-US" altLang="ja-JP" sz="1100" kern="0" dirty="0">
              <a:latin typeface="MS PGothic" charset="-128"/>
              <a:ea typeface="MS PGothic" charset="-128"/>
              <a:cs typeface="MS PGothic" charset="-128"/>
            </a:endParaRPr>
          </a:p>
          <a:p>
            <a:r>
              <a:rPr lang="en-US" altLang="ja-JP" sz="1100" kern="0" dirty="0">
                <a:latin typeface="MS PGothic" charset="-128"/>
                <a:ea typeface="MS PGothic" charset="-128"/>
                <a:cs typeface="MS PGothic" charset="-128"/>
              </a:rPr>
              <a:t>    </a:t>
            </a:r>
            <a:r>
              <a:rPr lang="ja-JP" altLang="ja-JP" sz="1100" kern="0" dirty="0">
                <a:latin typeface="MS PGothic" charset="-128"/>
                <a:ea typeface="MS PGothic" charset="-128"/>
                <a:cs typeface="MS PGothic" charset="-128"/>
              </a:rPr>
              <a:t>お乗り合わせのうえ、ご来館くださいますようお願い申し上げます。ご協力の程よろしくお願いいたします。</a:t>
            </a:r>
            <a:endParaRPr lang="en-US" altLang="ja-JP" sz="1100" kern="0" dirty="0">
              <a:latin typeface="MS PGothic" charset="-128"/>
              <a:ea typeface="MS PGothic" charset="-128"/>
              <a:cs typeface="MS PGothic" charset="-128"/>
            </a:endParaRPr>
          </a:p>
          <a:p>
            <a:r>
              <a:rPr lang="en-US" altLang="ja-JP" sz="1100" kern="0" dirty="0">
                <a:latin typeface="MS PGothic" charset="-128"/>
                <a:ea typeface="MS PGothic" charset="-128"/>
                <a:cs typeface="MS PGothic" charset="-128"/>
              </a:rPr>
              <a:t>※ </a:t>
            </a:r>
            <a:r>
              <a:rPr lang="ja-JP" altLang="ja-JP" sz="1100" kern="0" dirty="0">
                <a:latin typeface="MS PGothic" charset="-128"/>
                <a:ea typeface="MS PGothic" charset="-128"/>
                <a:cs typeface="MS PGothic" charset="-128"/>
              </a:rPr>
              <a:t>会場の都合により、定員に達しましたら</a:t>
            </a:r>
            <a:r>
              <a:rPr lang="ja-JP" altLang="en-US" sz="1100" kern="0" dirty="0">
                <a:latin typeface="MS PGothic" charset="-128"/>
                <a:ea typeface="MS PGothic" charset="-128"/>
                <a:cs typeface="MS PGothic" charset="-128"/>
              </a:rPr>
              <a:t>参加</a:t>
            </a:r>
            <a:r>
              <a:rPr lang="ja-JP" altLang="ja-JP" sz="1100" kern="0" dirty="0">
                <a:latin typeface="MS PGothic" charset="-128"/>
                <a:ea typeface="MS PGothic" charset="-128"/>
                <a:cs typeface="MS PGothic" charset="-128"/>
              </a:rPr>
              <a:t>をお断りさせていただきますので、ご了承くださいますようお願いいたします。</a:t>
            </a:r>
            <a:endParaRPr lang="ja-JP" altLang="ja-JP" sz="1100" kern="100" dirty="0">
              <a:latin typeface="MS PGothic" charset="-128"/>
              <a:ea typeface="MS PGothic" charset="-128"/>
              <a:cs typeface="MS PGothic" charset="-128"/>
            </a:endParaRPr>
          </a:p>
        </p:txBody>
      </p:sp>
      <p:sp>
        <p:nvSpPr>
          <p:cNvPr id="60" name="TextBox 50">
            <a:extLst>
              <a:ext uri="{FF2B5EF4-FFF2-40B4-BE49-F238E27FC236}">
                <a16:creationId xmlns:a16="http://schemas.microsoft.com/office/drawing/2014/main" xmlns="" id="{89B7532E-A21F-7140-A445-4B7045FE6C91}"/>
              </a:ext>
            </a:extLst>
          </p:cNvPr>
          <p:cNvSpPr txBox="1"/>
          <p:nvPr/>
        </p:nvSpPr>
        <p:spPr>
          <a:xfrm>
            <a:off x="3393913" y="6140966"/>
            <a:ext cx="3606660" cy="1015663"/>
          </a:xfrm>
          <a:prstGeom prst="rect">
            <a:avLst/>
          </a:prstGeom>
          <a:noFill/>
        </p:spPr>
        <p:txBody>
          <a:bodyPr wrap="square" rtlCol="0">
            <a:spAutoFit/>
          </a:bodyPr>
          <a:lstStyle/>
          <a:p>
            <a:r>
              <a:rPr lang="ja-JP" altLang="en-US" sz="2000" dirty="0">
                <a:latin typeface="HGSSoeiKakugothicUB" charset="-128"/>
                <a:ea typeface="HGSSoeiKakugothicUB" charset="-128"/>
                <a:cs typeface="HGSSoeiKakugothicUB" charset="-128"/>
              </a:rPr>
              <a:t>主催</a:t>
            </a:r>
            <a:r>
              <a:rPr lang="ja-JP" altLang="en-US" sz="2000">
                <a:latin typeface="HGSSoeiKakugothicUB" charset="-128"/>
                <a:ea typeface="HGSSoeiKakugothicUB" charset="-128"/>
                <a:cs typeface="HGSSoeiKakugothicUB" charset="-128"/>
              </a:rPr>
              <a:t>：上交会組織委員会執行　　　　</a:t>
            </a:r>
            <a:endParaRPr lang="en-US" altLang="ja-JP" sz="2000" dirty="0">
              <a:latin typeface="HGSSoeiKakugothicUB" charset="-128"/>
              <a:ea typeface="HGSSoeiKakugothicUB" charset="-128"/>
              <a:cs typeface="HGSSoeiKakugothicUB" charset="-128"/>
            </a:endParaRPr>
          </a:p>
          <a:p>
            <a:r>
              <a:rPr lang="ja-JP" altLang="en-US" sz="2000">
                <a:latin typeface="HGSSoeiKakugothicUB" charset="-128"/>
                <a:ea typeface="HGSSoeiKakugothicUB" charset="-128"/>
                <a:cs typeface="HGSSoeiKakugothicUB" charset="-128"/>
              </a:rPr>
              <a:t>　　　事務室</a:t>
            </a:r>
            <a:endParaRPr lang="en-US" altLang="ja-JP" sz="2000" dirty="0">
              <a:latin typeface="HGSSoeiKakugothicUB" charset="-128"/>
              <a:ea typeface="HGSSoeiKakugothicUB" charset="-128"/>
              <a:cs typeface="HGSSoeiKakugothicUB" charset="-128"/>
            </a:endParaRPr>
          </a:p>
          <a:p>
            <a:r>
              <a:rPr lang="ja-JP" altLang="en-US" sz="2000" dirty="0">
                <a:latin typeface="HGSSoeiKakugothicUB" charset="-128"/>
                <a:ea typeface="HGSSoeiKakugothicUB" charset="-128"/>
                <a:cs typeface="HGSSoeiKakugothicUB" charset="-128"/>
              </a:rPr>
              <a:t>共催：大阪商工会議所</a:t>
            </a:r>
            <a:endParaRPr lang="zh-CN" altLang="en-US" sz="2000" dirty="0">
              <a:latin typeface="HGSSoeiKakugothicUB" charset="-128"/>
              <a:ea typeface="HGSSoeiKakugothicUB" charset="-128"/>
              <a:cs typeface="HGSSoeiKakugothicUB" charset="-128"/>
            </a:endParaRPr>
          </a:p>
        </p:txBody>
      </p:sp>
      <p:sp>
        <p:nvSpPr>
          <p:cNvPr id="62" name="TextBox 30">
            <a:extLst>
              <a:ext uri="{FF2B5EF4-FFF2-40B4-BE49-F238E27FC236}">
                <a16:creationId xmlns:a16="http://schemas.microsoft.com/office/drawing/2014/main" xmlns="" id="{F834598E-CB88-A045-B619-51BED7F67608}"/>
              </a:ext>
            </a:extLst>
          </p:cNvPr>
          <p:cNvSpPr txBox="1"/>
          <p:nvPr/>
        </p:nvSpPr>
        <p:spPr>
          <a:xfrm>
            <a:off x="2420827" y="6143295"/>
            <a:ext cx="929111" cy="338554"/>
          </a:xfrm>
          <a:prstGeom prst="rect">
            <a:avLst/>
          </a:prstGeom>
          <a:noFill/>
        </p:spPr>
        <p:txBody>
          <a:bodyPr wrap="square" rtlCol="0">
            <a:spAutoFit/>
          </a:bodyPr>
          <a:lstStyle/>
          <a:p>
            <a:pPr algn="ctr"/>
            <a:r>
              <a:rPr lang="ja-JP" altLang="en-US" sz="1600" b="1" dirty="0">
                <a:solidFill>
                  <a:schemeClr val="accent2">
                    <a:lumMod val="75000"/>
                  </a:schemeClr>
                </a:solidFill>
                <a:latin typeface="HGSSoeiKakugothicUB" pitchFamily="34" charset="-128"/>
                <a:ea typeface="HGSSoeiKakugothicUB" pitchFamily="34" charset="-128"/>
              </a:rPr>
              <a:t>主共催</a:t>
            </a:r>
            <a:endParaRPr lang="zh-CN" altLang="en-US" sz="1600" b="1" dirty="0">
              <a:solidFill>
                <a:schemeClr val="accent2">
                  <a:lumMod val="75000"/>
                </a:schemeClr>
              </a:solidFill>
              <a:latin typeface="HGSSoeiKakugothicUB" pitchFamily="34" charset="-128"/>
              <a:ea typeface="HGSSoeiKakugothicUB" pitchFamily="34" charset="-128"/>
            </a:endParaRPr>
          </a:p>
        </p:txBody>
      </p:sp>
      <p:pic>
        <p:nvPicPr>
          <p:cNvPr id="2" name="図 1"/>
          <p:cNvPicPr>
            <a:picLocks noChangeAspect="1"/>
          </p:cNvPicPr>
          <p:nvPr/>
        </p:nvPicPr>
        <p:blipFill>
          <a:blip r:embed="rId5">
            <a:extLst>
              <a:ext uri="{28A0092B-C50C-407E-A947-70E740481C1C}">
                <a14:useLocalDpi xmlns:a14="http://schemas.microsoft.com/office/drawing/2010/main" val="0"/>
              </a:ext>
            </a:extLst>
          </a:blip>
          <a:srcRect/>
          <a:stretch/>
        </p:blipFill>
        <p:spPr>
          <a:xfrm>
            <a:off x="316737" y="1352301"/>
            <a:ext cx="3486694" cy="2329286"/>
          </a:xfrm>
          <a:prstGeom prst="rect">
            <a:avLst/>
          </a:prstGeom>
        </p:spPr>
      </p:pic>
      <p:pic>
        <p:nvPicPr>
          <p:cNvPr id="3" name="図 2"/>
          <p:cNvPicPr>
            <a:picLocks noChangeAspect="1"/>
          </p:cNvPicPr>
          <p:nvPr/>
        </p:nvPicPr>
        <p:blipFill>
          <a:blip r:embed="rId6">
            <a:extLst>
              <a:ext uri="{28A0092B-C50C-407E-A947-70E740481C1C}">
                <a14:useLocalDpi xmlns:a14="http://schemas.microsoft.com/office/drawing/2010/main" val="0"/>
              </a:ext>
            </a:extLst>
          </a:blip>
          <a:srcRect/>
          <a:stretch/>
        </p:blipFill>
        <p:spPr>
          <a:xfrm>
            <a:off x="3982036" y="1376672"/>
            <a:ext cx="3486694" cy="2313601"/>
          </a:xfrm>
          <a:prstGeom prst="rect">
            <a:avLst/>
          </a:prstGeom>
        </p:spPr>
      </p:pic>
      <p:sp>
        <p:nvSpPr>
          <p:cNvPr id="4" name="正方形/長方形 3"/>
          <p:cNvSpPr/>
          <p:nvPr/>
        </p:nvSpPr>
        <p:spPr>
          <a:xfrm>
            <a:off x="0" y="4035475"/>
            <a:ext cx="7758018" cy="461665"/>
          </a:xfrm>
          <a:prstGeom prst="rect">
            <a:avLst/>
          </a:prstGeom>
        </p:spPr>
        <p:txBody>
          <a:bodyPr wrap="square">
            <a:spAutoFit/>
          </a:bodyPr>
          <a:lstStyle/>
          <a:p>
            <a:pPr algn="ctr"/>
            <a:r>
              <a:rPr lang="ja-JP" altLang="en-US" sz="2400" b="1" dirty="0">
                <a:solidFill>
                  <a:schemeClr val="accent5"/>
                </a:solidFill>
                <a:latin typeface="Hiragino Kaku Gothic ProN W6" charset="-128"/>
                <a:ea typeface="Hiragino Kaku Gothic ProN W6" charset="-128"/>
                <a:cs typeface="Hiragino Kaku Gothic ProN W6" charset="-128"/>
              </a:rPr>
              <a:t>中国市場は貴社の技術と日本品質を求めています</a:t>
            </a:r>
            <a:endParaRPr lang="en-US" altLang="ja-JP" sz="2400" b="1" dirty="0">
              <a:solidFill>
                <a:schemeClr val="accent5"/>
              </a:solidFill>
              <a:latin typeface="Hiragino Kaku Gothic ProN W6" charset="-128"/>
              <a:ea typeface="Hiragino Kaku Gothic ProN W6" charset="-128"/>
              <a:cs typeface="Hiragino Kaku Gothic ProN W6" charset="-128"/>
            </a:endParaRPr>
          </a:p>
        </p:txBody>
      </p:sp>
      <p:pic>
        <p:nvPicPr>
          <p:cNvPr id="36" name="Picture 4"/>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2443912" y="6868033"/>
            <a:ext cx="840544" cy="390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8" name="TextBox 50">
            <a:extLst>
              <a:ext uri="{FF2B5EF4-FFF2-40B4-BE49-F238E27FC236}">
                <a16:creationId xmlns:a16="http://schemas.microsoft.com/office/drawing/2014/main" xmlns="" id="{89B7532E-A21F-7140-A445-4B7045FE6C91}"/>
              </a:ext>
            </a:extLst>
          </p:cNvPr>
          <p:cNvSpPr txBox="1"/>
          <p:nvPr/>
        </p:nvSpPr>
        <p:spPr>
          <a:xfrm>
            <a:off x="3468629" y="7304474"/>
            <a:ext cx="4289389" cy="1846659"/>
          </a:xfrm>
          <a:prstGeom prst="rect">
            <a:avLst/>
          </a:prstGeom>
          <a:noFill/>
        </p:spPr>
        <p:txBody>
          <a:bodyPr wrap="square" rtlCol="0">
            <a:spAutoFit/>
          </a:bodyPr>
          <a:lstStyle/>
          <a:p>
            <a:r>
              <a:rPr lang="ja-JP" altLang="en-US" sz="1600" dirty="0">
                <a:latin typeface="HGSSoeiKakugothicUB" charset="-128"/>
                <a:ea typeface="HGSSoeiKakugothicUB" charset="-128"/>
                <a:cs typeface="HGSSoeiKakugothicUB" charset="-128"/>
              </a:rPr>
              <a:t>○上交会の概要と第</a:t>
            </a:r>
            <a:r>
              <a:rPr lang="en-US" altLang="ja-JP" sz="1600" dirty="0">
                <a:latin typeface="HGSSoeiKakugothicUB" charset="-128"/>
                <a:ea typeface="HGSSoeiKakugothicUB" charset="-128"/>
                <a:cs typeface="HGSSoeiKakugothicUB" charset="-128"/>
              </a:rPr>
              <a:t>8</a:t>
            </a:r>
            <a:r>
              <a:rPr lang="ja-JP" altLang="en-US" sz="1600" dirty="0">
                <a:latin typeface="HGSSoeiKakugothicUB" charset="-128"/>
                <a:ea typeface="HGSSoeiKakugothicUB" charset="-128"/>
                <a:cs typeface="HGSSoeiKakugothicUB" charset="-128"/>
              </a:rPr>
              <a:t>回上交会出展手続きを</a:t>
            </a:r>
            <a:endParaRPr lang="en-US" altLang="ja-JP" sz="1600" dirty="0">
              <a:latin typeface="HGSSoeiKakugothicUB" charset="-128"/>
              <a:ea typeface="HGSSoeiKakugothicUB" charset="-128"/>
              <a:cs typeface="HGSSoeiKakugothicUB" charset="-128"/>
            </a:endParaRPr>
          </a:p>
          <a:p>
            <a:r>
              <a:rPr lang="ja-JP" altLang="en-US" sz="1600" dirty="0">
                <a:latin typeface="HGSSoeiKakugothicUB" charset="-128"/>
                <a:ea typeface="HGSSoeiKakugothicUB" charset="-128"/>
                <a:cs typeface="HGSSoeiKakugothicUB" charset="-128"/>
              </a:rPr>
              <a:t>　ご紹介します。</a:t>
            </a:r>
            <a:endParaRPr lang="en-US" altLang="ja-JP" sz="1600" dirty="0">
              <a:latin typeface="HGSSoeiKakugothicUB" charset="-128"/>
              <a:ea typeface="HGSSoeiKakugothicUB" charset="-128"/>
              <a:cs typeface="HGSSoeiKakugothicUB" charset="-128"/>
            </a:endParaRPr>
          </a:p>
          <a:p>
            <a:r>
              <a:rPr lang="ja-JP" altLang="en-US" sz="1600" dirty="0">
                <a:latin typeface="HGSSoeiKakugothicUB" charset="-128"/>
                <a:ea typeface="HGSSoeiKakugothicUB" charset="-128"/>
                <a:cs typeface="HGSSoeiKakugothicUB" charset="-128"/>
              </a:rPr>
              <a:t>○過去に上交会事務局が出展日本企業へ提供</a:t>
            </a:r>
            <a:endParaRPr lang="en-US" altLang="ja-JP" sz="1600" dirty="0">
              <a:latin typeface="HGSSoeiKakugothicUB" charset="-128"/>
              <a:ea typeface="HGSSoeiKakugothicUB" charset="-128"/>
              <a:cs typeface="HGSSoeiKakugothicUB" charset="-128"/>
            </a:endParaRPr>
          </a:p>
          <a:p>
            <a:r>
              <a:rPr lang="ja-JP" altLang="en-US" sz="1600" dirty="0">
                <a:latin typeface="HGSSoeiKakugothicUB" charset="-128"/>
                <a:ea typeface="HGSSoeiKakugothicUB" charset="-128"/>
                <a:cs typeface="HGSSoeiKakugothicUB" charset="-128"/>
              </a:rPr>
              <a:t>　したフォロー実例をご紹介します。</a:t>
            </a:r>
            <a:endParaRPr lang="en-US" altLang="ja-JP" sz="1600" dirty="0">
              <a:latin typeface="HGSSoeiKakugothicUB" charset="-128"/>
              <a:ea typeface="HGSSoeiKakugothicUB" charset="-128"/>
              <a:cs typeface="HGSSoeiKakugothicUB" charset="-128"/>
            </a:endParaRPr>
          </a:p>
          <a:p>
            <a:r>
              <a:rPr lang="ja-JP" altLang="en-US" sz="1600" dirty="0">
                <a:latin typeface="HGSSoeiKakugothicUB" charset="-128"/>
                <a:ea typeface="HGSSoeiKakugothicUB" charset="-128"/>
                <a:cs typeface="HGSSoeiKakugothicUB" charset="-128"/>
              </a:rPr>
              <a:t>○中国市場の動向および両国企業による協力</a:t>
            </a:r>
            <a:endParaRPr lang="en-US" altLang="ja-JP" sz="1600" dirty="0">
              <a:latin typeface="HGSSoeiKakugothicUB" charset="-128"/>
              <a:ea typeface="HGSSoeiKakugothicUB" charset="-128"/>
              <a:cs typeface="HGSSoeiKakugothicUB" charset="-128"/>
            </a:endParaRPr>
          </a:p>
          <a:p>
            <a:r>
              <a:rPr lang="ja-JP" altLang="en-US" sz="1600" dirty="0">
                <a:latin typeface="HGSSoeiKakugothicUB" charset="-128"/>
                <a:ea typeface="HGSSoeiKakugothicUB" charset="-128"/>
                <a:cs typeface="HGSSoeiKakugothicUB" charset="-128"/>
              </a:rPr>
              <a:t>　の将来性について解説します。</a:t>
            </a:r>
            <a:endParaRPr lang="zh-CN" altLang="en-US" sz="1600" dirty="0">
              <a:latin typeface="HGSSoeiKakugothicUB" charset="-128"/>
              <a:ea typeface="HGSSoeiKakugothicUB" charset="-128"/>
              <a:cs typeface="HGSSoeiKakugothicUB" charset="-128"/>
            </a:endParaRPr>
          </a:p>
          <a:p>
            <a:r>
              <a:rPr lang="zh-CN" altLang="en-US" sz="1800" dirty="0">
                <a:latin typeface="HGSSoeiKakugothicUB" charset="-128"/>
                <a:ea typeface="HGSSoeiKakugothicUB" charset="-128"/>
                <a:cs typeface="HGSSoeiKakugothicUB" charset="-128"/>
              </a:rPr>
              <a:t>（</a:t>
            </a:r>
            <a:r>
              <a:rPr lang="ja-JP" altLang="en-US" sz="1800" dirty="0">
                <a:latin typeface="HGSSoeiKakugothicUB" charset="-128"/>
                <a:ea typeface="HGSSoeiKakugothicUB" charset="-128"/>
                <a:cs typeface="HGSSoeiKakugothicUB" charset="-128"/>
              </a:rPr>
              <a:t>日中逐次通訳）</a:t>
            </a:r>
            <a:endParaRPr lang="en-US" altLang="zh-CN" sz="1800" dirty="0">
              <a:latin typeface="HGSSoeiKakugothicUB" charset="-128"/>
              <a:ea typeface="HGSSoeiKakugothicUB" charset="-128"/>
              <a:cs typeface="HGSSoeiKakugothicUB" charset="-128"/>
            </a:endParaRPr>
          </a:p>
        </p:txBody>
      </p:sp>
      <p:sp>
        <p:nvSpPr>
          <p:cNvPr id="40" name="TextBox 52"/>
          <p:cNvSpPr txBox="1"/>
          <p:nvPr/>
        </p:nvSpPr>
        <p:spPr>
          <a:xfrm>
            <a:off x="-6453" y="3690658"/>
            <a:ext cx="4845739" cy="307777"/>
          </a:xfrm>
          <a:prstGeom prst="rect">
            <a:avLst/>
          </a:prstGeom>
          <a:noFill/>
        </p:spPr>
        <p:txBody>
          <a:bodyPr wrap="square" rtlCol="0">
            <a:spAutoFit/>
          </a:bodyPr>
          <a:lstStyle/>
          <a:p>
            <a:r>
              <a:rPr lang="ja-JP" altLang="en-US" sz="1400" dirty="0"/>
              <a:t>　　</a:t>
            </a:r>
            <a:r>
              <a:rPr lang="ja-JP" altLang="en-US" sz="1100" dirty="0">
                <a:latin typeface="+mn-ea"/>
              </a:rPr>
              <a:t>前回</a:t>
            </a:r>
            <a:r>
              <a:rPr lang="en-US" altLang="ja-JP" sz="1100" dirty="0">
                <a:latin typeface="+mn-ea"/>
              </a:rPr>
              <a:t>(</a:t>
            </a:r>
            <a:r>
              <a:rPr lang="ja-JP" altLang="en-US" sz="1100" dirty="0">
                <a:latin typeface="+mn-ea"/>
              </a:rPr>
              <a:t>第７回</a:t>
            </a:r>
            <a:r>
              <a:rPr lang="en-US" altLang="ja-JP" sz="1100" dirty="0">
                <a:latin typeface="+mn-ea"/>
              </a:rPr>
              <a:t>)</a:t>
            </a:r>
            <a:r>
              <a:rPr lang="ja-JP" altLang="en-US" sz="1100" dirty="0">
                <a:latin typeface="+mn-ea"/>
              </a:rPr>
              <a:t>の開催風景</a:t>
            </a:r>
            <a:endParaRPr lang="en-US" altLang="zh-CN" sz="1200" dirty="0">
              <a:latin typeface="+mn-ea"/>
            </a:endParaRPr>
          </a:p>
        </p:txBody>
      </p:sp>
      <p:sp>
        <p:nvSpPr>
          <p:cNvPr id="41" name="TextBox 32">
            <a:extLst>
              <a:ext uri="{FF2B5EF4-FFF2-40B4-BE49-F238E27FC236}">
                <a16:creationId xmlns:a16="http://schemas.microsoft.com/office/drawing/2014/main" xmlns="" id="{0A91BC6B-A9EC-D147-AFD6-9F2A10F3A631}"/>
              </a:ext>
            </a:extLst>
          </p:cNvPr>
          <p:cNvSpPr txBox="1"/>
          <p:nvPr/>
        </p:nvSpPr>
        <p:spPr>
          <a:xfrm>
            <a:off x="2420827" y="7335080"/>
            <a:ext cx="840544" cy="338554"/>
          </a:xfrm>
          <a:prstGeom prst="rect">
            <a:avLst/>
          </a:prstGeom>
          <a:solidFill>
            <a:schemeClr val="accent2">
              <a:lumMod val="20000"/>
              <a:lumOff val="80000"/>
            </a:schemeClr>
          </a:solidFill>
        </p:spPr>
        <p:txBody>
          <a:bodyPr wrap="square" rtlCol="0" anchor="ctr">
            <a:spAutoFit/>
          </a:bodyPr>
          <a:lstStyle/>
          <a:p>
            <a:pPr algn="ctr"/>
            <a:r>
              <a:rPr lang="ja-JP" altLang="en-US" sz="1600" b="1">
                <a:solidFill>
                  <a:schemeClr val="accent2">
                    <a:lumMod val="75000"/>
                  </a:schemeClr>
                </a:solidFill>
                <a:latin typeface="HGSSoeiKakugothicUB" pitchFamily="34" charset="-128"/>
                <a:ea typeface="HGSSoeiKakugothicUB" pitchFamily="34" charset="-128"/>
              </a:rPr>
              <a:t>内</a:t>
            </a:r>
            <a:r>
              <a:rPr lang="en-US" altLang="ja-JP" sz="1600" b="1" dirty="0">
                <a:solidFill>
                  <a:schemeClr val="accent2">
                    <a:lumMod val="75000"/>
                  </a:schemeClr>
                </a:solidFill>
                <a:latin typeface="HGSSoeiKakugothicUB" pitchFamily="34" charset="-128"/>
                <a:ea typeface="HGSSoeiKakugothicUB" pitchFamily="34" charset="-128"/>
              </a:rPr>
              <a:t> </a:t>
            </a:r>
            <a:r>
              <a:rPr lang="ja-JP" altLang="en-US" sz="1600" b="1">
                <a:solidFill>
                  <a:schemeClr val="accent2">
                    <a:lumMod val="75000"/>
                  </a:schemeClr>
                </a:solidFill>
                <a:latin typeface="HGSSoeiKakugothicUB" pitchFamily="34" charset="-128"/>
                <a:ea typeface="HGSSoeiKakugothicUB" pitchFamily="34" charset="-128"/>
              </a:rPr>
              <a:t>容</a:t>
            </a:r>
            <a:endParaRPr lang="zh-CN" altLang="en-US" sz="1600" b="1" dirty="0">
              <a:solidFill>
                <a:schemeClr val="accent2">
                  <a:lumMod val="75000"/>
                </a:schemeClr>
              </a:solidFill>
              <a:latin typeface="HGSSoeiKakugothicUB" pitchFamily="34" charset="-128"/>
              <a:ea typeface="HGSSoeiKakugothicUB" pitchFamily="34" charset="-128"/>
            </a:endParaRPr>
          </a:p>
        </p:txBody>
      </p:sp>
    </p:spTree>
    <p:extLst>
      <p:ext uri="{BB962C8B-B14F-4D97-AF65-F5344CB8AC3E}">
        <p14:creationId xmlns:p14="http://schemas.microsoft.com/office/powerpoint/2010/main" val="779290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9705" y="1933471"/>
            <a:ext cx="7727294" cy="3831818"/>
          </a:xfrm>
          <a:prstGeom prst="rect">
            <a:avLst/>
          </a:prstGeom>
        </p:spPr>
        <p:txBody>
          <a:bodyPr wrap="square">
            <a:spAutoFit/>
          </a:bodyPr>
          <a:lstStyle/>
          <a:p>
            <a:pPr>
              <a:spcAft>
                <a:spcPts val="600"/>
              </a:spcAft>
            </a:pPr>
            <a:r>
              <a:rPr lang="ja-JP" altLang="ja-JP" sz="1200" kern="0" dirty="0">
                <a:latin typeface="+mn-ea"/>
                <a:cs typeface="“ “メイリオ”" charset="0"/>
              </a:rPr>
              <a:t>平素より本会事業に対しまして格別のご高配を賜り、厚く御礼申し上げます。</a:t>
            </a:r>
            <a:r>
              <a:rPr lang="en-US" altLang="ja-JP" sz="1200" kern="0" dirty="0">
                <a:latin typeface="+mn-ea"/>
                <a:cs typeface="“ “メイリオ”" charset="0"/>
              </a:rPr>
              <a:t> </a:t>
            </a:r>
          </a:p>
          <a:p>
            <a:pPr>
              <a:spcAft>
                <a:spcPts val="600"/>
              </a:spcAft>
            </a:pPr>
            <a:r>
              <a:rPr lang="ja-JP" altLang="en-US" sz="1200" kern="100" dirty="0">
                <a:latin typeface="+mn-ea"/>
                <a:cs typeface="Times New Roman" charset="0"/>
              </a:rPr>
              <a:t>さて、</a:t>
            </a:r>
            <a:r>
              <a:rPr lang="ja-JP" altLang="ja-JP" sz="1200" kern="100" dirty="0">
                <a:latin typeface="+mn-ea"/>
                <a:cs typeface="Times New Roman" charset="0"/>
              </a:rPr>
              <a:t>中国</a:t>
            </a:r>
            <a:r>
              <a:rPr lang="ja-JP" altLang="en-US" sz="1200" kern="100" dirty="0">
                <a:latin typeface="+mn-ea"/>
                <a:cs typeface="Times New Roman" charset="0"/>
              </a:rPr>
              <a:t>（上海）国際技術</a:t>
            </a:r>
            <a:r>
              <a:rPr lang="ja-JP" altLang="ja-JP" sz="1200" kern="100" dirty="0">
                <a:latin typeface="+mn-ea"/>
                <a:cs typeface="Times New Roman" charset="0"/>
              </a:rPr>
              <a:t>輸出入交易会（略称</a:t>
            </a:r>
            <a:r>
              <a:rPr lang="en-US" altLang="ja-JP" sz="1200" kern="100" dirty="0">
                <a:latin typeface="+mn-ea"/>
                <a:cs typeface="Times New Roman" charset="0"/>
              </a:rPr>
              <a:t>:</a:t>
            </a:r>
            <a:r>
              <a:rPr lang="ja-JP" altLang="en-US" sz="1200" kern="100" dirty="0">
                <a:latin typeface="+mn-ea"/>
                <a:cs typeface="Times New Roman" charset="0"/>
              </a:rPr>
              <a:t>上</a:t>
            </a:r>
            <a:r>
              <a:rPr lang="ja-JP" altLang="ja-JP" sz="1200" kern="100" dirty="0">
                <a:latin typeface="+mn-ea"/>
                <a:cs typeface="Times New Roman" charset="0"/>
              </a:rPr>
              <a:t>交会）は</a:t>
            </a:r>
            <a:r>
              <a:rPr lang="ja-JP" altLang="en-US" sz="1200" kern="100" dirty="0">
                <a:latin typeface="+mn-ea"/>
                <a:cs typeface="Times New Roman" charset="0"/>
              </a:rPr>
              <a:t>国務院が承認し、商務部、科学技術部、国家知的所有権局および上海市人民政府が共同で主催する「</a:t>
            </a:r>
            <a:r>
              <a:rPr lang="ja-JP" altLang="en-US" sz="1200" kern="100" dirty="0">
                <a:latin typeface="ＭＳ Ｐゴシック" panose="020B0600070205080204" pitchFamily="50" charset="-128"/>
                <a:cs typeface="Times New Roman" charset="0"/>
              </a:rPr>
              <a:t>技術特化型</a:t>
            </a:r>
            <a:r>
              <a:rPr lang="ja-JP" altLang="en-US" sz="1200" kern="100" dirty="0">
                <a:latin typeface="+mn-ea"/>
                <a:cs typeface="Times New Roman" charset="0"/>
              </a:rPr>
              <a:t>国際専門展示会」で、長江デルタ地区はじめ中国全土の</a:t>
            </a:r>
            <a:r>
              <a:rPr lang="en-US" altLang="ja-JP" sz="1200" kern="100" dirty="0">
                <a:latin typeface="+mn-ea"/>
                <a:cs typeface="Times New Roman" charset="0"/>
              </a:rPr>
              <a:t>34</a:t>
            </a:r>
            <a:r>
              <a:rPr lang="ja-JP" altLang="en-US" sz="1200" kern="100" dirty="0">
                <a:latin typeface="+mn-ea"/>
                <a:cs typeface="Times New Roman" charset="0"/>
              </a:rPr>
              <a:t>省市から重視されています。国際的にも認知度が高く、国連の専門機関や補助機関である</a:t>
            </a:r>
            <a:r>
              <a:rPr lang="en-US" altLang="ja-JP" sz="1200" kern="100" dirty="0">
                <a:latin typeface="+mn-ea"/>
                <a:cs typeface="Times New Roman" charset="0"/>
              </a:rPr>
              <a:t>UNIDO</a:t>
            </a:r>
            <a:r>
              <a:rPr lang="en-US" altLang="ja-JP" sz="1200" kern="100" dirty="0">
                <a:latin typeface="ＭＳ Ｐゴシック" panose="020B0600070205080204" pitchFamily="50" charset="-128"/>
                <a:ea typeface="ＭＳ Ｐゴシック" panose="020B0600070205080204" pitchFamily="50" charset="-128"/>
                <a:cs typeface="Times New Roman" charset="0"/>
              </a:rPr>
              <a:t>(</a:t>
            </a:r>
            <a:r>
              <a:rPr lang="zh-TW" altLang="en-US" sz="1200" kern="100" dirty="0">
                <a:latin typeface="ＭＳ Ｐゴシック" panose="020B0600070205080204" pitchFamily="50" charset="-128"/>
                <a:ea typeface="ＭＳ Ｐゴシック" panose="020B0600070205080204" pitchFamily="50" charset="-128"/>
                <a:cs typeface="Times New Roman" charset="0"/>
              </a:rPr>
              <a:t>国際連合工業開発機関</a:t>
            </a:r>
            <a:r>
              <a:rPr lang="en-US" altLang="ja-JP" sz="1200" kern="100" dirty="0">
                <a:latin typeface="+mn-ea"/>
                <a:cs typeface="Times New Roman" charset="0"/>
              </a:rPr>
              <a:t>)</a:t>
            </a:r>
            <a:r>
              <a:rPr lang="ja-JP" altLang="en-US" sz="1200" kern="100" dirty="0" err="1">
                <a:latin typeface="+mn-ea"/>
                <a:cs typeface="Times New Roman" charset="0"/>
              </a:rPr>
              <a:t>、</a:t>
            </a:r>
            <a:r>
              <a:rPr lang="en-US" altLang="ja-JP" sz="1200" kern="100" dirty="0">
                <a:latin typeface="+mn-ea"/>
                <a:cs typeface="Times New Roman" charset="0"/>
              </a:rPr>
              <a:t>WIPO(</a:t>
            </a:r>
            <a:r>
              <a:rPr lang="zh-TW" altLang="en-US" sz="1200" kern="100" dirty="0">
                <a:latin typeface="ＭＳ Ｐゴシック" panose="020B0600070205080204" pitchFamily="50" charset="-128"/>
                <a:ea typeface="ＭＳ Ｐゴシック" panose="020B0600070205080204" pitchFamily="50" charset="-128"/>
                <a:cs typeface="Times New Roman" charset="0"/>
              </a:rPr>
              <a:t>世界知的所有権機関</a:t>
            </a:r>
            <a:r>
              <a:rPr lang="ja-JP" altLang="en-US" sz="1200" kern="100" dirty="0">
                <a:latin typeface="+mn-ea"/>
                <a:cs typeface="Times New Roman" charset="0"/>
              </a:rPr>
              <a:t>）</a:t>
            </a:r>
            <a:r>
              <a:rPr lang="en-US" altLang="ja-JP" sz="1200" kern="100" dirty="0">
                <a:latin typeface="+mn-ea"/>
                <a:cs typeface="Times New Roman" charset="0"/>
              </a:rPr>
              <a:t>UNDP(</a:t>
            </a:r>
            <a:r>
              <a:rPr lang="zh-TW" altLang="en-US" sz="1200" kern="100" dirty="0">
                <a:latin typeface="ＭＳ Ｐゴシック" panose="020B0600070205080204" pitchFamily="50" charset="-128"/>
                <a:ea typeface="ＭＳ Ｐゴシック" panose="020B0600070205080204" pitchFamily="50" charset="-128"/>
                <a:cs typeface="Times New Roman" charset="0"/>
              </a:rPr>
              <a:t>国際連合開発計画</a:t>
            </a:r>
            <a:r>
              <a:rPr lang="ja-JP" altLang="en-US" sz="1200" kern="100" dirty="0">
                <a:latin typeface="+mn-ea"/>
                <a:cs typeface="Times New Roman" charset="0"/>
              </a:rPr>
              <a:t>）が後援しています。</a:t>
            </a:r>
            <a:endParaRPr lang="en-US" altLang="ja-JP" sz="1200" kern="100" dirty="0">
              <a:latin typeface="+mn-ea"/>
              <a:cs typeface="Times New Roman" charset="0"/>
            </a:endParaRPr>
          </a:p>
          <a:p>
            <a:pPr>
              <a:spcAft>
                <a:spcPts val="600"/>
              </a:spcAft>
            </a:pPr>
            <a:r>
              <a:rPr lang="ja-JP" altLang="en-US" sz="1200" kern="100" dirty="0">
                <a:latin typeface="+mn-ea"/>
                <a:cs typeface="Times New Roman" charset="0"/>
              </a:rPr>
              <a:t>上交会は</a:t>
            </a:r>
            <a:r>
              <a:rPr lang="ja-JP" altLang="en-US" sz="1100" kern="100" dirty="0">
                <a:latin typeface="+mn-ea"/>
                <a:cs typeface="Times New Roman" charset="0"/>
              </a:rPr>
              <a:t>「</a:t>
            </a:r>
            <a:r>
              <a:rPr lang="ja-JP" altLang="en-US" sz="1200" kern="100" dirty="0">
                <a:solidFill>
                  <a:srgbClr val="FF0000"/>
                </a:solidFill>
                <a:latin typeface="+mn-ea"/>
                <a:cs typeface="Times New Roman" charset="0"/>
              </a:rPr>
              <a:t>イノベーションによる発展、知的財産権の保護、技術貿易の促進</a:t>
            </a:r>
            <a:r>
              <a:rPr lang="ja-JP" altLang="en-US" sz="1100" kern="100" dirty="0">
                <a:latin typeface="+mn-ea"/>
                <a:cs typeface="Times New Roman" charset="0"/>
              </a:rPr>
              <a:t>」</a:t>
            </a:r>
            <a:r>
              <a:rPr lang="ja-JP" altLang="en-US" sz="1200" kern="100" dirty="0">
                <a:latin typeface="ＭＳ Ｐゴシック" panose="020B0600070205080204" pitchFamily="50" charset="-128"/>
                <a:ea typeface="ＭＳ Ｐゴシック" panose="020B0600070205080204" pitchFamily="50" charset="-128"/>
                <a:cs typeface="Times New Roman" charset="0"/>
              </a:rPr>
              <a:t>をテーマにしており、</a:t>
            </a:r>
            <a:r>
              <a:rPr lang="ja-JP" altLang="en-US" sz="1200" kern="100" dirty="0">
                <a:latin typeface="+mn-ea"/>
                <a:cs typeface="Times New Roman" charset="0"/>
              </a:rPr>
              <a:t>スマートホーム、スマート教育、スマート交通システムのほか、養老医療、健康産業、介護設備、構造物老朽化検査、安全保護対策、省エネ環境保護、環境保護塗料、水資源の循環利用、固形廃棄物の回収処理、人工知能、</a:t>
            </a:r>
            <a:r>
              <a:rPr lang="en-US" altLang="ja-JP" sz="1200" kern="100" dirty="0">
                <a:latin typeface="+mn-ea"/>
                <a:cs typeface="Times New Roman" charset="0"/>
              </a:rPr>
              <a:t>AR/VR</a:t>
            </a:r>
            <a:r>
              <a:rPr lang="ja-JP" altLang="en-US" sz="1200" kern="100" dirty="0" err="1">
                <a:latin typeface="+mn-ea"/>
                <a:cs typeface="Times New Roman" charset="0"/>
              </a:rPr>
              <a:t>、</a:t>
            </a:r>
            <a:r>
              <a:rPr lang="ja-JP" altLang="en-US" sz="1200" kern="100" dirty="0">
                <a:latin typeface="+mn-ea"/>
                <a:cs typeface="Times New Roman" charset="0"/>
              </a:rPr>
              <a:t>コンシューマー電子、デジタル製品、</a:t>
            </a:r>
            <a:r>
              <a:rPr lang="en-US" altLang="ja-JP" sz="1200" kern="100" dirty="0">
                <a:latin typeface="+mn-ea"/>
                <a:cs typeface="Times New Roman" charset="0"/>
              </a:rPr>
              <a:t>IoT</a:t>
            </a:r>
            <a:r>
              <a:rPr lang="ja-JP" altLang="en-US" sz="1200" kern="100" dirty="0" err="1">
                <a:latin typeface="+mn-ea"/>
                <a:cs typeface="Times New Roman" charset="0"/>
              </a:rPr>
              <a:t>、</a:t>
            </a:r>
            <a:r>
              <a:rPr lang="ja-JP" altLang="en-US" sz="1200" kern="100" dirty="0">
                <a:latin typeface="+mn-ea"/>
                <a:cs typeface="Times New Roman" charset="0"/>
              </a:rPr>
              <a:t>クラウドコンピューティングといった幅広い分野を対象としています。</a:t>
            </a:r>
            <a:endParaRPr lang="en-US" altLang="ja-JP" sz="1200" kern="100" dirty="0">
              <a:latin typeface="+mn-ea"/>
              <a:cs typeface="Times New Roman" charset="0"/>
            </a:endParaRPr>
          </a:p>
          <a:p>
            <a:pPr>
              <a:spcAft>
                <a:spcPts val="600"/>
              </a:spcAft>
            </a:pPr>
            <a:r>
              <a:rPr lang="ja-JP" altLang="en-US" sz="1200" kern="100" dirty="0">
                <a:latin typeface="+mn-ea"/>
                <a:cs typeface="Times New Roman" charset="0"/>
              </a:rPr>
              <a:t>今年</a:t>
            </a:r>
            <a:r>
              <a:rPr lang="en-US" altLang="ja-JP" sz="1200" kern="100" dirty="0">
                <a:latin typeface="+mn-ea"/>
                <a:cs typeface="Times New Roman" charset="0"/>
              </a:rPr>
              <a:t>4</a:t>
            </a:r>
            <a:r>
              <a:rPr lang="ja-JP" altLang="en-US" sz="1200" kern="100" dirty="0">
                <a:latin typeface="+mn-ea"/>
                <a:cs typeface="Times New Roman" charset="0"/>
              </a:rPr>
              <a:t>月の開催された第</a:t>
            </a:r>
            <a:r>
              <a:rPr lang="en-US" altLang="ja-JP" sz="1200" kern="100" dirty="0">
                <a:latin typeface="+mn-ea"/>
                <a:cs typeface="Times New Roman" charset="0"/>
              </a:rPr>
              <a:t>7</a:t>
            </a:r>
            <a:r>
              <a:rPr lang="ja-JP" altLang="en-US" sz="1200" kern="100" dirty="0">
                <a:latin typeface="+mn-ea"/>
                <a:cs typeface="Times New Roman" charset="0"/>
              </a:rPr>
              <a:t>回上交会は、日本を含む</a:t>
            </a:r>
            <a:r>
              <a:rPr lang="en-US" altLang="ja-JP" sz="1200" kern="100" dirty="0">
                <a:latin typeface="+mn-ea"/>
                <a:cs typeface="Times New Roman" charset="0"/>
              </a:rPr>
              <a:t> 16</a:t>
            </a:r>
            <a:r>
              <a:rPr lang="ja-JP" altLang="en-US" sz="1200" kern="100" dirty="0">
                <a:latin typeface="+mn-ea"/>
                <a:cs typeface="Times New Roman" charset="0"/>
              </a:rPr>
              <a:t>以上の国と地域から</a:t>
            </a:r>
            <a:r>
              <a:rPr lang="en-US" altLang="ja-JP" sz="1200" kern="100" dirty="0">
                <a:latin typeface="+mn-ea"/>
                <a:cs typeface="Times New Roman" charset="0"/>
              </a:rPr>
              <a:t> 916</a:t>
            </a:r>
            <a:r>
              <a:rPr lang="ja-JP" altLang="en-US" sz="1200" kern="100" dirty="0">
                <a:latin typeface="+mn-ea"/>
                <a:cs typeface="Times New Roman" charset="0"/>
              </a:rPr>
              <a:t>社が出展し、延べ</a:t>
            </a:r>
            <a:r>
              <a:rPr lang="en-US" altLang="ja-JP" sz="1200" kern="100" dirty="0">
                <a:latin typeface="+mn-ea"/>
                <a:cs typeface="Times New Roman" charset="0"/>
              </a:rPr>
              <a:t> 58,223</a:t>
            </a:r>
            <a:r>
              <a:rPr lang="ja-JP" altLang="en-US" sz="1200" kern="100" dirty="0">
                <a:latin typeface="+mn-ea"/>
                <a:cs typeface="Times New Roman" charset="0"/>
              </a:rPr>
              <a:t>人が来場、多数の商談が行われました。来年の第</a:t>
            </a:r>
            <a:r>
              <a:rPr lang="en-US" altLang="ja-JP" sz="1200" kern="100" dirty="0">
                <a:latin typeface="+mn-ea"/>
                <a:cs typeface="Times New Roman" charset="0"/>
              </a:rPr>
              <a:t>8</a:t>
            </a:r>
            <a:r>
              <a:rPr lang="ja-JP" altLang="en-US" sz="1200" kern="100" dirty="0">
                <a:latin typeface="+mn-ea"/>
                <a:cs typeface="Times New Roman" charset="0"/>
              </a:rPr>
              <a:t>回上交会では</a:t>
            </a:r>
            <a:r>
              <a:rPr lang="ja-JP" altLang="en-US" sz="1200" kern="100" dirty="0" smtClean="0">
                <a:latin typeface="+mn-ea"/>
                <a:cs typeface="Times New Roman" charset="0"/>
              </a:rPr>
              <a:t>、更に多くの出展者と来場者が見込まれ、</a:t>
            </a:r>
            <a:r>
              <a:rPr lang="en-US" altLang="ja-JP" sz="1200" kern="100" dirty="0" smtClean="0">
                <a:latin typeface="+mn-ea"/>
                <a:cs typeface="Times New Roman" charset="0"/>
              </a:rPr>
              <a:t>60</a:t>
            </a:r>
            <a:r>
              <a:rPr lang="ja-JP" altLang="en-US" sz="1200" kern="100" dirty="0">
                <a:latin typeface="+mn-ea"/>
                <a:cs typeface="Times New Roman" charset="0"/>
              </a:rPr>
              <a:t>以上のフォーラムやマッチング会を通して数多くの商談機会が</a:t>
            </a:r>
            <a:r>
              <a:rPr lang="ja-JP" altLang="en-US" sz="1200" kern="100" dirty="0" smtClean="0">
                <a:latin typeface="+mn-ea"/>
                <a:cs typeface="Times New Roman" charset="0"/>
              </a:rPr>
              <a:t>生まれると期待されています。</a:t>
            </a:r>
            <a:r>
              <a:rPr lang="en-US" altLang="ja-JP" sz="1200" kern="100" dirty="0">
                <a:latin typeface="+mn-ea"/>
                <a:cs typeface="Times New Roman" charset="0"/>
              </a:rPr>
              <a:t>80</a:t>
            </a:r>
            <a:r>
              <a:rPr lang="ja-JP" altLang="en-US" sz="1200" kern="100" dirty="0">
                <a:latin typeface="+mn-ea"/>
                <a:cs typeface="Times New Roman" charset="0"/>
              </a:rPr>
              <a:t>以上の国内外メディア</a:t>
            </a:r>
            <a:r>
              <a:rPr lang="ja-JP" altLang="en-US" sz="1200" kern="100" dirty="0" smtClean="0">
                <a:latin typeface="+mn-ea"/>
                <a:cs typeface="Times New Roman" charset="0"/>
              </a:rPr>
              <a:t>関係者も取材を予定しており、企業</a:t>
            </a:r>
            <a:r>
              <a:rPr lang="en-US" altLang="ja-JP" sz="1200" kern="100" dirty="0" smtClean="0">
                <a:latin typeface="+mn-ea"/>
                <a:cs typeface="Times New Roman" charset="0"/>
              </a:rPr>
              <a:t>PR</a:t>
            </a:r>
            <a:r>
              <a:rPr lang="ja-JP" altLang="en-US" sz="1200" kern="100" dirty="0" smtClean="0">
                <a:latin typeface="+mn-ea"/>
                <a:cs typeface="Times New Roman" charset="0"/>
              </a:rPr>
              <a:t>のチャンスともなります。</a:t>
            </a:r>
            <a:r>
              <a:rPr lang="en-US" altLang="ja-JP" sz="1200" kern="100" dirty="0" smtClean="0">
                <a:latin typeface="+mn-ea"/>
                <a:cs typeface="Times New Roman" charset="0"/>
              </a:rPr>
              <a:t> </a:t>
            </a:r>
            <a:endParaRPr lang="en-US" altLang="ja-JP" sz="1200" kern="100" dirty="0">
              <a:latin typeface="+mn-ea"/>
              <a:cs typeface="Times New Roman" charset="0"/>
            </a:endParaRPr>
          </a:p>
          <a:p>
            <a:pPr>
              <a:spcAft>
                <a:spcPts val="600"/>
              </a:spcAft>
            </a:pPr>
            <a:r>
              <a:rPr lang="ja-JP" altLang="en-US" sz="1200" kern="100" dirty="0">
                <a:latin typeface="+mn-ea"/>
                <a:cs typeface="Times New Roman" charset="0"/>
              </a:rPr>
              <a:t>この度、第</a:t>
            </a:r>
            <a:r>
              <a:rPr lang="en-US" altLang="ja-JP" sz="1200" kern="100" dirty="0">
                <a:latin typeface="+mn-ea"/>
                <a:cs typeface="Times New Roman" charset="0"/>
              </a:rPr>
              <a:t>8</a:t>
            </a:r>
            <a:r>
              <a:rPr lang="ja-JP" altLang="en-US" sz="1200" kern="100" dirty="0">
                <a:latin typeface="+mn-ea"/>
                <a:cs typeface="Times New Roman" charset="0"/>
              </a:rPr>
              <a:t>回上交会（</a:t>
            </a:r>
            <a:r>
              <a:rPr lang="en-US" altLang="ja-JP" sz="1400" kern="100" dirty="0">
                <a:solidFill>
                  <a:srgbClr val="FF0000"/>
                </a:solidFill>
                <a:latin typeface="+mn-ea"/>
                <a:cs typeface="Times New Roman" charset="0"/>
              </a:rPr>
              <a:t>2020</a:t>
            </a:r>
            <a:r>
              <a:rPr lang="ja-JP" altLang="en-US" sz="1400" kern="100" dirty="0">
                <a:solidFill>
                  <a:srgbClr val="FF0000"/>
                </a:solidFill>
                <a:latin typeface="+mn-ea"/>
                <a:cs typeface="Times New Roman" charset="0"/>
              </a:rPr>
              <a:t>年</a:t>
            </a:r>
            <a:r>
              <a:rPr lang="en-US" altLang="ja-JP" sz="1400" kern="100" dirty="0">
                <a:solidFill>
                  <a:srgbClr val="FF0000"/>
                </a:solidFill>
                <a:latin typeface="+mn-ea"/>
                <a:cs typeface="Times New Roman" charset="0"/>
              </a:rPr>
              <a:t>4</a:t>
            </a:r>
            <a:r>
              <a:rPr lang="ja-JP" altLang="en-US" sz="1400" kern="100" dirty="0">
                <a:solidFill>
                  <a:srgbClr val="FF0000"/>
                </a:solidFill>
                <a:latin typeface="+mn-ea"/>
                <a:cs typeface="Times New Roman" charset="0"/>
              </a:rPr>
              <a:t>月</a:t>
            </a:r>
            <a:r>
              <a:rPr lang="en-US" altLang="ja-JP" sz="1400" kern="100" dirty="0">
                <a:solidFill>
                  <a:srgbClr val="FF0000"/>
                </a:solidFill>
                <a:latin typeface="+mn-ea"/>
                <a:cs typeface="Times New Roman" charset="0"/>
              </a:rPr>
              <a:t>16</a:t>
            </a:r>
            <a:r>
              <a:rPr lang="ja-JP" altLang="en-US" sz="1400" kern="100" dirty="0">
                <a:solidFill>
                  <a:srgbClr val="FF0000"/>
                </a:solidFill>
                <a:latin typeface="+mn-ea"/>
                <a:cs typeface="Times New Roman" charset="0"/>
              </a:rPr>
              <a:t>日</a:t>
            </a:r>
            <a:r>
              <a:rPr lang="en-US" altLang="ja-JP" sz="1400" kern="100" dirty="0">
                <a:solidFill>
                  <a:srgbClr val="FF0000"/>
                </a:solidFill>
                <a:latin typeface="+mn-ea"/>
                <a:cs typeface="Times New Roman" charset="0"/>
              </a:rPr>
              <a:t>〜18</a:t>
            </a:r>
            <a:r>
              <a:rPr lang="ja-JP" altLang="en-US" sz="1400" kern="100" dirty="0">
                <a:solidFill>
                  <a:srgbClr val="FF0000"/>
                </a:solidFill>
                <a:latin typeface="+mn-ea"/>
                <a:cs typeface="Times New Roman" charset="0"/>
              </a:rPr>
              <a:t>日開催</a:t>
            </a:r>
            <a:r>
              <a:rPr lang="ja-JP" altLang="en-US" sz="1200" kern="100" dirty="0">
                <a:latin typeface="+mn-ea"/>
                <a:cs typeface="Times New Roman" charset="0"/>
              </a:rPr>
              <a:t>）の出展案内説明会を開催させて頂く運びとなりました。当日は、主催者側を代表し陳書慧項目経理が上交会の概要や出展手順を説明するだけでなく、これまでの出展日本企業に対するサポート事例などもご紹介いたします。</a:t>
            </a:r>
            <a:endParaRPr lang="en-US" altLang="ja-JP" sz="1200" kern="100" dirty="0">
              <a:latin typeface="+mn-ea"/>
              <a:cs typeface="Times New Roman" charset="0"/>
            </a:endParaRPr>
          </a:p>
          <a:p>
            <a:pPr>
              <a:spcAft>
                <a:spcPts val="600"/>
              </a:spcAft>
            </a:pPr>
            <a:r>
              <a:rPr lang="ja-JP" altLang="ja-JP" sz="1200" kern="0" dirty="0">
                <a:latin typeface="+mn-ea"/>
                <a:cs typeface="“ “メイリオ”" charset="0"/>
              </a:rPr>
              <a:t>ご多忙中とは存じますが、皆様方のご参加を</a:t>
            </a:r>
            <a:r>
              <a:rPr lang="ja-JP" altLang="en-US" sz="1200" kern="0" dirty="0">
                <a:latin typeface="+mn-ea"/>
                <a:cs typeface="“ “メイリオ”" charset="0"/>
              </a:rPr>
              <a:t>、</a:t>
            </a:r>
            <a:r>
              <a:rPr lang="ja-JP" altLang="ja-JP" sz="1200" kern="0" dirty="0">
                <a:latin typeface="+mn-ea"/>
                <a:cs typeface="“ “メイリオ”" charset="0"/>
              </a:rPr>
              <a:t>心よりお待ち申し上げ</a:t>
            </a:r>
            <a:r>
              <a:rPr lang="ja-JP" altLang="en-US" sz="1200" kern="0" dirty="0">
                <a:latin typeface="+mn-ea"/>
                <a:cs typeface="“ “メイリオ”" charset="0"/>
              </a:rPr>
              <a:t>ております</a:t>
            </a:r>
            <a:r>
              <a:rPr lang="ja-JP" altLang="ja-JP" sz="1200" kern="0" dirty="0">
                <a:latin typeface="+mn-ea"/>
                <a:cs typeface="“ “メイリオ”" charset="0"/>
              </a:rPr>
              <a:t>。</a:t>
            </a:r>
            <a:r>
              <a:rPr lang="ja-JP" altLang="en-US" sz="1200" kern="0" dirty="0">
                <a:latin typeface="+mn-ea"/>
                <a:cs typeface="“ “メイリオ”" charset="0"/>
              </a:rPr>
              <a:t>参加を希望される方は、</a:t>
            </a:r>
            <a:r>
              <a:rPr lang="ja-JP" altLang="ja-JP" sz="1200" kern="0" dirty="0">
                <a:latin typeface="+mn-ea"/>
                <a:cs typeface="“ “メイリオ”" charset="0"/>
              </a:rPr>
              <a:t>ＦＡＸまたはメールにてお申し込み下さい。</a:t>
            </a:r>
            <a:r>
              <a:rPr lang="ja-JP" altLang="en-US" sz="1200" kern="0" dirty="0">
                <a:latin typeface="+mn-ea"/>
                <a:cs typeface="“ “メイリオ”" charset="0"/>
              </a:rPr>
              <a:t>上交会関係者一同、心よりお待ち申し上げております。　　　　敬具</a:t>
            </a:r>
            <a:endParaRPr lang="ja-JP" altLang="ja-JP" sz="1200" kern="100" dirty="0">
              <a:effectLst/>
              <a:latin typeface="+mn-ea"/>
              <a:cs typeface="Times New Roman" charset="0"/>
            </a:endParaRPr>
          </a:p>
        </p:txBody>
      </p:sp>
      <p:sp>
        <p:nvSpPr>
          <p:cNvPr id="7" name="正方形/長方形 6"/>
          <p:cNvSpPr/>
          <p:nvPr/>
        </p:nvSpPr>
        <p:spPr>
          <a:xfrm>
            <a:off x="283029" y="188262"/>
            <a:ext cx="7030377" cy="359970"/>
          </a:xfrm>
          <a:prstGeom prst="rect">
            <a:avLst/>
          </a:prstGeom>
        </p:spPr>
        <p:txBody>
          <a:bodyPr wrap="square">
            <a:spAutoFit/>
          </a:bodyPr>
          <a:lstStyle/>
          <a:p>
            <a:pPr algn="ctr">
              <a:lnSpc>
                <a:spcPts val="2025"/>
              </a:lnSpc>
              <a:spcAft>
                <a:spcPts val="1500"/>
              </a:spcAft>
            </a:pPr>
            <a:r>
              <a:rPr lang="ja-JP" altLang="ja-JP" sz="2400" b="1">
                <a:latin typeface="“ “メイリオ”" charset="0"/>
                <a:ea typeface="MS Mincho" charset="-128"/>
                <a:cs typeface="“ “メイリオ”" charset="0"/>
              </a:rPr>
              <a:t>第</a:t>
            </a:r>
            <a:r>
              <a:rPr lang="ja-JP" altLang="en-US" sz="2400" b="1">
                <a:latin typeface="“ “メイリオ”" charset="0"/>
                <a:ea typeface="MS Mincho" charset="-128"/>
                <a:cs typeface="“ “メイリオ”" charset="0"/>
              </a:rPr>
              <a:t>８</a:t>
            </a:r>
            <a:r>
              <a:rPr lang="ja-JP" altLang="ja-JP" sz="2400" b="1">
                <a:latin typeface="“ “メイリオ”" charset="0"/>
                <a:ea typeface="MS Mincho" charset="-128"/>
                <a:cs typeface="“ “メイリオ”" charset="0"/>
              </a:rPr>
              <a:t>回中国</a:t>
            </a:r>
            <a:r>
              <a:rPr lang="en-US" altLang="ja-JP" sz="2400" b="1" dirty="0">
                <a:latin typeface="“ “メイリオ”" charset="0"/>
                <a:ea typeface="MS Mincho" charset="-128"/>
                <a:cs typeface="“ “メイリオ”" charset="0"/>
              </a:rPr>
              <a:t>(</a:t>
            </a:r>
            <a:r>
              <a:rPr lang="ja-JP" altLang="en-US" sz="2400" b="1">
                <a:latin typeface="“ “メイリオ”" charset="0"/>
                <a:ea typeface="MS Mincho" charset="-128"/>
                <a:cs typeface="“ “メイリオ”" charset="0"/>
              </a:rPr>
              <a:t>上海</a:t>
            </a:r>
            <a:r>
              <a:rPr lang="en-US" altLang="ja-JP" sz="2400" b="1" dirty="0">
                <a:latin typeface="“ “メイリオ”" charset="0"/>
                <a:ea typeface="MS Mincho" charset="-128"/>
                <a:cs typeface="“ “メイリオ”" charset="0"/>
              </a:rPr>
              <a:t>)</a:t>
            </a:r>
            <a:r>
              <a:rPr lang="ja-JP" altLang="en-US" sz="2400" b="1">
                <a:latin typeface="“ “メイリオ”" charset="0"/>
                <a:ea typeface="MS Mincho" charset="-128"/>
                <a:cs typeface="“ “メイリオ”" charset="0"/>
              </a:rPr>
              <a:t>国際技術</a:t>
            </a:r>
            <a:r>
              <a:rPr lang="ja-JP" altLang="ja-JP" sz="2400" b="1">
                <a:latin typeface="“ “メイリオ”" charset="0"/>
                <a:ea typeface="MS Mincho" charset="-128"/>
                <a:cs typeface="“ “メイリオ”" charset="0"/>
              </a:rPr>
              <a:t>輸出入交易会</a:t>
            </a:r>
            <a:r>
              <a:rPr lang="ja-JP" altLang="en-US" sz="2400" b="1" dirty="0">
                <a:latin typeface="“ “メイリオ”" charset="0"/>
                <a:ea typeface="MS Mincho" charset="-128"/>
                <a:cs typeface="“ “メイリオ”" charset="0"/>
              </a:rPr>
              <a:t>について</a:t>
            </a:r>
            <a:endParaRPr lang="en-US" altLang="ja-JP" sz="2400" b="1" dirty="0">
              <a:latin typeface="“ “メイリオ”" charset="0"/>
              <a:ea typeface="MS Mincho" charset="-128"/>
              <a:cs typeface="“ “メイリオ”" charset="0"/>
            </a:endParaRPr>
          </a:p>
        </p:txBody>
      </p:sp>
      <p:sp>
        <p:nvSpPr>
          <p:cNvPr id="8" name="正方形/長方形 7"/>
          <p:cNvSpPr/>
          <p:nvPr/>
        </p:nvSpPr>
        <p:spPr>
          <a:xfrm>
            <a:off x="147637" y="6118974"/>
            <a:ext cx="7310438" cy="338554"/>
          </a:xfrm>
          <a:prstGeom prst="rect">
            <a:avLst/>
          </a:prstGeom>
        </p:spPr>
        <p:txBody>
          <a:bodyPr wrap="square">
            <a:spAutoFit/>
          </a:bodyPr>
          <a:lstStyle/>
          <a:p>
            <a:r>
              <a:rPr lang="en-US" altLang="ja-JP" sz="1600" kern="0" dirty="0">
                <a:latin typeface="+mj-ea"/>
                <a:ea typeface="+mj-ea"/>
                <a:cs typeface="“ “メイリオ”" charset="0"/>
              </a:rPr>
              <a:t>  </a:t>
            </a:r>
            <a:r>
              <a:rPr lang="ja-JP" altLang="ja-JP" sz="1600" kern="0" dirty="0">
                <a:latin typeface="+mj-ea"/>
                <a:ea typeface="+mj-ea"/>
                <a:cs typeface="“ “メイリオ”" charset="0"/>
              </a:rPr>
              <a:t>株式会社小倉貿易　</a:t>
            </a:r>
            <a:r>
              <a:rPr lang="ja-JP" altLang="ja-JP" sz="1200" kern="0" dirty="0">
                <a:latin typeface="+mj-ea"/>
                <a:ea typeface="+mj-ea"/>
                <a:cs typeface="“ “メイリオ”" charset="0"/>
              </a:rPr>
              <a:t>内</a:t>
            </a:r>
            <a:r>
              <a:rPr lang="ja-JP" altLang="ja-JP" sz="1600" kern="0" dirty="0">
                <a:latin typeface="+mj-ea"/>
                <a:ea typeface="+mj-ea"/>
                <a:cs typeface="“ “メイリオ”" charset="0"/>
              </a:rPr>
              <a:t>　</a:t>
            </a:r>
            <a:r>
              <a:rPr lang="ja-JP" altLang="en-US" sz="1600" kern="100" dirty="0">
                <a:latin typeface="+mj-ea"/>
                <a:ea typeface="+mj-ea"/>
                <a:cs typeface="Times New Roman" charset="0"/>
              </a:rPr>
              <a:t>上交</a:t>
            </a:r>
            <a:r>
              <a:rPr lang="ja-JP" altLang="ja-JP" sz="1600" kern="100" dirty="0">
                <a:latin typeface="+mj-ea"/>
                <a:ea typeface="+mj-ea"/>
                <a:cs typeface="Times New Roman" charset="0"/>
              </a:rPr>
              <a:t>会理事会事務所</a:t>
            </a:r>
            <a:r>
              <a:rPr lang="ja-JP" altLang="ja-JP" sz="1200" kern="100" dirty="0">
                <a:latin typeface="+mj-ea"/>
                <a:ea typeface="+mj-ea"/>
                <a:cs typeface="Times New Roman" charset="0"/>
              </a:rPr>
              <a:t>　行　　　担当：飯田　宛</a:t>
            </a:r>
            <a:r>
              <a:rPr lang="en-US" altLang="ja-JP" sz="1200" kern="0" dirty="0">
                <a:latin typeface="+mj-ea"/>
                <a:ea typeface="+mj-ea"/>
                <a:cs typeface="ＭＳ ゴシック" charset="-128"/>
              </a:rPr>
              <a:t> </a:t>
            </a:r>
            <a:endParaRPr lang="ja-JP" altLang="ja-JP" sz="1050" kern="100" dirty="0">
              <a:latin typeface="+mj-ea"/>
              <a:ea typeface="+mj-ea"/>
              <a:cs typeface="Times New Roman" charset="0"/>
            </a:endParaRPr>
          </a:p>
        </p:txBody>
      </p:sp>
      <p:cxnSp>
        <p:nvCxnSpPr>
          <p:cNvPr id="10" name="直線コネクタ 9"/>
          <p:cNvCxnSpPr/>
          <p:nvPr/>
        </p:nvCxnSpPr>
        <p:spPr>
          <a:xfrm>
            <a:off x="266565" y="5755615"/>
            <a:ext cx="7175046" cy="14287"/>
          </a:xfrm>
          <a:prstGeom prst="line">
            <a:avLst/>
          </a:prstGeom>
          <a:ln w="28575"/>
        </p:spPr>
        <p:style>
          <a:lnRef idx="1">
            <a:schemeClr val="accent2"/>
          </a:lnRef>
          <a:fillRef idx="0">
            <a:schemeClr val="accent2"/>
          </a:fillRef>
          <a:effectRef idx="0">
            <a:schemeClr val="accent2"/>
          </a:effectRef>
          <a:fontRef idx="minor">
            <a:schemeClr val="tx1"/>
          </a:fontRef>
        </p:style>
      </p:cxnSp>
      <p:sp>
        <p:nvSpPr>
          <p:cNvPr id="12" name="正方形/長方形 11"/>
          <p:cNvSpPr/>
          <p:nvPr/>
        </p:nvSpPr>
        <p:spPr>
          <a:xfrm>
            <a:off x="207238" y="5805659"/>
            <a:ext cx="1723549" cy="348813"/>
          </a:xfrm>
          <a:prstGeom prst="rect">
            <a:avLst/>
          </a:prstGeom>
        </p:spPr>
        <p:txBody>
          <a:bodyPr wrap="none">
            <a:spAutoFit/>
          </a:bodyPr>
          <a:lstStyle/>
          <a:p>
            <a:pPr algn="ctr">
              <a:lnSpc>
                <a:spcPts val="2025"/>
              </a:lnSpc>
              <a:spcAft>
                <a:spcPts val="1500"/>
              </a:spcAft>
            </a:pPr>
            <a:r>
              <a:rPr lang="ja-JP" altLang="ja-JP" sz="2000" b="1" dirty="0">
                <a:latin typeface="HGSSoeiKakugothicUB" charset="-128"/>
                <a:ea typeface="HGSSoeiKakugothicUB" charset="-128"/>
                <a:cs typeface="HGSSoeiKakugothicUB" charset="-128"/>
              </a:rPr>
              <a:t>ＦＡＸ申込書</a:t>
            </a:r>
            <a:endParaRPr lang="ja-JP" altLang="ja-JP" sz="1800" dirty="0">
              <a:latin typeface="HGSSoeiKakugothicUB" charset="-128"/>
              <a:ea typeface="HGSSoeiKakugothicUB" charset="-128"/>
              <a:cs typeface="HGSSoeiKakugothicUB" charset="-128"/>
            </a:endParaRPr>
          </a:p>
        </p:txBody>
      </p:sp>
      <p:sp>
        <p:nvSpPr>
          <p:cNvPr id="13" name="正方形/長方形 12"/>
          <p:cNvSpPr/>
          <p:nvPr/>
        </p:nvSpPr>
        <p:spPr>
          <a:xfrm>
            <a:off x="5027024" y="5756501"/>
            <a:ext cx="2414587" cy="400110"/>
          </a:xfrm>
          <a:prstGeom prst="rect">
            <a:avLst/>
          </a:prstGeom>
        </p:spPr>
        <p:txBody>
          <a:bodyPr wrap="square">
            <a:spAutoFit/>
          </a:bodyPr>
          <a:lstStyle/>
          <a:p>
            <a:r>
              <a:rPr lang="en-US" altLang="ja-JP" sz="2000" kern="0" dirty="0">
                <a:latin typeface="MS PGothic" charset="-128"/>
                <a:ea typeface="MS PGothic" charset="-128"/>
                <a:cs typeface="MS PGothic" charset="-128"/>
              </a:rPr>
              <a:t> FAX</a:t>
            </a:r>
            <a:r>
              <a:rPr lang="zh-TW" altLang="ja-JP" sz="2000" kern="0" dirty="0">
                <a:latin typeface="MS PGothic" charset="-128"/>
                <a:ea typeface="MS PGothic" charset="-128"/>
                <a:cs typeface="MS PGothic" charset="-128"/>
              </a:rPr>
              <a:t>：</a:t>
            </a:r>
            <a:r>
              <a:rPr lang="en-US" altLang="zh-TW" sz="2000" kern="0" dirty="0">
                <a:latin typeface="MS PGothic" charset="-128"/>
                <a:ea typeface="MS PGothic" charset="-128"/>
                <a:cs typeface="MS PGothic" charset="-128"/>
              </a:rPr>
              <a:t>06-4302-5588</a:t>
            </a:r>
            <a:endParaRPr lang="ja-JP" altLang="en-US" sz="2000" dirty="0">
              <a:latin typeface="MS PGothic" charset="-128"/>
              <a:ea typeface="MS PGothic" charset="-128"/>
              <a:cs typeface="MS PGothic" charset="-128"/>
            </a:endParaRPr>
          </a:p>
        </p:txBody>
      </p:sp>
      <p:sp>
        <p:nvSpPr>
          <p:cNvPr id="14" name="正方形/長方形 13"/>
          <p:cNvSpPr/>
          <p:nvPr/>
        </p:nvSpPr>
        <p:spPr>
          <a:xfrm>
            <a:off x="90485" y="10455632"/>
            <a:ext cx="7567617" cy="338554"/>
          </a:xfrm>
          <a:prstGeom prst="rect">
            <a:avLst/>
          </a:prstGeom>
        </p:spPr>
        <p:txBody>
          <a:bodyPr wrap="square">
            <a:spAutoFit/>
          </a:bodyPr>
          <a:lstStyle/>
          <a:p>
            <a:pPr>
              <a:spcAft>
                <a:spcPts val="600"/>
              </a:spcAft>
            </a:pPr>
            <a:r>
              <a:rPr lang="en-US" altLang="ja-JP" sz="1600" kern="0" dirty="0">
                <a:latin typeface="ＭＳ ゴシック" charset="-128"/>
                <a:ea typeface="ＭＳ 明朝" charset="-128"/>
                <a:cs typeface="ＭＳ ゴシック" charset="-128"/>
              </a:rPr>
              <a:t> </a:t>
            </a:r>
            <a:r>
              <a:rPr lang="en-US" altLang="ja-JP" sz="1600" kern="0" dirty="0">
                <a:latin typeface="+mn-ea"/>
                <a:cs typeface="“ “メイリオ”" charset="0"/>
              </a:rPr>
              <a:t> </a:t>
            </a:r>
            <a:r>
              <a:rPr lang="ja-JP" altLang="en-US" sz="1200" kern="0" dirty="0">
                <a:latin typeface="ＭＳ ゴシック" charset="-128"/>
                <a:ea typeface="ＭＳ 明朝" charset="-128"/>
                <a:cs typeface="ＭＳ ゴシック" charset="-128"/>
              </a:rPr>
              <a:t>　</a:t>
            </a:r>
            <a:r>
              <a:rPr lang="en-US" altLang="ja-JP" sz="1200" kern="0" dirty="0">
                <a:latin typeface="ＭＳ ゴシック" charset="-128"/>
                <a:ea typeface="ＭＳ 明朝" charset="-128"/>
                <a:cs typeface="ＭＳ ゴシック" charset="-128"/>
              </a:rPr>
              <a:t> </a:t>
            </a:r>
            <a:r>
              <a:rPr lang="en-US" altLang="ja-JP" sz="1400" b="1" kern="0" dirty="0">
                <a:latin typeface="ＭＳ ゴシック" charset="-128"/>
                <a:ea typeface="ＭＳ 明朝" charset="-128"/>
                <a:cs typeface="ＭＳ ゴシック" charset="-128"/>
              </a:rPr>
              <a:t>Mail:</a:t>
            </a:r>
            <a:r>
              <a:rPr lang="ja-JP" altLang="en-US" sz="1400" b="1" dirty="0"/>
              <a:t>ｆａｎｔｉａｎｙｕ</a:t>
            </a:r>
            <a:r>
              <a:rPr lang="en-US" altLang="ja-JP" sz="1400" b="1" dirty="0"/>
              <a:t>_</a:t>
            </a:r>
            <a:r>
              <a:rPr lang="ja-JP" altLang="en-US" sz="1400" b="1" dirty="0"/>
              <a:t>ｓｈ０６１０＠ｙａｈｏｏ．ｃｏ．ｊｐ</a:t>
            </a:r>
            <a:r>
              <a:rPr lang="zh-CN" altLang="ja-JP" sz="1400" b="1" kern="0" dirty="0">
                <a:latin typeface="Century" charset="0"/>
                <a:ea typeface="“ “メイリオ”" charset="0"/>
                <a:cs typeface="“ “メイリオ”" charset="0"/>
              </a:rPr>
              <a:t>　　</a:t>
            </a:r>
            <a:r>
              <a:rPr lang="en-US" altLang="zh-CN" sz="1400" b="1" kern="0" dirty="0">
                <a:latin typeface="Century" charset="0"/>
                <a:ea typeface="“ “メイリオ”" charset="0"/>
                <a:cs typeface="“ “メイリオ”" charset="0"/>
              </a:rPr>
              <a:t>  </a:t>
            </a:r>
            <a:r>
              <a:rPr lang="ja-JP" altLang="en-US" sz="1400" b="1" kern="0" dirty="0">
                <a:latin typeface="Century" charset="0"/>
                <a:ea typeface="“ “メイリオ”" charset="0"/>
                <a:cs typeface="“ “メイリオ”" charset="0"/>
              </a:rPr>
              <a:t>   </a:t>
            </a:r>
            <a:r>
              <a:rPr lang="zh-CN" altLang="ja-JP" sz="1400" b="1" kern="0" dirty="0">
                <a:latin typeface="Century" charset="0"/>
                <a:ea typeface="“ “メイリオ”" charset="0"/>
                <a:cs typeface="“ “メイリオ”" charset="0"/>
              </a:rPr>
              <a:t>　</a:t>
            </a:r>
            <a:r>
              <a:rPr lang="en-US" altLang="zh-CN" sz="1400" b="1" kern="0" dirty="0">
                <a:latin typeface="Century" charset="0"/>
                <a:ea typeface="“ “メイリオ”" charset="0"/>
                <a:cs typeface="“ “メイリオ”" charset="0"/>
              </a:rPr>
              <a:t>TEL </a:t>
            </a:r>
            <a:r>
              <a:rPr lang="zh-CN" altLang="en-US" sz="1400" b="1" kern="0" dirty="0">
                <a:latin typeface="Century" charset="0"/>
                <a:ea typeface="“ “メイリオ”" charset="0"/>
                <a:cs typeface="“ “メイリオ”" charset="0"/>
              </a:rPr>
              <a:t>０６−４３０２−５８８８</a:t>
            </a:r>
            <a:r>
              <a:rPr lang="zh-CN" altLang="ja-JP" sz="1200" kern="0" dirty="0">
                <a:latin typeface="Century" charset="0"/>
                <a:ea typeface="“ “メイリオ”" charset="0"/>
                <a:cs typeface="“ “メイリオ”" charset="0"/>
              </a:rPr>
              <a:t>　　　　　　　　　　　　　　　　　　　　　　</a:t>
            </a:r>
            <a:endParaRPr lang="ja-JP" altLang="ja-JP" sz="1200" kern="100" dirty="0">
              <a:latin typeface="Century" charset="0"/>
              <a:ea typeface="ＭＳ 明朝" charset="-128"/>
              <a:cs typeface="Times New Roman" charset="0"/>
            </a:endParaRPr>
          </a:p>
        </p:txBody>
      </p:sp>
      <p:sp>
        <p:nvSpPr>
          <p:cNvPr id="15" name="正方形/長方形 14"/>
          <p:cNvSpPr/>
          <p:nvPr/>
        </p:nvSpPr>
        <p:spPr>
          <a:xfrm>
            <a:off x="207238" y="10130473"/>
            <a:ext cx="3764684" cy="400110"/>
          </a:xfrm>
          <a:prstGeom prst="rect">
            <a:avLst/>
          </a:prstGeom>
        </p:spPr>
        <p:txBody>
          <a:bodyPr wrap="square">
            <a:spAutoFit/>
          </a:bodyPr>
          <a:lstStyle/>
          <a:p>
            <a:r>
              <a:rPr lang="ja-JP" altLang="ja-JP" sz="2000" kern="0" dirty="0">
                <a:latin typeface="HGSSoeiKakugothicUB" charset="-128"/>
                <a:ea typeface="HGSSoeiKakugothicUB" charset="-128"/>
                <a:cs typeface="HGSSoeiKakugothicUB" charset="-128"/>
              </a:rPr>
              <a:t>Ｍ</a:t>
            </a:r>
            <a:r>
              <a:rPr lang="ja-JP" altLang="en-US" sz="2000" kern="0" dirty="0">
                <a:latin typeface="HGSSoeiKakugothicUB" charset="-128"/>
                <a:ea typeface="HGSSoeiKakugothicUB" charset="-128"/>
                <a:cs typeface="HGSSoeiKakugothicUB" charset="-128"/>
              </a:rPr>
              <a:t>ＡＩＬ</a:t>
            </a:r>
            <a:r>
              <a:rPr lang="ja-JP" altLang="ja-JP" sz="2000" kern="0" dirty="0">
                <a:latin typeface="HGSSoeiKakugothicUB" charset="-128"/>
                <a:ea typeface="HGSSoeiKakugothicUB" charset="-128"/>
                <a:cs typeface="HGSSoeiKakugothicUB" charset="-128"/>
              </a:rPr>
              <a:t>申込</a:t>
            </a:r>
            <a:r>
              <a:rPr lang="ja-JP" altLang="en-US" sz="2000" kern="0" dirty="0">
                <a:latin typeface="HGSSoeiKakugothicUB" charset="-128"/>
                <a:ea typeface="HGSSoeiKakugothicUB" charset="-128"/>
                <a:cs typeface="HGSSoeiKakugothicUB" charset="-128"/>
              </a:rPr>
              <a:t>の場合はこちら</a:t>
            </a:r>
            <a:endParaRPr lang="ja-JP" altLang="ja-JP" sz="2000" kern="100" dirty="0">
              <a:latin typeface="HGSSoeiKakugothicUB" charset="-128"/>
              <a:ea typeface="HGSSoeiKakugothicUB" charset="-128"/>
              <a:cs typeface="HGSSoeiKakugothicUB" charset="-128"/>
            </a:endParaRPr>
          </a:p>
        </p:txBody>
      </p:sp>
      <p:cxnSp>
        <p:nvCxnSpPr>
          <p:cNvPr id="16" name="直線コネクタ 15"/>
          <p:cNvCxnSpPr/>
          <p:nvPr/>
        </p:nvCxnSpPr>
        <p:spPr>
          <a:xfrm>
            <a:off x="283029" y="10114898"/>
            <a:ext cx="7175046" cy="14287"/>
          </a:xfrm>
          <a:prstGeom prst="line">
            <a:avLst/>
          </a:prstGeom>
          <a:ln w="28575"/>
        </p:spPr>
        <p:style>
          <a:lnRef idx="1">
            <a:schemeClr val="accent2"/>
          </a:lnRef>
          <a:fillRef idx="0">
            <a:schemeClr val="accent2"/>
          </a:fillRef>
          <a:effectRef idx="0">
            <a:schemeClr val="accent2"/>
          </a:effectRef>
          <a:fontRef idx="minor">
            <a:schemeClr val="tx1"/>
          </a:fontRef>
        </p:style>
      </p:cxnSp>
      <p:sp>
        <p:nvSpPr>
          <p:cNvPr id="19" name="テキスト ボックス 18"/>
          <p:cNvSpPr txBox="1"/>
          <p:nvPr/>
        </p:nvSpPr>
        <p:spPr>
          <a:xfrm>
            <a:off x="1930787" y="5897366"/>
            <a:ext cx="2686052" cy="253916"/>
          </a:xfrm>
          <a:prstGeom prst="rect">
            <a:avLst/>
          </a:prstGeom>
          <a:noFill/>
        </p:spPr>
        <p:txBody>
          <a:bodyPr wrap="square" rtlCol="0">
            <a:spAutoFit/>
          </a:bodyPr>
          <a:lstStyle/>
          <a:p>
            <a:r>
              <a:rPr kumimoji="1" lang="ja-JP" altLang="en-US" sz="1050" dirty="0"/>
              <a:t>（こちらに記入してお送りください）</a:t>
            </a:r>
          </a:p>
        </p:txBody>
      </p:sp>
      <p:graphicFrame>
        <p:nvGraphicFramePr>
          <p:cNvPr id="9" name="表 8"/>
          <p:cNvGraphicFramePr>
            <a:graphicFrameLocks noGrp="1"/>
          </p:cNvGraphicFramePr>
          <p:nvPr>
            <p:extLst>
              <p:ext uri="{D42A27DB-BD31-4B8C-83A1-F6EECF244321}">
                <p14:modId xmlns:p14="http://schemas.microsoft.com/office/powerpoint/2010/main" val="424564331"/>
              </p:ext>
            </p:extLst>
          </p:nvPr>
        </p:nvGraphicFramePr>
        <p:xfrm>
          <a:off x="411232" y="6469268"/>
          <a:ext cx="6643032" cy="3207223"/>
        </p:xfrm>
        <a:graphic>
          <a:graphicData uri="http://schemas.openxmlformats.org/drawingml/2006/table">
            <a:tbl>
              <a:tblPr firstRow="1" bandRow="1">
                <a:tableStyleId>{7E9639D4-E3E2-4D34-9284-5A2195B3D0D7}</a:tableStyleId>
              </a:tblPr>
              <a:tblGrid>
                <a:gridCol w="1105218">
                  <a:extLst>
                    <a:ext uri="{9D8B030D-6E8A-4147-A177-3AD203B41FA5}">
                      <a16:colId xmlns:a16="http://schemas.microsoft.com/office/drawing/2014/main" xmlns="" val="20000"/>
                    </a:ext>
                  </a:extLst>
                </a:gridCol>
                <a:gridCol w="5537814">
                  <a:extLst>
                    <a:ext uri="{9D8B030D-6E8A-4147-A177-3AD203B41FA5}">
                      <a16:colId xmlns:a16="http://schemas.microsoft.com/office/drawing/2014/main" xmlns="" val="20001"/>
                    </a:ext>
                  </a:extLst>
                </a:gridCol>
              </a:tblGrid>
              <a:tr h="464024">
                <a:tc>
                  <a:txBody>
                    <a:bodyPr/>
                    <a:lstStyle/>
                    <a:p>
                      <a:r>
                        <a:rPr lang="zh-TW" altLang="ja-JP" sz="1200" kern="0" dirty="0">
                          <a:solidFill>
                            <a:sysClr val="windowText" lastClr="000000"/>
                          </a:solidFill>
                          <a:latin typeface="HGSSoeiKakugothicUB" charset="-128"/>
                          <a:ea typeface="HGSSoeiKakugothicUB" charset="-128"/>
                          <a:cs typeface="HGSSoeiKakugothicUB" charset="-128"/>
                        </a:rPr>
                        <a:t>貴社名</a:t>
                      </a:r>
                      <a:endParaRPr kumimoji="1" lang="ja-JP" altLang="en-US" sz="1200" dirty="0">
                        <a:solidFill>
                          <a:sysClr val="windowText" lastClr="000000"/>
                        </a:solidFill>
                        <a:latin typeface="HGSSoeiKakugothicUB" charset="-128"/>
                        <a:ea typeface="HGSSoeiKakugothicUB" charset="-128"/>
                        <a:cs typeface="HGSSoeiKakugothicUB"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436728">
                <a:tc>
                  <a:txBody>
                    <a:bodyPr/>
                    <a:lstStyle/>
                    <a:p>
                      <a:pPr marL="0" marR="0" indent="0" algn="l" defTabSz="777514" rtl="0" eaLnBrk="1" fontAlgn="auto" latinLnBrk="0" hangingPunct="1">
                        <a:lnSpc>
                          <a:spcPct val="100000"/>
                        </a:lnSpc>
                        <a:spcBef>
                          <a:spcPts val="0"/>
                        </a:spcBef>
                        <a:spcAft>
                          <a:spcPts val="0"/>
                        </a:spcAft>
                        <a:buClrTx/>
                        <a:buSzTx/>
                        <a:buFontTx/>
                        <a:buNone/>
                        <a:tabLst/>
                        <a:defRPr/>
                      </a:pPr>
                      <a:r>
                        <a:rPr lang="ja-JP" altLang="ja-JP" sz="1200" kern="0" dirty="0">
                          <a:latin typeface="HGSSoeiKakugothicUB" charset="-128"/>
                          <a:ea typeface="HGSSoeiKakugothicUB" charset="-128"/>
                          <a:cs typeface="HGSSoeiKakugothicUB" charset="-128"/>
                        </a:rPr>
                        <a:t>御住所</a:t>
                      </a:r>
                      <a:endParaRPr lang="ja-JP" altLang="ja-JP" sz="1050" kern="100" dirty="0">
                        <a:latin typeface="HGSSoeiKakugothicUB" charset="-128"/>
                        <a:ea typeface="HGSSoeiKakugothicUB" charset="-128"/>
                        <a:cs typeface="HGSSoeiKakugothicUB"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464024">
                <a:tc>
                  <a:txBody>
                    <a:bodyPr/>
                    <a:lstStyle/>
                    <a:p>
                      <a:r>
                        <a:rPr kumimoji="1" lang="ja-JP" altLang="en-US" sz="1200" dirty="0">
                          <a:latin typeface="HGSSoeiKakugothicUB" charset="-128"/>
                          <a:ea typeface="HGSSoeiKakugothicUB" charset="-128"/>
                          <a:cs typeface="HGSSoeiKakugothicUB" charset="-128"/>
                        </a:rPr>
                        <a:t>お名前</a:t>
                      </a:r>
                      <a:r>
                        <a:rPr kumimoji="1" lang="en-US" altLang="ja-JP" sz="1200" dirty="0">
                          <a:latin typeface="HGSSoeiKakugothicUB" charset="-128"/>
                          <a:ea typeface="HGSSoeiKakugothicUB" charset="-128"/>
                          <a:cs typeface="HGSSoeiKakugothicUB" charset="-128"/>
                        </a:rPr>
                        <a:t>1</a:t>
                      </a:r>
                      <a:endParaRPr kumimoji="1" lang="ja-JP" altLang="en-US" sz="1200" dirty="0">
                        <a:latin typeface="HGSSoeiKakugothicUB" charset="-128"/>
                        <a:ea typeface="HGSSoeiKakugothicUB" charset="-128"/>
                        <a:cs typeface="HGSSoeiKakugothicUB"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477672">
                <a:tc>
                  <a:txBody>
                    <a:bodyPr/>
                    <a:lstStyle/>
                    <a:p>
                      <a:r>
                        <a:rPr kumimoji="1" lang="ja-JP" altLang="en-US" sz="1200" dirty="0">
                          <a:latin typeface="HGSSoeiKakugothicUB" charset="-128"/>
                          <a:ea typeface="HGSSoeiKakugothicUB" charset="-128"/>
                          <a:cs typeface="HGSSoeiKakugothicUB" charset="-128"/>
                        </a:rPr>
                        <a:t>お名前</a:t>
                      </a:r>
                      <a:r>
                        <a:rPr kumimoji="1" lang="en-US" altLang="ja-JP" sz="1200" dirty="0">
                          <a:latin typeface="HGSSoeiKakugothicUB" charset="-128"/>
                          <a:ea typeface="HGSSoeiKakugothicUB" charset="-128"/>
                          <a:cs typeface="HGSSoeiKakugothicUB" charset="-128"/>
                        </a:rPr>
                        <a:t>2</a:t>
                      </a:r>
                      <a:endParaRPr kumimoji="1" lang="ja-JP" altLang="en-US" sz="1200" dirty="0">
                        <a:latin typeface="HGSSoeiKakugothicUB" charset="-128"/>
                        <a:ea typeface="HGSSoeiKakugothicUB" charset="-128"/>
                        <a:cs typeface="HGSSoeiKakugothicUB"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464024">
                <a:tc>
                  <a:txBody>
                    <a:bodyPr/>
                    <a:lstStyle/>
                    <a:p>
                      <a:r>
                        <a:rPr kumimoji="1" lang="ja-JP" altLang="en-US" sz="1200">
                          <a:latin typeface="HGSSoeiKakugothicUB" charset="-128"/>
                          <a:ea typeface="HGSSoeiKakugothicUB" charset="-128"/>
                          <a:cs typeface="HGSSoeiKakugothicUB" charset="-128"/>
                        </a:rPr>
                        <a:t>御連絡先</a:t>
                      </a:r>
                      <a:r>
                        <a:rPr kumimoji="1" lang="en-US" altLang="ja-JP" sz="1200" dirty="0">
                          <a:latin typeface="HGSSoeiKakugothicUB" charset="-128"/>
                          <a:ea typeface="HGSSoeiKakugothicUB" charset="-128"/>
                          <a:cs typeface="HGSSoeiKakugothicUB" charset="-128"/>
                        </a:rPr>
                        <a:t>TEL</a:t>
                      </a:r>
                      <a:endParaRPr kumimoji="1" lang="ja-JP" altLang="en-US" sz="1200" dirty="0">
                        <a:latin typeface="HGSSoeiKakugothicUB" charset="-128"/>
                        <a:ea typeface="HGSSoeiKakugothicUB" charset="-128"/>
                        <a:cs typeface="HGSSoeiKakugothicUB"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491319">
                <a:tc>
                  <a:txBody>
                    <a:bodyPr/>
                    <a:lstStyle/>
                    <a:p>
                      <a:r>
                        <a:rPr kumimoji="1" lang="ja-JP" altLang="en-US" sz="1200">
                          <a:latin typeface="HGSSoeiKakugothicUB" charset="-128"/>
                          <a:ea typeface="HGSSoeiKakugothicUB" charset="-128"/>
                          <a:cs typeface="HGSSoeiKakugothicUB" charset="-128"/>
                        </a:rPr>
                        <a:t>御連絡先</a:t>
                      </a:r>
                      <a:r>
                        <a:rPr kumimoji="1" lang="en-US" altLang="ja-JP" sz="1200" dirty="0">
                          <a:latin typeface="HGSSoeiKakugothicUB" charset="-128"/>
                          <a:ea typeface="HGSSoeiKakugothicUB" charset="-128"/>
                          <a:cs typeface="HGSSoeiKakugothicUB" charset="-128"/>
                        </a:rPr>
                        <a:t>FAX</a:t>
                      </a:r>
                      <a:endParaRPr kumimoji="1" lang="ja-JP" altLang="en-US" sz="1200" dirty="0">
                        <a:latin typeface="HGSSoeiKakugothicUB" charset="-128"/>
                        <a:ea typeface="HGSSoeiKakugothicUB" charset="-128"/>
                        <a:cs typeface="HGSSoeiKakugothicUB"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409432">
                <a:tc>
                  <a:txBody>
                    <a:bodyPr/>
                    <a:lstStyle/>
                    <a:p>
                      <a:r>
                        <a:rPr lang="zh-TW" altLang="ja-JP" sz="1200" kern="0" dirty="0">
                          <a:latin typeface="HGSSoeiKakugothicUB" charset="-128"/>
                          <a:ea typeface="HGSSoeiKakugothicUB" charset="-128"/>
                          <a:cs typeface="HGSSoeiKakugothicUB" charset="-128"/>
                        </a:rPr>
                        <a:t>御連絡先</a:t>
                      </a:r>
                      <a:r>
                        <a:rPr lang="en-US" altLang="zh-TW" sz="1200" kern="0" dirty="0">
                          <a:latin typeface="HGSSoeiKakugothicUB" charset="-128"/>
                          <a:ea typeface="HGSSoeiKakugothicUB" charset="-128"/>
                          <a:cs typeface="HGSSoeiKakugothicUB" charset="-128"/>
                        </a:rPr>
                        <a:t>Mail</a:t>
                      </a:r>
                      <a:endParaRPr lang="ja-JP" altLang="ja-JP" sz="1050" kern="100" dirty="0">
                        <a:latin typeface="HGSSoeiKakugothicUB" charset="-128"/>
                        <a:ea typeface="HGSSoeiKakugothicUB" charset="-128"/>
                        <a:cs typeface="HGSSoeiKakugothicUB"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17" name="テキスト ボックス 16">
            <a:extLst>
              <a:ext uri="{FF2B5EF4-FFF2-40B4-BE49-F238E27FC236}">
                <a16:creationId xmlns:a16="http://schemas.microsoft.com/office/drawing/2014/main" xmlns="" id="{A0C3541A-3C6A-C446-87FD-4FB4E421A7D4}"/>
              </a:ext>
            </a:extLst>
          </p:cNvPr>
          <p:cNvSpPr txBox="1"/>
          <p:nvPr/>
        </p:nvSpPr>
        <p:spPr>
          <a:xfrm>
            <a:off x="411232" y="9676478"/>
            <a:ext cx="6885709" cy="415498"/>
          </a:xfrm>
          <a:prstGeom prst="rect">
            <a:avLst/>
          </a:prstGeom>
          <a:noFill/>
        </p:spPr>
        <p:txBody>
          <a:bodyPr wrap="square" rtlCol="0">
            <a:spAutoFit/>
          </a:bodyPr>
          <a:lstStyle/>
          <a:p>
            <a:r>
              <a:rPr lang="ja-JP" altLang="en-US" sz="1050" dirty="0"/>
              <a:t>　御記入頂いた個人情報は適切に管理し、主催者および共催者が共有した上で、本説明会の実施並びに上交会その他セミナーの御案内や情報提供の為に利用致します。</a:t>
            </a:r>
            <a:endParaRPr kumimoji="1" lang="ja-JP" altLang="en-US" sz="1050" dirty="0"/>
          </a:p>
        </p:txBody>
      </p:sp>
      <p:pic>
        <p:nvPicPr>
          <p:cNvPr id="2" name="図 1"/>
          <p:cNvPicPr>
            <a:picLocks noChangeAspect="1"/>
          </p:cNvPicPr>
          <p:nvPr/>
        </p:nvPicPr>
        <p:blipFill>
          <a:blip r:embed="rId2"/>
          <a:stretch>
            <a:fillRect/>
          </a:stretch>
        </p:blipFill>
        <p:spPr>
          <a:xfrm>
            <a:off x="340284" y="637815"/>
            <a:ext cx="3457933" cy="1107819"/>
          </a:xfrm>
          <a:prstGeom prst="rect">
            <a:avLst/>
          </a:prstGeom>
        </p:spPr>
      </p:pic>
      <p:pic>
        <p:nvPicPr>
          <p:cNvPr id="3" name="図 2"/>
          <p:cNvPicPr>
            <a:picLocks noChangeAspect="1"/>
          </p:cNvPicPr>
          <p:nvPr/>
        </p:nvPicPr>
        <p:blipFill>
          <a:blip r:embed="rId3"/>
          <a:stretch>
            <a:fillRect/>
          </a:stretch>
        </p:blipFill>
        <p:spPr>
          <a:xfrm>
            <a:off x="3883352" y="639939"/>
            <a:ext cx="3474311" cy="1111009"/>
          </a:xfrm>
          <a:prstGeom prst="rect">
            <a:avLst/>
          </a:prstGeom>
        </p:spPr>
      </p:pic>
      <p:sp>
        <p:nvSpPr>
          <p:cNvPr id="18" name="TextBox 52"/>
          <p:cNvSpPr txBox="1"/>
          <p:nvPr/>
        </p:nvSpPr>
        <p:spPr>
          <a:xfrm>
            <a:off x="-6453" y="1684428"/>
            <a:ext cx="4845739" cy="307777"/>
          </a:xfrm>
          <a:prstGeom prst="rect">
            <a:avLst/>
          </a:prstGeom>
          <a:noFill/>
        </p:spPr>
        <p:txBody>
          <a:bodyPr wrap="square" rtlCol="0">
            <a:spAutoFit/>
          </a:bodyPr>
          <a:lstStyle/>
          <a:p>
            <a:r>
              <a:rPr lang="ja-JP" altLang="en-US" sz="1400" dirty="0"/>
              <a:t>　　</a:t>
            </a:r>
            <a:r>
              <a:rPr lang="ja-JP" altLang="en-US" sz="1100" dirty="0">
                <a:latin typeface="ＭＳ Ｐゴシック" panose="020B0600070205080204" pitchFamily="50" charset="-128"/>
                <a:ea typeface="ＭＳ Ｐゴシック" panose="020B0600070205080204" pitchFamily="50" charset="-128"/>
              </a:rPr>
              <a:t>前回</a:t>
            </a:r>
            <a:r>
              <a:rPr lang="en-US" altLang="ja-JP" sz="1100" dirty="0">
                <a:latin typeface="ＭＳ Ｐゴシック" panose="020B0600070205080204" pitchFamily="50" charset="-128"/>
                <a:ea typeface="ＭＳ Ｐゴシック" panose="020B0600070205080204" pitchFamily="50" charset="-128"/>
              </a:rPr>
              <a:t>(</a:t>
            </a:r>
            <a:r>
              <a:rPr lang="ja-JP" altLang="en-US" sz="1100" dirty="0">
                <a:latin typeface="ＭＳ Ｐゴシック" panose="020B0600070205080204" pitchFamily="50" charset="-128"/>
                <a:ea typeface="ＭＳ Ｐゴシック" panose="020B0600070205080204" pitchFamily="50" charset="-128"/>
              </a:rPr>
              <a:t>第７回</a:t>
            </a:r>
            <a:r>
              <a:rPr lang="en-US" altLang="ja-JP" sz="1100" dirty="0">
                <a:latin typeface="ＭＳ Ｐゴシック" panose="020B0600070205080204" pitchFamily="50" charset="-128"/>
                <a:ea typeface="ＭＳ Ｐゴシック" panose="020B0600070205080204" pitchFamily="50" charset="-128"/>
              </a:rPr>
              <a:t>)</a:t>
            </a:r>
            <a:r>
              <a:rPr lang="ja-JP" altLang="en-US" sz="1100" dirty="0">
                <a:latin typeface="ＭＳ Ｐゴシック" panose="020B0600070205080204" pitchFamily="50" charset="-128"/>
                <a:ea typeface="ＭＳ Ｐゴシック" panose="020B0600070205080204" pitchFamily="50" charset="-128"/>
              </a:rPr>
              <a:t>の開催風景</a:t>
            </a:r>
            <a:endParaRPr lang="en-US" altLang="zh-CN" sz="1100" dirty="0">
              <a:latin typeface="ＭＳ Ｐゴシック" panose="020B0600070205080204" pitchFamily="50" charset="-128"/>
              <a:ea typeface="ＭＳ Ｐゴシック" panose="020B0600070205080204" pitchFamily="50" charset="-128"/>
            </a:endParaRPr>
          </a:p>
        </p:txBody>
      </p:sp>
      <p:sp>
        <p:nvSpPr>
          <p:cNvPr id="22" name="正方形/長方形 21"/>
          <p:cNvSpPr/>
          <p:nvPr/>
        </p:nvSpPr>
        <p:spPr>
          <a:xfrm>
            <a:off x="3643952" y="10130473"/>
            <a:ext cx="3713712" cy="461665"/>
          </a:xfrm>
          <a:prstGeom prst="rect">
            <a:avLst/>
          </a:prstGeom>
        </p:spPr>
        <p:txBody>
          <a:bodyPr wrap="square">
            <a:spAutoFit/>
          </a:bodyPr>
          <a:lstStyle/>
          <a:p>
            <a:pPr>
              <a:spcAft>
                <a:spcPts val="600"/>
              </a:spcAft>
            </a:pPr>
            <a:r>
              <a:rPr lang="ja-JP" altLang="ja-JP" sz="1200" kern="0" dirty="0">
                <a:latin typeface="+mn-ea"/>
                <a:cs typeface="“ “メイリオ”" charset="0"/>
              </a:rPr>
              <a:t>株式会社小倉貿易　内　</a:t>
            </a:r>
            <a:r>
              <a:rPr lang="ja-JP" altLang="en-US" sz="1200" kern="100" dirty="0">
                <a:latin typeface="+mn-ea"/>
                <a:cs typeface="Times New Roman" charset="0"/>
              </a:rPr>
              <a:t>上交</a:t>
            </a:r>
            <a:r>
              <a:rPr lang="ja-JP" altLang="ja-JP" sz="1200" kern="100" dirty="0">
                <a:latin typeface="+mn-ea"/>
                <a:cs typeface="Times New Roman" charset="0"/>
              </a:rPr>
              <a:t>会理事会事務所　行　　　担当：飯田　宛</a:t>
            </a:r>
            <a:r>
              <a:rPr lang="zh-CN" altLang="ja-JP" sz="1200" kern="0" dirty="0">
                <a:latin typeface="Century" charset="0"/>
                <a:ea typeface="“ “メイリオ”" charset="0"/>
                <a:cs typeface="“ “メイリオ”" charset="0"/>
              </a:rPr>
              <a:t>　　　　　　　　　</a:t>
            </a:r>
            <a:endParaRPr lang="ja-JP" altLang="ja-JP" sz="1200" kern="100" dirty="0">
              <a:latin typeface="Century" charset="0"/>
              <a:ea typeface="ＭＳ 明朝" charset="-128"/>
              <a:cs typeface="Times New Roman" charset="0"/>
            </a:endParaRPr>
          </a:p>
        </p:txBody>
      </p:sp>
    </p:spTree>
    <p:extLst>
      <p:ext uri="{BB962C8B-B14F-4D97-AF65-F5344CB8AC3E}">
        <p14:creationId xmlns:p14="http://schemas.microsoft.com/office/powerpoint/2010/main" val="979710945"/>
      </p:ext>
    </p:extLst>
  </p:cSld>
  <p:clrMapOvr>
    <a:masterClrMapping/>
  </p:clrMapOvr>
</p:sld>
</file>

<file path=ppt/theme/theme1.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potx" id="{3F8E5C06-014F-4A13-A3C7-E133BECAFD1E}" vid="{BD152B00-4CFD-4022-8208-530F7579D7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51</Template>
  <TotalTime>0</TotalTime>
  <Words>239</Words>
  <Application>Microsoft Office PowerPoint</Application>
  <PresentationFormat>ユーザー設定</PresentationFormat>
  <Paragraphs>62</Paragraphs>
  <Slides>2</Slides>
  <Notes>0</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2</vt:i4>
      </vt:variant>
    </vt:vector>
  </HeadingPairs>
  <TitlesOfParts>
    <vt:vector size="18" baseType="lpstr">
      <vt:lpstr>“ “メイリオ”</vt:lpstr>
      <vt:lpstr>HGSSoeiKakugothicUB</vt:lpstr>
      <vt:lpstr>Hiragino Kaku Gothic ProN W6</vt:lpstr>
      <vt:lpstr>ＭＳ Ｐゴシック</vt:lpstr>
      <vt:lpstr>ＭＳ Ｐゴシック</vt:lpstr>
      <vt:lpstr>ＭＳ ゴシック</vt:lpstr>
      <vt:lpstr>MS Mincho</vt:lpstr>
      <vt:lpstr>MS Mincho</vt:lpstr>
      <vt:lpstr>宋体</vt:lpstr>
      <vt:lpstr>メイリオ</vt:lpstr>
      <vt:lpstr>Arial</vt:lpstr>
      <vt:lpstr>Calibri</vt:lpstr>
      <vt:lpstr>Calibri Light</vt:lpstr>
      <vt:lpstr>Century</vt:lpstr>
      <vt:lpstr>Times New Roman</vt:lpstr>
      <vt:lpstr>1_ガイド入りテンプレートサンプル20130531三木さん</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cp:lastPrinted>2019-07-24T05:27:29Z</cp:lastPrinted>
  <dcterms:created xsi:type="dcterms:W3CDTF">2016-07-27T06:24:20Z</dcterms:created>
  <dcterms:modified xsi:type="dcterms:W3CDTF">2019-07-24T08:49:46Z</dcterms:modified>
</cp:coreProperties>
</file>