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
  </p:notesMasterIdLst>
  <p:handoutMasterIdLst>
    <p:handoutMasterId r:id="rId7"/>
  </p:handoutMasterIdLst>
  <p:sldIdLst>
    <p:sldId id="258" r:id="rId2"/>
    <p:sldId id="259" r:id="rId3"/>
    <p:sldId id="260" r:id="rId4"/>
    <p:sldId id="261" r:id="rId5"/>
  </p:sldIdLst>
  <p:sldSz cx="7559675" cy="10691813"/>
  <p:notesSz cx="6807200" cy="9939338"/>
  <p:defaultTextStyle>
    <a:defPPr>
      <a:defRPr lang="ja-JP"/>
    </a:defPPr>
    <a:lvl1pPr marL="0" algn="l" defTabSz="995421" rtl="0" eaLnBrk="1" latinLnBrk="0" hangingPunct="1">
      <a:defRPr kumimoji="1" sz="1960" kern="1200">
        <a:solidFill>
          <a:schemeClr val="tx1"/>
        </a:solidFill>
        <a:latin typeface="+mn-lt"/>
        <a:ea typeface="+mn-ea"/>
        <a:cs typeface="+mn-cs"/>
      </a:defRPr>
    </a:lvl1pPr>
    <a:lvl2pPr marL="497709" algn="l" defTabSz="995421" rtl="0" eaLnBrk="1" latinLnBrk="0" hangingPunct="1">
      <a:defRPr kumimoji="1" sz="1960" kern="1200">
        <a:solidFill>
          <a:schemeClr val="tx1"/>
        </a:solidFill>
        <a:latin typeface="+mn-lt"/>
        <a:ea typeface="+mn-ea"/>
        <a:cs typeface="+mn-cs"/>
      </a:defRPr>
    </a:lvl2pPr>
    <a:lvl3pPr marL="995421" algn="l" defTabSz="995421" rtl="0" eaLnBrk="1" latinLnBrk="0" hangingPunct="1">
      <a:defRPr kumimoji="1" sz="1960" kern="1200">
        <a:solidFill>
          <a:schemeClr val="tx1"/>
        </a:solidFill>
        <a:latin typeface="+mn-lt"/>
        <a:ea typeface="+mn-ea"/>
        <a:cs typeface="+mn-cs"/>
      </a:defRPr>
    </a:lvl3pPr>
    <a:lvl4pPr marL="1493130" algn="l" defTabSz="995421" rtl="0" eaLnBrk="1" latinLnBrk="0" hangingPunct="1">
      <a:defRPr kumimoji="1" sz="1960" kern="1200">
        <a:solidFill>
          <a:schemeClr val="tx1"/>
        </a:solidFill>
        <a:latin typeface="+mn-lt"/>
        <a:ea typeface="+mn-ea"/>
        <a:cs typeface="+mn-cs"/>
      </a:defRPr>
    </a:lvl4pPr>
    <a:lvl5pPr marL="1990841" algn="l" defTabSz="995421" rtl="0" eaLnBrk="1" latinLnBrk="0" hangingPunct="1">
      <a:defRPr kumimoji="1" sz="1960" kern="1200">
        <a:solidFill>
          <a:schemeClr val="tx1"/>
        </a:solidFill>
        <a:latin typeface="+mn-lt"/>
        <a:ea typeface="+mn-ea"/>
        <a:cs typeface="+mn-cs"/>
      </a:defRPr>
    </a:lvl5pPr>
    <a:lvl6pPr marL="2488549" algn="l" defTabSz="995421" rtl="0" eaLnBrk="1" latinLnBrk="0" hangingPunct="1">
      <a:defRPr kumimoji="1" sz="1960" kern="1200">
        <a:solidFill>
          <a:schemeClr val="tx1"/>
        </a:solidFill>
        <a:latin typeface="+mn-lt"/>
        <a:ea typeface="+mn-ea"/>
        <a:cs typeface="+mn-cs"/>
      </a:defRPr>
    </a:lvl6pPr>
    <a:lvl7pPr marL="2986263" algn="l" defTabSz="995421" rtl="0" eaLnBrk="1" latinLnBrk="0" hangingPunct="1">
      <a:defRPr kumimoji="1" sz="1960" kern="1200">
        <a:solidFill>
          <a:schemeClr val="tx1"/>
        </a:solidFill>
        <a:latin typeface="+mn-lt"/>
        <a:ea typeface="+mn-ea"/>
        <a:cs typeface="+mn-cs"/>
      </a:defRPr>
    </a:lvl7pPr>
    <a:lvl8pPr marL="3483972" algn="l" defTabSz="995421" rtl="0" eaLnBrk="1" latinLnBrk="0" hangingPunct="1">
      <a:defRPr kumimoji="1" sz="1960" kern="1200">
        <a:solidFill>
          <a:schemeClr val="tx1"/>
        </a:solidFill>
        <a:latin typeface="+mn-lt"/>
        <a:ea typeface="+mn-ea"/>
        <a:cs typeface="+mn-cs"/>
      </a:defRPr>
    </a:lvl8pPr>
    <a:lvl9pPr marL="3981682" algn="l" defTabSz="995421" rtl="0" eaLnBrk="1" latinLnBrk="0" hangingPunct="1">
      <a:defRPr kumimoji="1"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趙　美玲" initials="趙　美玲" lastIdx="1" clrIdx="0">
    <p:extLst>
      <p:ext uri="{19B8F6BF-5375-455C-9EA6-DF929625EA0E}">
        <p15:presenceInfo xmlns:p15="http://schemas.microsoft.com/office/powerpoint/2012/main" userId="S-1-5-21-72184210-1489834676-11539462-6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48F2"/>
    <a:srgbClr val="BF4DED"/>
    <a:srgbClr val="5048F2"/>
    <a:srgbClr val="5D49F1"/>
    <a:srgbClr val="8D4BEF"/>
    <a:srgbClr val="944BEF"/>
    <a:srgbClr val="9D54E6"/>
    <a:srgbClr val="D6D4FC"/>
    <a:srgbClr val="BBB8FA"/>
    <a:srgbClr val="D2D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424" autoAdjust="0"/>
  </p:normalViewPr>
  <p:slideViewPr>
    <p:cSldViewPr snapToGrid="0">
      <p:cViewPr varScale="1">
        <p:scale>
          <a:sx n="48" d="100"/>
          <a:sy n="48" d="100"/>
        </p:scale>
        <p:origin x="2706" y="54"/>
      </p:cViewPr>
      <p:guideLst>
        <p:guide orient="horz" pos="3368"/>
        <p:guide pos="2336"/>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003" cy="498979"/>
          </a:xfrm>
          <a:prstGeom prst="rect">
            <a:avLst/>
          </a:prstGeom>
        </p:spPr>
        <p:txBody>
          <a:bodyPr vert="horz" lIns="92943" tIns="46471" rIns="92943" bIns="4647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577" y="1"/>
            <a:ext cx="2950003" cy="498979"/>
          </a:xfrm>
          <a:prstGeom prst="rect">
            <a:avLst/>
          </a:prstGeom>
        </p:spPr>
        <p:txBody>
          <a:bodyPr vert="horz" lIns="92943" tIns="46471" rIns="92943" bIns="46471" rtlCol="0"/>
          <a:lstStyle>
            <a:lvl1pPr algn="r">
              <a:defRPr sz="1200"/>
            </a:lvl1pPr>
          </a:lstStyle>
          <a:p>
            <a:fld id="{68BC61F1-D039-4A6E-B575-B04264963034}" type="datetimeFigureOut">
              <a:rPr kumimoji="1" lang="ja-JP" altLang="en-US" smtClean="0"/>
              <a:t>2019/6/27</a:t>
            </a:fld>
            <a:endParaRPr kumimoji="1" lang="ja-JP" altLang="en-US"/>
          </a:p>
        </p:txBody>
      </p:sp>
      <p:sp>
        <p:nvSpPr>
          <p:cNvPr id="4" name="フッター プレースホルダー 3"/>
          <p:cNvSpPr>
            <a:spLocks noGrp="1"/>
          </p:cNvSpPr>
          <p:nvPr>
            <p:ph type="ftr" sz="quarter" idx="2"/>
          </p:nvPr>
        </p:nvSpPr>
        <p:spPr>
          <a:xfrm>
            <a:off x="1" y="9440360"/>
            <a:ext cx="2950003" cy="498979"/>
          </a:xfrm>
          <a:prstGeom prst="rect">
            <a:avLst/>
          </a:prstGeom>
        </p:spPr>
        <p:txBody>
          <a:bodyPr vert="horz" lIns="92943" tIns="46471" rIns="92943" bIns="4647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577" y="9440360"/>
            <a:ext cx="2950003" cy="498979"/>
          </a:xfrm>
          <a:prstGeom prst="rect">
            <a:avLst/>
          </a:prstGeom>
        </p:spPr>
        <p:txBody>
          <a:bodyPr vert="horz" lIns="92943" tIns="46471" rIns="92943" bIns="46471" rtlCol="0" anchor="b"/>
          <a:lstStyle>
            <a:lvl1pPr algn="r">
              <a:defRPr sz="1200"/>
            </a:lvl1pPr>
          </a:lstStyle>
          <a:p>
            <a:fld id="{9DE5C936-2626-47CB-A7E3-FDC1A5E37D5C}" type="slidenum">
              <a:rPr kumimoji="1" lang="ja-JP" altLang="en-US" smtClean="0"/>
              <a:t>‹#›</a:t>
            </a:fld>
            <a:endParaRPr kumimoji="1" lang="ja-JP" altLang="en-US"/>
          </a:p>
        </p:txBody>
      </p:sp>
    </p:spTree>
    <p:extLst>
      <p:ext uri="{BB962C8B-B14F-4D97-AF65-F5344CB8AC3E}">
        <p14:creationId xmlns:p14="http://schemas.microsoft.com/office/powerpoint/2010/main" val="2568297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18" tIns="45709" rIns="91418"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2"/>
            <a:ext cx="2949575" cy="498475"/>
          </a:xfrm>
          <a:prstGeom prst="rect">
            <a:avLst/>
          </a:prstGeom>
        </p:spPr>
        <p:txBody>
          <a:bodyPr vert="horz" lIns="91418" tIns="45709" rIns="91418" bIns="45709" rtlCol="0"/>
          <a:lstStyle>
            <a:lvl1pPr algn="r">
              <a:defRPr sz="1200"/>
            </a:lvl1pPr>
          </a:lstStyle>
          <a:p>
            <a:fld id="{9AD1CEC8-840C-4F05-8149-C0F6A1F0EE6F}" type="datetimeFigureOut">
              <a:rPr kumimoji="1" lang="ja-JP" altLang="en-US" smtClean="0"/>
              <a:t>2019/6/27</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18" tIns="45709" rIns="91418" bIns="45709"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18" tIns="45709" rIns="91418"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18" tIns="45709" rIns="91418"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18" tIns="45709" rIns="91418" bIns="45709" rtlCol="0" anchor="b"/>
          <a:lstStyle>
            <a:lvl1pPr algn="r">
              <a:defRPr sz="1200"/>
            </a:lvl1pPr>
          </a:lstStyle>
          <a:p>
            <a:fld id="{9EF5C0A1-A110-4BC6-B55A-DF4179FD3BFC}" type="slidenum">
              <a:rPr kumimoji="1" lang="ja-JP" altLang="en-US" smtClean="0"/>
              <a:t>‹#›</a:t>
            </a:fld>
            <a:endParaRPr kumimoji="1" lang="ja-JP" altLang="en-US"/>
          </a:p>
        </p:txBody>
      </p:sp>
    </p:spTree>
    <p:extLst>
      <p:ext uri="{BB962C8B-B14F-4D97-AF65-F5344CB8AC3E}">
        <p14:creationId xmlns:p14="http://schemas.microsoft.com/office/powerpoint/2010/main" val="311222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F5C0A1-A110-4BC6-B55A-DF4179FD3BFC}" type="slidenum">
              <a:rPr kumimoji="1" lang="ja-JP" altLang="en-US" smtClean="0"/>
              <a:t>1</a:t>
            </a:fld>
            <a:endParaRPr kumimoji="1" lang="ja-JP" altLang="en-US"/>
          </a:p>
        </p:txBody>
      </p:sp>
    </p:spTree>
    <p:extLst>
      <p:ext uri="{BB962C8B-B14F-4D97-AF65-F5344CB8AC3E}">
        <p14:creationId xmlns:p14="http://schemas.microsoft.com/office/powerpoint/2010/main" val="345117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42056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49323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120356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3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30304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246156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51061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313156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4049349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207430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278692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7FF8D7-523E-47A1-8E40-E8FC5C38D600}" type="datetimeFigureOut">
              <a:rPr kumimoji="1" lang="ja-JP" altLang="en-US" smtClean="0"/>
              <a:t>2019/6/27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317828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77FF8D7-523E-47A1-8E40-E8FC5C38D600}" type="datetimeFigureOut">
              <a:rPr kumimoji="1" lang="ja-JP" altLang="en-US" smtClean="0"/>
              <a:t>2019/6/27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BF020744-1544-4159-B860-6F2EB816EEA4}" type="slidenum">
              <a:rPr kumimoji="1" lang="ja-JP" altLang="en-US" smtClean="0"/>
              <a:t>‹#›</a:t>
            </a:fld>
            <a:endParaRPr kumimoji="1" lang="ja-JP" altLang="en-US"/>
          </a:p>
        </p:txBody>
      </p:sp>
    </p:spTree>
    <p:extLst>
      <p:ext uri="{BB962C8B-B14F-4D97-AF65-F5344CB8AC3E}">
        <p14:creationId xmlns:p14="http://schemas.microsoft.com/office/powerpoint/2010/main" val="30113959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6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martinlevelling.it/en/levelling-feet/teknofix-feet/" TargetMode="External"/><Relationship Id="rId13" Type="http://schemas.openxmlformats.org/officeDocument/2006/relationships/image" Target="../media/image5.png"/><Relationship Id="rId3" Type="http://schemas.openxmlformats.org/officeDocument/2006/relationships/hyperlink" Target="https://www.martinlevelling.it/en/levelling-feet/hygienic-sanitary-3a-feet/" TargetMode="External"/><Relationship Id="rId7" Type="http://schemas.openxmlformats.org/officeDocument/2006/relationships/hyperlink" Target="https://www.martinlevelling.it/en/levelling-feet/steel-feet/" TargetMode="External"/><Relationship Id="rId12" Type="http://schemas.openxmlformats.org/officeDocument/2006/relationships/image" Target="../media/image4.png"/><Relationship Id="rId2" Type="http://schemas.openxmlformats.org/officeDocument/2006/relationships/hyperlink" Target="https://www.martinlevelling.it/en/" TargetMode="External"/><Relationship Id="rId1" Type="http://schemas.openxmlformats.org/officeDocument/2006/relationships/slideLayout" Target="../slideLayouts/slideLayout6.xml"/><Relationship Id="rId6" Type="http://schemas.openxmlformats.org/officeDocument/2006/relationships/hyperlink" Target="https://www.martinlevelling.it/en/levelling-feet/stainless-steel-accessories-3a/" TargetMode="External"/><Relationship Id="rId11" Type="http://schemas.openxmlformats.org/officeDocument/2006/relationships/image" Target="../media/image3.png"/><Relationship Id="rId5" Type="http://schemas.openxmlformats.org/officeDocument/2006/relationships/hyperlink" Target="https://www.martinlevelling.it/en/levelling-feet/stainless-steel-feet/" TargetMode="External"/><Relationship Id="rId10" Type="http://schemas.openxmlformats.org/officeDocument/2006/relationships/image" Target="../media/image2.png"/><Relationship Id="rId4" Type="http://schemas.openxmlformats.org/officeDocument/2006/relationships/hyperlink" Target="https://www.martinlevelling.it/en/levelling-feet/plastic-feet/" TargetMode="External"/><Relationship Id="rId9" Type="http://schemas.openxmlformats.org/officeDocument/2006/relationships/hyperlink" Target="https://www.martinlevelling.it/en/levelling-feet/pressed-fe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archingenio.wixsite.com/inglese-marchingenio/profilo-inglese"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rotWithShape="1">
          <a:blip r:embed="rId3">
            <a:extLst>
              <a:ext uri="{28A0092B-C50C-407E-A947-70E740481C1C}">
                <a14:useLocalDpi xmlns:a14="http://schemas.microsoft.com/office/drawing/2010/main" val="0"/>
              </a:ext>
            </a:extLst>
          </a:blip>
          <a:srcRect t="21241"/>
          <a:stretch/>
        </p:blipFill>
        <p:spPr>
          <a:xfrm>
            <a:off x="-7520" y="74671"/>
            <a:ext cx="7559675" cy="2015899"/>
          </a:xfrm>
          <a:prstGeom prst="rect">
            <a:avLst/>
          </a:prstGeom>
          <a:noFill/>
          <a:ln>
            <a:noFill/>
          </a:ln>
          <a:effectLst>
            <a:softEdge rad="127000"/>
          </a:effectLst>
        </p:spPr>
      </p:pic>
      <p:sp>
        <p:nvSpPr>
          <p:cNvPr id="22" name="正方形/長方形 21">
            <a:extLst>
              <a:ext uri="{FF2B5EF4-FFF2-40B4-BE49-F238E27FC236}">
                <a16:creationId xmlns="" xmlns:a16="http://schemas.microsoft.com/office/drawing/2014/main" id="{FF4B88FD-47A9-40DA-9311-9FAE6B005806}"/>
              </a:ext>
            </a:extLst>
          </p:cNvPr>
          <p:cNvSpPr/>
          <p:nvPr/>
        </p:nvSpPr>
        <p:spPr>
          <a:xfrm>
            <a:off x="248924" y="3391021"/>
            <a:ext cx="2339339" cy="1453993"/>
          </a:xfrm>
          <a:prstGeom prst="rect">
            <a:avLst/>
          </a:prstGeom>
          <a:solidFill>
            <a:schemeClr val="bg1"/>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4" name="タイトル 1"/>
          <p:cNvSpPr txBox="1">
            <a:spLocks/>
          </p:cNvSpPr>
          <p:nvPr/>
        </p:nvSpPr>
        <p:spPr>
          <a:xfrm>
            <a:off x="275873" y="784714"/>
            <a:ext cx="6992887" cy="99302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72000" tIns="0" rIns="72000" bIns="72000" rtlCol="0" anchor="ctr">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20000"/>
              </a:lnSpc>
            </a:pPr>
            <a:r>
              <a:rPr lang="ja-JP" altLang="en-US" sz="4000" b="1" dirty="0" smtClean="0">
                <a:solidFill>
                  <a:schemeClr val="bg1"/>
                </a:solidFill>
                <a:effectLst>
                  <a:glow rad="101600">
                    <a:schemeClr val="accent2">
                      <a:satMod val="175000"/>
                      <a:alpha val="40000"/>
                    </a:schemeClr>
                  </a:glow>
                </a:effectLst>
              </a:rPr>
              <a:t>イタリア企業との個別商談会</a:t>
            </a:r>
            <a:endParaRPr lang="en-US" altLang="ja-JP" sz="4000" b="1" dirty="0">
              <a:solidFill>
                <a:schemeClr val="bg1"/>
              </a:solidFill>
              <a:effectLst>
                <a:glow rad="101600">
                  <a:schemeClr val="accent2">
                    <a:satMod val="175000"/>
                    <a:alpha val="40000"/>
                  </a:schemeClr>
                </a:glow>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6" name="グループ化 15">
            <a:extLst>
              <a:ext uri="{FF2B5EF4-FFF2-40B4-BE49-F238E27FC236}">
                <a16:creationId xmlns="" xmlns:a16="http://schemas.microsoft.com/office/drawing/2014/main" id="{99C6AC42-E550-44A1-827D-6604F4B8CBDB}"/>
              </a:ext>
            </a:extLst>
          </p:cNvPr>
          <p:cNvGrpSpPr/>
          <p:nvPr/>
        </p:nvGrpSpPr>
        <p:grpSpPr>
          <a:xfrm>
            <a:off x="164789" y="3676773"/>
            <a:ext cx="2295491" cy="1074266"/>
            <a:chOff x="85127" y="9112459"/>
            <a:chExt cx="2295491" cy="1010656"/>
          </a:xfrm>
        </p:grpSpPr>
        <p:grpSp>
          <p:nvGrpSpPr>
            <p:cNvPr id="12" name="グループ化 11">
              <a:extLst>
                <a:ext uri="{FF2B5EF4-FFF2-40B4-BE49-F238E27FC236}">
                  <a16:creationId xmlns="" xmlns:a16="http://schemas.microsoft.com/office/drawing/2014/main" id="{21662B2D-8594-4FE2-9E90-B8B1B2FD0BBB}"/>
                </a:ext>
              </a:extLst>
            </p:cNvPr>
            <p:cNvGrpSpPr/>
            <p:nvPr/>
          </p:nvGrpSpPr>
          <p:grpSpPr>
            <a:xfrm>
              <a:off x="85127" y="9112459"/>
              <a:ext cx="2295491" cy="1010656"/>
              <a:chOff x="85127" y="9112459"/>
              <a:chExt cx="2295491" cy="1010656"/>
            </a:xfrm>
          </p:grpSpPr>
          <p:sp>
            <p:nvSpPr>
              <p:cNvPr id="11" name="テキスト ボックス 10"/>
              <p:cNvSpPr txBox="1"/>
              <p:nvPr/>
            </p:nvSpPr>
            <p:spPr>
              <a:xfrm>
                <a:off x="85127" y="9674957"/>
                <a:ext cx="2295491" cy="448158"/>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none" tIns="43200" bIns="0" rtlCol="0" anchor="ctr" anchorCtr="0">
                <a:noAutofit/>
              </a:bodyPr>
              <a:lstStyle/>
              <a:p>
                <a:pPr algn="ctr" latinLnBrk="1"/>
                <a:r>
                  <a:rPr lang="en-US" altLang="zh-TW" sz="1600"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13:00-1</a:t>
                </a:r>
                <a:r>
                  <a:rPr lang="en-US" altLang="ja-JP" sz="1600"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6:30</a:t>
                </a:r>
              </a:p>
            </p:txBody>
          </p:sp>
          <p:sp>
            <p:nvSpPr>
              <p:cNvPr id="7" name="正方形/長方形 6">
                <a:extLst>
                  <a:ext uri="{FF2B5EF4-FFF2-40B4-BE49-F238E27FC236}">
                    <a16:creationId xmlns="" xmlns:a16="http://schemas.microsoft.com/office/drawing/2014/main" id="{BE39DC29-43AD-4099-8615-84A103798F5A}"/>
                  </a:ext>
                </a:extLst>
              </p:cNvPr>
              <p:cNvSpPr/>
              <p:nvPr/>
            </p:nvSpPr>
            <p:spPr>
              <a:xfrm>
                <a:off x="219758" y="9158839"/>
                <a:ext cx="1674768" cy="550149"/>
              </a:xfrm>
              <a:prstGeom prst="rect">
                <a:avLst/>
              </a:prstGeom>
            </p:spPr>
            <p:txBody>
              <a:bodyPr wrap="square">
                <a:spAutoFit/>
              </a:bodyPr>
              <a:lstStyle/>
              <a:p>
                <a:pPr algn="dist"/>
                <a:r>
                  <a:rPr lang="en-US" altLang="ja-JP" sz="3200" b="1" kern="1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3200" b="1"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b="1" kern="100" dirty="0" smtClean="0">
                    <a:latin typeface="メイリオ" panose="020B0604030504040204" pitchFamily="50" charset="-128"/>
                    <a:ea typeface="メイリオ" panose="020B0604030504040204" pitchFamily="50" charset="-128"/>
                    <a:cs typeface="メイリオ" panose="020B0604030504040204" pitchFamily="50" charset="-128"/>
                  </a:rPr>
                  <a:t>18</a:t>
                </a:r>
                <a:endParaRPr lang="ja-JP" altLang="en-US" sz="3200" b="1" dirty="0"/>
              </a:p>
            </p:txBody>
          </p:sp>
          <p:sp>
            <p:nvSpPr>
              <p:cNvPr id="8" name="四角形: 角を丸くする 7">
                <a:extLst>
                  <a:ext uri="{FF2B5EF4-FFF2-40B4-BE49-F238E27FC236}">
                    <a16:creationId xmlns="" xmlns:a16="http://schemas.microsoft.com/office/drawing/2014/main" id="{6CB44142-0336-4695-998D-2B2CBC675D3F}"/>
                  </a:ext>
                </a:extLst>
              </p:cNvPr>
              <p:cNvSpPr/>
              <p:nvPr/>
            </p:nvSpPr>
            <p:spPr>
              <a:xfrm>
                <a:off x="1875423" y="9112459"/>
                <a:ext cx="504000" cy="479323"/>
              </a:xfrm>
              <a:prstGeom prst="roundRect">
                <a:avLst/>
              </a:prstGeom>
              <a:gradFill flip="none" rotWithShape="1">
                <a:gsLst>
                  <a:gs pos="0">
                    <a:srgbClr val="FFFF00"/>
                  </a:gs>
                  <a:gs pos="67000">
                    <a:schemeClr val="accent2"/>
                  </a:gs>
                </a:gsLst>
                <a:lin ang="10800000" scaled="1"/>
                <a:tileRect/>
              </a:gradFill>
            </p:spPr>
            <p:txBody>
              <a:bodyPr wrap="square" tIns="72000" bIns="0">
                <a:spAutoFit/>
              </a:bodyPr>
              <a:lstStyle/>
              <a:p>
                <a:pPr algn="ctr">
                  <a:lnSpc>
                    <a:spcPct val="90000"/>
                  </a:lnSpc>
                </a:pPr>
                <a:r>
                  <a:rPr lang="ja-JP" altLang="en-US" sz="2800" b="1" dirty="0">
                    <a:solidFill>
                      <a:schemeClr val="bg1"/>
                    </a:solidFill>
                  </a:rPr>
                  <a:t>木</a:t>
                </a:r>
              </a:p>
            </p:txBody>
          </p:sp>
        </p:grpSp>
        <p:sp>
          <p:nvSpPr>
            <p:cNvPr id="9" name="正方形/長方形 8">
              <a:extLst>
                <a:ext uri="{FF2B5EF4-FFF2-40B4-BE49-F238E27FC236}">
                  <a16:creationId xmlns="" xmlns:a16="http://schemas.microsoft.com/office/drawing/2014/main" id="{CE048D32-2886-42EC-9948-6325A485E822}"/>
                </a:ext>
              </a:extLst>
            </p:cNvPr>
            <p:cNvSpPr/>
            <p:nvPr/>
          </p:nvSpPr>
          <p:spPr>
            <a:xfrm>
              <a:off x="2029203" y="9175680"/>
              <a:ext cx="184730" cy="451701"/>
            </a:xfrm>
            <a:prstGeom prst="rect">
              <a:avLst/>
            </a:prstGeom>
          </p:spPr>
          <p:txBody>
            <a:bodyPr wrap="none">
              <a:spAutoFit/>
            </a:bodyPr>
            <a:lstStyle/>
            <a:p>
              <a:pPr algn="ctr">
                <a:lnSpc>
                  <a:spcPct val="90000"/>
                </a:lnSpc>
              </a:pPr>
              <a:endParaRPr lang="ja-JP" altLang="en-US" sz="2800" b="1" dirty="0">
                <a:solidFill>
                  <a:schemeClr val="bg1"/>
                </a:solidFill>
              </a:endParaRPr>
            </a:p>
          </p:txBody>
        </p:sp>
      </p:grpSp>
      <p:graphicFrame>
        <p:nvGraphicFramePr>
          <p:cNvPr id="17" name="表 16">
            <a:extLst>
              <a:ext uri="{FF2B5EF4-FFF2-40B4-BE49-F238E27FC236}">
                <a16:creationId xmlns="" xmlns:a16="http://schemas.microsoft.com/office/drawing/2014/main" id="{5963EB18-5FF4-4A0C-9384-A686AEA203CF}"/>
              </a:ext>
            </a:extLst>
          </p:cNvPr>
          <p:cNvGraphicFramePr>
            <a:graphicFrameLocks noGrp="1"/>
          </p:cNvGraphicFramePr>
          <p:nvPr>
            <p:extLst>
              <p:ext uri="{D42A27DB-BD31-4B8C-83A1-F6EECF244321}">
                <p14:modId xmlns:p14="http://schemas.microsoft.com/office/powerpoint/2010/main" val="3728257925"/>
              </p:ext>
            </p:extLst>
          </p:nvPr>
        </p:nvGraphicFramePr>
        <p:xfrm>
          <a:off x="2760572" y="3352261"/>
          <a:ext cx="4652882" cy="2292237"/>
        </p:xfrm>
        <a:graphic>
          <a:graphicData uri="http://schemas.openxmlformats.org/drawingml/2006/table">
            <a:tbl>
              <a:tblPr firstRow="1" bandRow="1">
                <a:tableStyleId>{5C22544A-7EE6-4342-B048-85BDC9FD1C3A}</a:tableStyleId>
              </a:tblPr>
              <a:tblGrid>
                <a:gridCol w="886048">
                  <a:extLst>
                    <a:ext uri="{9D8B030D-6E8A-4147-A177-3AD203B41FA5}">
                      <a16:colId xmlns="" xmlns:a16="http://schemas.microsoft.com/office/drawing/2014/main" val="2308876009"/>
                    </a:ext>
                  </a:extLst>
                </a:gridCol>
                <a:gridCol w="3766834">
                  <a:extLst>
                    <a:ext uri="{9D8B030D-6E8A-4147-A177-3AD203B41FA5}">
                      <a16:colId xmlns="" xmlns:a16="http://schemas.microsoft.com/office/drawing/2014/main" val="3068953596"/>
                    </a:ext>
                  </a:extLst>
                </a:gridCol>
              </a:tblGrid>
              <a:tr h="511409">
                <a:tc>
                  <a:txBody>
                    <a:bodyPr/>
                    <a:lstStyle/>
                    <a:p>
                      <a:pPr algn="dist"/>
                      <a:r>
                        <a:rPr kumimoji="1" lang="ja-JP" altLang="en-US" sz="1100" b="0" dirty="0" smtClean="0">
                          <a:solidFill>
                            <a:schemeClr val="tx1"/>
                          </a:solidFill>
                          <a:latin typeface="メイリオ" panose="020B0604030504040204" pitchFamily="50" charset="-128"/>
                          <a:ea typeface="メイリオ" panose="020B0604030504040204" pitchFamily="50" charset="-128"/>
                        </a:rPr>
                        <a:t>会場</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大阪商工会議所　地下</a:t>
                      </a:r>
                      <a:r>
                        <a:rPr kumimoji="1" lang="en-US" altLang="ja-JP" sz="1400" b="0" dirty="0" smtClean="0">
                          <a:solidFill>
                            <a:schemeClr val="tx1"/>
                          </a:solidFill>
                          <a:latin typeface="メイリオ" panose="020B0604030504040204" pitchFamily="50" charset="-128"/>
                          <a:ea typeface="メイリオ" panose="020B0604030504040204" pitchFamily="50" charset="-128"/>
                        </a:rPr>
                        <a:t>3</a:t>
                      </a:r>
                      <a:r>
                        <a:rPr kumimoji="1" lang="ja-JP" altLang="en-US" sz="1400" b="0" dirty="0" smtClean="0">
                          <a:solidFill>
                            <a:schemeClr val="tx1"/>
                          </a:solidFill>
                          <a:latin typeface="メイリオ" panose="020B0604030504040204" pitchFamily="50" charset="-128"/>
                          <a:ea typeface="メイリオ" panose="020B0604030504040204" pitchFamily="50" charset="-128"/>
                        </a:rPr>
                        <a:t>号会議室</a:t>
                      </a:r>
                      <a:endParaRPr kumimoji="1" lang="en-US" altLang="ja-JP" sz="1400" b="0" dirty="0" smtClean="0">
                        <a:solidFill>
                          <a:schemeClr val="tx1"/>
                        </a:solidFill>
                        <a:latin typeface="メイリオ" panose="020B0604030504040204" pitchFamily="50" charset="-128"/>
                        <a:ea typeface="メイリオ" panose="020B0604030504040204" pitchFamily="50" charset="-128"/>
                      </a:endParaRPr>
                    </a:p>
                    <a:p>
                      <a:r>
                        <a:rPr kumimoji="1" lang="ja-JP" altLang="en-US" sz="1050" b="0" dirty="0" smtClean="0">
                          <a:solidFill>
                            <a:schemeClr val="tx1"/>
                          </a:solidFill>
                          <a:latin typeface="メイリオ" panose="020B0604030504040204" pitchFamily="50" charset="-128"/>
                          <a:ea typeface="メイリオ" panose="020B0604030504040204" pitchFamily="50" charset="-128"/>
                        </a:rPr>
                        <a:t>（大阪市中央区本町橋２−</a:t>
                      </a:r>
                      <a:r>
                        <a:rPr kumimoji="1" lang="en-US" altLang="ja-JP" sz="1050" b="0" dirty="0" smtClean="0">
                          <a:solidFill>
                            <a:schemeClr val="tx1"/>
                          </a:solidFill>
                          <a:latin typeface="メイリオ" panose="020B0604030504040204" pitchFamily="50" charset="-128"/>
                          <a:ea typeface="メイリオ" panose="020B0604030504040204" pitchFamily="50" charset="-128"/>
                        </a:rPr>
                        <a:t>8</a:t>
                      </a:r>
                      <a:r>
                        <a:rPr kumimoji="1" lang="ja-JP" altLang="en-US" sz="1050" b="0" dirty="0" smtClean="0">
                          <a:solidFill>
                            <a:schemeClr val="tx1"/>
                          </a:solidFill>
                          <a:latin typeface="メイリオ" panose="020B0604030504040204" pitchFamily="50" charset="-128"/>
                          <a:ea typeface="メイリオ" panose="020B0604030504040204" pitchFamily="50" charset="-128"/>
                        </a:rPr>
                        <a:t>）</a:t>
                      </a:r>
                      <a:endParaRPr kumimoji="1" lang="en-US" altLang="ja-JP" sz="1050" b="0" dirty="0" smtClean="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42055118"/>
                  </a:ext>
                </a:extLst>
              </a:tr>
              <a:tr h="345934">
                <a:tc>
                  <a:txBody>
                    <a:bodyPr/>
                    <a:lstStyle/>
                    <a:p>
                      <a:pPr algn="dist"/>
                      <a:r>
                        <a:rPr kumimoji="1" lang="ja-JP" altLang="en-US" sz="1100" b="0" dirty="0" smtClean="0">
                          <a:solidFill>
                            <a:schemeClr val="tx1"/>
                          </a:solidFill>
                          <a:latin typeface="メイリオ" panose="020B0604030504040204" pitchFamily="50" charset="-128"/>
                          <a:ea typeface="メイリオ" panose="020B0604030504040204" pitchFamily="50" charset="-128"/>
                        </a:rPr>
                        <a:t>参加料</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無料</a:t>
                      </a:r>
                      <a:r>
                        <a:rPr kumimoji="1" lang="ja-JP" altLang="en-US" sz="1050" b="0" dirty="0" smtClean="0">
                          <a:solidFill>
                            <a:schemeClr val="tx1"/>
                          </a:solidFill>
                          <a:latin typeface="メイリオ" panose="020B0604030504040204" pitchFamily="50" charset="-128"/>
                          <a:ea typeface="メイリオ" panose="020B0604030504040204" pitchFamily="50" charset="-128"/>
                        </a:rPr>
                        <a:t>（当日は受付でお名刺を頂戴いたします。）</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10323434"/>
                  </a:ext>
                </a:extLst>
              </a:tr>
              <a:tr h="416343">
                <a:tc>
                  <a:txBody>
                    <a:bodyPr/>
                    <a:lstStyle/>
                    <a:p>
                      <a:pPr algn="dist"/>
                      <a:r>
                        <a:rPr kumimoji="1" lang="ja-JP" altLang="en-US" sz="1100" b="0" i="0" kern="1200" dirty="0" smtClean="0">
                          <a:solidFill>
                            <a:schemeClr val="tx1"/>
                          </a:solidFill>
                          <a:effectLst/>
                          <a:latin typeface="メイリオ" panose="020B0604030504040204" pitchFamily="50" charset="-128"/>
                          <a:ea typeface="メイリオ" panose="020B0604030504040204" pitchFamily="50" charset="-128"/>
                          <a:cs typeface="+mn-cs"/>
                        </a:rPr>
                        <a:t>主催</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大阪商工会議所</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40376616"/>
                  </a:ext>
                </a:extLst>
              </a:tr>
              <a:tr h="483831">
                <a:tc>
                  <a:txBody>
                    <a:bodyPr/>
                    <a:lstStyle/>
                    <a:p>
                      <a:pPr algn="dist"/>
                      <a:r>
                        <a:rPr kumimoji="1" lang="ja-JP" altLang="en-US" sz="1100" b="0" dirty="0" smtClean="0">
                          <a:solidFill>
                            <a:schemeClr val="tx1"/>
                          </a:solidFill>
                          <a:latin typeface="メイリオ" panose="020B0604030504040204" pitchFamily="50" charset="-128"/>
                          <a:ea typeface="メイリオ" panose="020B0604030504040204" pitchFamily="50" charset="-128"/>
                        </a:rPr>
                        <a:t>共催</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p>
                      <a:pPr algn="dist"/>
                      <a:r>
                        <a:rPr kumimoji="1" lang="ja-JP" altLang="en-US" sz="1050" b="0" dirty="0" smtClean="0">
                          <a:solidFill>
                            <a:schemeClr val="tx1"/>
                          </a:solidFill>
                          <a:latin typeface="メイリオ" panose="020B0604030504040204" pitchFamily="50" charset="-128"/>
                          <a:ea typeface="メイリオ" panose="020B0604030504040204" pitchFamily="50" charset="-128"/>
                        </a:rPr>
                        <a:t>（予定）</a:t>
                      </a:r>
                      <a:r>
                        <a:rPr kumimoji="1" lang="ja-JP" altLang="en-US" sz="1100" b="0" dirty="0" smtClean="0">
                          <a:solidFill>
                            <a:schemeClr val="tx1"/>
                          </a:solidFill>
                          <a:latin typeface="メイリオ" panose="020B0604030504040204" pitchFamily="50" charset="-128"/>
                          <a:ea typeface="メイリオ" panose="020B0604030504040204" pitchFamily="50" charset="-128"/>
                        </a:rPr>
                        <a:t>　</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大阪産業局、大阪市</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6251">
                <a:tc>
                  <a:txBody>
                    <a:bodyPr/>
                    <a:lstStyle/>
                    <a:p>
                      <a:pPr algn="dist"/>
                      <a:r>
                        <a:rPr kumimoji="1" lang="ja-JP" altLang="en-US" sz="1100" b="0" smtClean="0">
                          <a:solidFill>
                            <a:schemeClr val="tx1"/>
                          </a:solidFill>
                          <a:latin typeface="メイリオ" panose="020B0604030504040204" pitchFamily="50" charset="-128"/>
                          <a:ea typeface="メイリオ" panose="020B0604030504040204" pitchFamily="50" charset="-128"/>
                        </a:rPr>
                        <a:t>協力</a:t>
                      </a: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rPr>
                        <a:t>一般社団法人日本イタリア文化協会、</a:t>
                      </a:r>
                      <a:endParaRPr kumimoji="1" lang="en-US" altLang="ja-JP" sz="1400" b="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b="0" dirty="0" smtClean="0">
                          <a:solidFill>
                            <a:schemeClr val="tx1"/>
                          </a:solidFill>
                          <a:latin typeface="メイリオ" panose="020B0604030504040204" pitchFamily="50" charset="-128"/>
                          <a:ea typeface="メイリオ" panose="020B0604030504040204" pitchFamily="50" charset="-128"/>
                        </a:rPr>
                        <a:t>在イタリア日本商工会議所</a:t>
                      </a: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marT="72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正方形/長方形 5">
            <a:extLst>
              <a:ext uri="{FF2B5EF4-FFF2-40B4-BE49-F238E27FC236}">
                <a16:creationId xmlns="" xmlns:a16="http://schemas.microsoft.com/office/drawing/2014/main" id="{6DADBA1F-F17D-45C8-BBB1-E06B531A9E02}"/>
              </a:ext>
            </a:extLst>
          </p:cNvPr>
          <p:cNvSpPr/>
          <p:nvPr/>
        </p:nvSpPr>
        <p:spPr>
          <a:xfrm>
            <a:off x="70785" y="2060648"/>
            <a:ext cx="7260439" cy="1192634"/>
          </a:xfrm>
          <a:prstGeom prst="rect">
            <a:avLst/>
          </a:prstGeom>
        </p:spPr>
        <p:txBody>
          <a:bodyPr wrap="square">
            <a:spAutoFit/>
          </a:bodyPr>
          <a:lstStyle/>
          <a:p>
            <a:pPr>
              <a:lnSpc>
                <a:spcPct val="13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イタリアの</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GDP</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（国内総生産）は</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兆</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米ドル（</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IMF2018</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）で、欧州</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位、</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世界</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位の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大国です</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。技術を持った職人や中小企業は、それぞれ得意とする分野を極め、互いに連携していくことで、より強固な社会を形成し、それを各都市が持つ個性や強みとして発揮しています。この度北部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イタリア最大の工業都市である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ミラノからミラノ商工会議所の協力のもとイタリア企業</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社が来阪し、個別商談の場を設けます。イタリア企業との情報交換やパートナーシップにご関心の企業の皆様方は、この機会に是非ご参加ください。</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5" name="グループ化 54">
            <a:extLst>
              <a:ext uri="{FF2B5EF4-FFF2-40B4-BE49-F238E27FC236}">
                <a16:creationId xmlns="" xmlns:a16="http://schemas.microsoft.com/office/drawing/2014/main" id="{208588BB-A24A-4941-AC17-E8E90FC22FE4}"/>
              </a:ext>
            </a:extLst>
          </p:cNvPr>
          <p:cNvGrpSpPr/>
          <p:nvPr/>
        </p:nvGrpSpPr>
        <p:grpSpPr>
          <a:xfrm>
            <a:off x="4535451" y="7200563"/>
            <a:ext cx="2718788" cy="755845"/>
            <a:chOff x="848399" y="9301570"/>
            <a:chExt cx="2382844" cy="755845"/>
          </a:xfrm>
        </p:grpSpPr>
        <p:sp>
          <p:nvSpPr>
            <p:cNvPr id="57" name="正方形/長方形 56">
              <a:extLst>
                <a:ext uri="{FF2B5EF4-FFF2-40B4-BE49-F238E27FC236}">
                  <a16:creationId xmlns="" xmlns:a16="http://schemas.microsoft.com/office/drawing/2014/main" id="{093C59D3-07CC-4B12-AA7A-A59A78C876C7}"/>
                </a:ext>
              </a:extLst>
            </p:cNvPr>
            <p:cNvSpPr/>
            <p:nvPr/>
          </p:nvSpPr>
          <p:spPr>
            <a:xfrm>
              <a:off x="848399" y="9301570"/>
              <a:ext cx="2382843" cy="261610"/>
            </a:xfrm>
            <a:prstGeom prst="rect">
              <a:avLst/>
            </a:prstGeom>
          </p:spPr>
          <p:txBody>
            <a:bodyPr wrap="square">
              <a:spAutoFit/>
            </a:bodyPr>
            <a:lstStyle/>
            <a:p>
              <a:pPr algn="ctr"/>
              <a:r>
                <a:rPr lang="en-US" altLang="ja-JP" sz="1100" b="1" dirty="0">
                  <a:solidFill>
                    <a:schemeClr val="bg1"/>
                  </a:solidFill>
                  <a:latin typeface="メイリオ" panose="020B0604030504040204" pitchFamily="50" charset="-128"/>
                  <a:ea typeface="メイリオ" panose="020B0604030504040204" pitchFamily="50" charset="-128"/>
                </a:rPr>
                <a:t>20:30-21:30</a:t>
              </a:r>
              <a:r>
                <a:rPr lang="ja-JP" altLang="en-US" sz="1100" b="1" dirty="0">
                  <a:solidFill>
                    <a:schemeClr val="bg1"/>
                  </a:solidFill>
                  <a:latin typeface="メイリオ" panose="020B0604030504040204" pitchFamily="50" charset="-128"/>
                  <a:ea typeface="メイリオ" panose="020B0604030504040204" pitchFamily="50" charset="-128"/>
                </a:rPr>
                <a:t>　トークセッション</a:t>
              </a:r>
              <a:endParaRPr lang="en-US" altLang="ja-JP" sz="1100" b="1" dirty="0">
                <a:solidFill>
                  <a:schemeClr val="bg1"/>
                </a:solidFill>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 xmlns:a16="http://schemas.microsoft.com/office/drawing/2014/main" id="{49467057-6AF1-493C-B192-EE0D6EE70A2C}"/>
                </a:ext>
              </a:extLst>
            </p:cNvPr>
            <p:cNvSpPr/>
            <p:nvPr/>
          </p:nvSpPr>
          <p:spPr>
            <a:xfrm>
              <a:off x="848399" y="9626528"/>
              <a:ext cx="2382844" cy="430887"/>
            </a:xfrm>
            <a:prstGeom prst="rect">
              <a:avLst/>
            </a:prstGeom>
          </p:spPr>
          <p:txBody>
            <a:bodyPr wrap="square" lIns="0" rIns="0">
              <a:spAutoFit/>
            </a:bodyPr>
            <a:lstStyle/>
            <a:p>
              <a:pPr algn="ctr"/>
              <a:r>
                <a:rPr lang="ja-JP" altLang="en-US" sz="1100" dirty="0">
                  <a:solidFill>
                    <a:schemeClr val="bg1"/>
                  </a:solidFill>
                  <a:latin typeface="メイリオ" panose="020B0604030504040204" pitchFamily="50" charset="-128"/>
                  <a:ea typeface="メイリオ" panose="020B0604030504040204" pitchFamily="50" charset="-128"/>
                </a:rPr>
                <a:t>武邑光裕／山本龍彦／日置一太</a:t>
              </a:r>
              <a:br>
                <a:rPr lang="ja-JP" altLang="en-US" sz="1100" dirty="0">
                  <a:solidFill>
                    <a:schemeClr val="bg1"/>
                  </a:solidFill>
                  <a:latin typeface="メイリオ" panose="020B0604030504040204" pitchFamily="50" charset="-128"/>
                  <a:ea typeface="メイリオ" panose="020B0604030504040204" pitchFamily="50" charset="-128"/>
                </a:rPr>
              </a:br>
              <a:r>
                <a:rPr lang="ja-JP" altLang="en-US" sz="1100" dirty="0">
                  <a:solidFill>
                    <a:schemeClr val="bg1"/>
                  </a:solidFill>
                  <a:latin typeface="メイリオ" panose="020B0604030504040204" pitchFamily="50" charset="-128"/>
                  <a:ea typeface="メイリオ" panose="020B0604030504040204" pitchFamily="50" charset="-128"/>
                </a:rPr>
                <a:t>モデレーター：水口哲也</a:t>
              </a:r>
            </a:p>
          </p:txBody>
        </p:sp>
      </p:grpSp>
      <p:grpSp>
        <p:nvGrpSpPr>
          <p:cNvPr id="79" name="グループ化 78">
            <a:extLst>
              <a:ext uri="{FF2B5EF4-FFF2-40B4-BE49-F238E27FC236}">
                <a16:creationId xmlns="" xmlns:a16="http://schemas.microsoft.com/office/drawing/2014/main" id="{73FDBD3D-7AED-4FDD-924D-A6B66ED2A310}"/>
              </a:ext>
            </a:extLst>
          </p:cNvPr>
          <p:cNvGrpSpPr/>
          <p:nvPr/>
        </p:nvGrpSpPr>
        <p:grpSpPr>
          <a:xfrm>
            <a:off x="299420" y="5279168"/>
            <a:ext cx="1684363" cy="307777"/>
            <a:chOff x="846957" y="6775761"/>
            <a:chExt cx="1532407" cy="307777"/>
          </a:xfrm>
        </p:grpSpPr>
        <p:sp>
          <p:nvSpPr>
            <p:cNvPr id="80" name="矢印: 五方向 79">
              <a:extLst>
                <a:ext uri="{FF2B5EF4-FFF2-40B4-BE49-F238E27FC236}">
                  <a16:creationId xmlns="" xmlns:a16="http://schemas.microsoft.com/office/drawing/2014/main" id="{EF18864B-A7D1-4A63-A54B-8E3C5BCB016A}"/>
                </a:ext>
              </a:extLst>
            </p:cNvPr>
            <p:cNvSpPr/>
            <p:nvPr/>
          </p:nvSpPr>
          <p:spPr>
            <a:xfrm>
              <a:off x="856427" y="6783806"/>
              <a:ext cx="1522937" cy="279197"/>
            </a:xfrm>
            <a:prstGeom prst="homePlate">
              <a:avLst/>
            </a:prstGeom>
            <a:gradFill flip="none" rotWithShape="1">
              <a:gsLst>
                <a:gs pos="37000">
                  <a:schemeClr val="accent2"/>
                </a:gs>
                <a:gs pos="100000">
                  <a:srgbClr val="FFFF00"/>
                </a:gs>
              </a:gsLst>
              <a:path path="circle">
                <a:fillToRect t="100000" r="100000"/>
              </a:path>
              <a:tileRect l="-100000" b="-10000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 xmlns:a16="http://schemas.microsoft.com/office/drawing/2014/main" id="{CDA448A4-3658-4167-B90F-4E0D98480D90}"/>
                </a:ext>
              </a:extLst>
            </p:cNvPr>
            <p:cNvSpPr/>
            <p:nvPr/>
          </p:nvSpPr>
          <p:spPr>
            <a:xfrm>
              <a:off x="846957" y="6775761"/>
              <a:ext cx="1484748" cy="307777"/>
            </a:xfrm>
            <a:prstGeom prst="rect">
              <a:avLst/>
            </a:prstGeom>
          </p:spPr>
          <p:txBody>
            <a:bodyPr wrap="square">
              <a:spAutoFit/>
            </a:bodyPr>
            <a:lstStyle/>
            <a:p>
              <a:r>
                <a:rPr lang="ja-JP" altLang="en-US" sz="1400" dirty="0" smtClean="0">
                  <a:solidFill>
                    <a:schemeClr val="bg1"/>
                  </a:solidFill>
                  <a:latin typeface="メイリオ" panose="020B0604030504040204" pitchFamily="50" charset="-128"/>
                  <a:ea typeface="メイリオ" panose="020B0604030504040204" pitchFamily="50" charset="-128"/>
                </a:rPr>
                <a:t>プロ</a:t>
              </a:r>
              <a:r>
                <a:rPr lang="ja-JP" altLang="en-US" sz="1400" dirty="0">
                  <a:solidFill>
                    <a:schemeClr val="bg1"/>
                  </a:solidFill>
                  <a:latin typeface="メイリオ" panose="020B0604030504040204" pitchFamily="50" charset="-128"/>
                  <a:ea typeface="メイリオ" panose="020B0604030504040204" pitchFamily="50" charset="-128"/>
                </a:rPr>
                <a:t>グラム</a:t>
              </a:r>
            </a:p>
          </p:txBody>
        </p:sp>
      </p:grpSp>
      <p:sp>
        <p:nvSpPr>
          <p:cNvPr id="84" name="正方形/長方形 83">
            <a:extLst>
              <a:ext uri="{FF2B5EF4-FFF2-40B4-BE49-F238E27FC236}">
                <a16:creationId xmlns="" xmlns:a16="http://schemas.microsoft.com/office/drawing/2014/main" id="{480BB8BA-FCCE-457C-9FF8-58AB73A75148}"/>
              </a:ext>
            </a:extLst>
          </p:cNvPr>
          <p:cNvSpPr/>
          <p:nvPr/>
        </p:nvSpPr>
        <p:spPr>
          <a:xfrm>
            <a:off x="287646" y="5747499"/>
            <a:ext cx="7125808" cy="103866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grpSp>
        <p:nvGrpSpPr>
          <p:cNvPr id="100" name="グループ化 99">
            <a:extLst>
              <a:ext uri="{FF2B5EF4-FFF2-40B4-BE49-F238E27FC236}">
                <a16:creationId xmlns="" xmlns:a16="http://schemas.microsoft.com/office/drawing/2014/main" id="{73FDBD3D-7AED-4FDD-924D-A6B66ED2A310}"/>
              </a:ext>
            </a:extLst>
          </p:cNvPr>
          <p:cNvGrpSpPr/>
          <p:nvPr/>
        </p:nvGrpSpPr>
        <p:grpSpPr>
          <a:xfrm>
            <a:off x="309829" y="6943610"/>
            <a:ext cx="2740907" cy="431520"/>
            <a:chOff x="837168" y="6796518"/>
            <a:chExt cx="1539152" cy="331159"/>
          </a:xfrm>
        </p:grpSpPr>
        <p:sp>
          <p:nvSpPr>
            <p:cNvPr id="101" name="矢印: 五方向 79">
              <a:extLst>
                <a:ext uri="{FF2B5EF4-FFF2-40B4-BE49-F238E27FC236}">
                  <a16:creationId xmlns="" xmlns:a16="http://schemas.microsoft.com/office/drawing/2014/main" id="{EF18864B-A7D1-4A63-A54B-8E3C5BCB016A}"/>
                </a:ext>
              </a:extLst>
            </p:cNvPr>
            <p:cNvSpPr/>
            <p:nvPr/>
          </p:nvSpPr>
          <p:spPr>
            <a:xfrm>
              <a:off x="853383" y="6796518"/>
              <a:ext cx="1522937" cy="198429"/>
            </a:xfrm>
            <a:prstGeom prst="homePlate">
              <a:avLst/>
            </a:prstGeom>
            <a:gradFill flip="none" rotWithShape="1">
              <a:gsLst>
                <a:gs pos="19000">
                  <a:srgbClr val="FFC000"/>
                </a:gs>
                <a:gs pos="96000">
                  <a:schemeClr val="accent2">
                    <a:lumMod val="75000"/>
                  </a:schemeClr>
                </a:gs>
              </a:gsLst>
              <a:path path="circle">
                <a:fillToRect l="100000" t="100000"/>
              </a:path>
              <a:tileRect r="-100000" b="-10000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メイリオ" panose="020B0604030504040204" pitchFamily="50" charset="-128"/>
                  <a:ea typeface="メイリオ" panose="020B0604030504040204" pitchFamily="50" charset="-128"/>
                </a:rPr>
                <a:t>個別商談会につての注意事項</a:t>
              </a:r>
              <a:endParaRPr kumimoji="1" lang="ja-JP" altLang="en-US" sz="1400" dirty="0">
                <a:latin typeface="メイリオ" panose="020B0604030504040204" pitchFamily="50" charset="-128"/>
                <a:ea typeface="メイリオ" panose="020B0604030504040204" pitchFamily="50" charset="-128"/>
              </a:endParaRPr>
            </a:p>
          </p:txBody>
        </p:sp>
        <p:sp>
          <p:nvSpPr>
            <p:cNvPr id="102" name="正方形/長方形 101">
              <a:extLst>
                <a:ext uri="{FF2B5EF4-FFF2-40B4-BE49-F238E27FC236}">
                  <a16:creationId xmlns="" xmlns:a16="http://schemas.microsoft.com/office/drawing/2014/main" id="{CDA448A4-3658-4167-B90F-4E0D98480D90}"/>
                </a:ext>
              </a:extLst>
            </p:cNvPr>
            <p:cNvSpPr/>
            <p:nvPr/>
          </p:nvSpPr>
          <p:spPr>
            <a:xfrm>
              <a:off x="837168" y="6819900"/>
              <a:ext cx="1484748" cy="307777"/>
            </a:xfrm>
            <a:prstGeom prst="rect">
              <a:avLst/>
            </a:prstGeom>
          </p:spPr>
          <p:txBody>
            <a:bodyPr wrap="square">
              <a:spAutoFit/>
            </a:bodyPr>
            <a:lstStyle/>
            <a:p>
              <a:endParaRPr lang="ja-JP" altLang="en-US" sz="1400" dirty="0">
                <a:solidFill>
                  <a:schemeClr val="bg1"/>
                </a:solidFill>
                <a:latin typeface="メイリオ" panose="020B0604030504040204" pitchFamily="50" charset="-128"/>
                <a:ea typeface="メイリオ" panose="020B0604030504040204" pitchFamily="50" charset="-128"/>
              </a:endParaRPr>
            </a:p>
          </p:txBody>
        </p:sp>
      </p:grpSp>
      <p:sp>
        <p:nvSpPr>
          <p:cNvPr id="115" name="正方形/長方形 114">
            <a:extLst>
              <a:ext uri="{FF2B5EF4-FFF2-40B4-BE49-F238E27FC236}">
                <a16:creationId xmlns="" xmlns:a16="http://schemas.microsoft.com/office/drawing/2014/main" id="{9E9E2546-07A6-4A8F-A071-7075FE7ACC67}"/>
              </a:ext>
            </a:extLst>
          </p:cNvPr>
          <p:cNvSpPr/>
          <p:nvPr/>
        </p:nvSpPr>
        <p:spPr>
          <a:xfrm>
            <a:off x="409144" y="9291131"/>
            <a:ext cx="2396294" cy="584775"/>
          </a:xfrm>
          <a:prstGeom prst="rect">
            <a:avLst/>
          </a:prstGeom>
        </p:spPr>
        <p:txBody>
          <a:bodyPr wrap="square" lIns="0" rIns="0">
            <a:spAutoFit/>
          </a:bodyPr>
          <a:lstStyle/>
          <a:p>
            <a:pPr algn="ctr"/>
            <a:r>
              <a:rPr lang="ja-JP" altLang="en-US" sz="1050" dirty="0" smtClean="0">
                <a:solidFill>
                  <a:schemeClr val="bg1"/>
                </a:solidFill>
                <a:latin typeface="メイリオ" panose="020B0604030504040204" pitchFamily="50" charset="-128"/>
                <a:ea typeface="メイリオ" panose="020B0604030504040204" pitchFamily="50" charset="-128"/>
              </a:rPr>
              <a:t>なぜベルリンは世界の</a:t>
            </a:r>
            <a:endParaRPr lang="en-US" altLang="ja-JP" sz="1050" dirty="0" smtClean="0">
              <a:solidFill>
                <a:schemeClr val="bg1"/>
              </a:solidFill>
              <a:latin typeface="メイリオ" panose="020B0604030504040204" pitchFamily="50" charset="-128"/>
              <a:ea typeface="メイリオ" panose="020B0604030504040204" pitchFamily="50" charset="-128"/>
            </a:endParaRPr>
          </a:p>
          <a:p>
            <a:pPr algn="ctr"/>
            <a:r>
              <a:rPr lang="ja-JP" altLang="en-US" sz="1050" dirty="0" smtClean="0">
                <a:solidFill>
                  <a:schemeClr val="bg1"/>
                </a:solidFill>
                <a:latin typeface="メイリオ" panose="020B0604030504040204" pitchFamily="50" charset="-128"/>
                <a:ea typeface="メイリオ" panose="020B0604030504040204" pitchFamily="50" charset="-128"/>
              </a:rPr>
              <a:t>スタートアップ首都になったのか？</a:t>
            </a:r>
            <a:endParaRPr lang="en-US" altLang="ja-JP" sz="1050" dirty="0" smtClean="0">
              <a:solidFill>
                <a:schemeClr val="bg1"/>
              </a:solidFill>
              <a:latin typeface="メイリオ" panose="020B0604030504040204" pitchFamily="50" charset="-128"/>
              <a:ea typeface="メイリオ" panose="020B0604030504040204" pitchFamily="50" charset="-128"/>
            </a:endParaRPr>
          </a:p>
          <a:p>
            <a:pPr algn="ctr"/>
            <a:r>
              <a:rPr lang="ja-JP" altLang="en-US" sz="1100" dirty="0" smtClean="0">
                <a:solidFill>
                  <a:schemeClr val="bg1"/>
                </a:solidFill>
                <a:latin typeface="メイリオ" panose="020B0604030504040204" pitchFamily="50" charset="-128"/>
                <a:ea typeface="メイリオ" panose="020B0604030504040204" pitchFamily="50" charset="-128"/>
              </a:rPr>
              <a:t>武邑光裕　氏</a:t>
            </a:r>
            <a:endParaRPr lang="ja-JP" altLang="en-US" sz="1100" dirty="0">
              <a:solidFill>
                <a:schemeClr val="bg1"/>
              </a:solidFill>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391413" y="3477613"/>
            <a:ext cx="2295491" cy="266362"/>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none" tIns="43200" bIns="0" rtlCol="0" anchor="ctr" anchorCtr="0">
            <a:noAutofit/>
          </a:bodyPr>
          <a:lstStyle/>
          <a:p>
            <a:pPr algn="ctr" latinLnBrk="1"/>
            <a:r>
              <a:rPr lang="en-US" altLang="ja-JP" sz="1400" kern="100" dirty="0">
                <a:solidFill>
                  <a:schemeClr val="tx1"/>
                </a:solidFill>
                <a:latin typeface="メイリオ" panose="020B0604030504040204" pitchFamily="50" charset="-128"/>
                <a:ea typeface="メイリオ" panose="020B0604030504040204" pitchFamily="50" charset="-128"/>
              </a:rPr>
              <a:t>2019</a:t>
            </a:r>
            <a:r>
              <a:rPr lang="ja-JP" altLang="en-US" sz="1400" kern="100" dirty="0">
                <a:solidFill>
                  <a:schemeClr val="tx1"/>
                </a:solidFill>
                <a:latin typeface="メイリオ" panose="020B0604030504040204" pitchFamily="50" charset="-128"/>
                <a:ea typeface="メイリオ" panose="020B0604030504040204" pitchFamily="50" charset="-128"/>
              </a:rPr>
              <a:t>年</a:t>
            </a:r>
            <a:endParaRPr kumimoji="1" lang="ja-JP" altLang="en-US" sz="1400" dirty="0">
              <a:solidFill>
                <a:schemeClr val="tx1"/>
              </a:solidFill>
            </a:endParaRPr>
          </a:p>
        </p:txBody>
      </p:sp>
      <p:sp>
        <p:nvSpPr>
          <p:cNvPr id="48" name="正方形/長方形 47">
            <a:extLst>
              <a:ext uri="{FF2B5EF4-FFF2-40B4-BE49-F238E27FC236}">
                <a16:creationId xmlns="" xmlns:a16="http://schemas.microsoft.com/office/drawing/2014/main" id="{121DF38B-72BF-4E0A-B017-E3AA338E1E4F}"/>
              </a:ext>
            </a:extLst>
          </p:cNvPr>
          <p:cNvSpPr/>
          <p:nvPr/>
        </p:nvSpPr>
        <p:spPr>
          <a:xfrm>
            <a:off x="338704" y="5942865"/>
            <a:ext cx="1550847" cy="338554"/>
          </a:xfrm>
          <a:prstGeom prst="rect">
            <a:avLst/>
          </a:prstGeom>
        </p:spPr>
        <p:txBody>
          <a:bodyPr wrap="square">
            <a:spAutoFit/>
          </a:bodyPr>
          <a:lstStyle/>
          <a:p>
            <a:r>
              <a:rPr lang="en-US" altLang="ja-JP" sz="1600" dirty="0" smtClean="0">
                <a:latin typeface="メイリオ" panose="020B0604030504040204" pitchFamily="50" charset="-128"/>
                <a:ea typeface="メイリオ" panose="020B0604030504040204" pitchFamily="50" charset="-128"/>
              </a:rPr>
              <a:t>13:00-16:30</a:t>
            </a:r>
            <a:endParaRPr lang="ja-JP" altLang="en-US" sz="1600" dirty="0">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 xmlns:a16="http://schemas.microsoft.com/office/drawing/2014/main" id="{121DF38B-72BF-4E0A-B017-E3AA338E1E4F}"/>
              </a:ext>
            </a:extLst>
          </p:cNvPr>
          <p:cNvSpPr/>
          <p:nvPr/>
        </p:nvSpPr>
        <p:spPr>
          <a:xfrm>
            <a:off x="1889551" y="5904942"/>
            <a:ext cx="5759904" cy="1077218"/>
          </a:xfrm>
          <a:prstGeom prst="rect">
            <a:avLst/>
          </a:prstGeom>
        </p:spPr>
        <p:txBody>
          <a:bodyPr wrap="square">
            <a:spAutoFit/>
          </a:bodyPr>
          <a:lstStyle/>
          <a:p>
            <a:r>
              <a:rPr lang="ja-JP" altLang="en-US" sz="2000" b="1" dirty="0">
                <a:latin typeface="メイリオ" panose="020B0604030504040204" pitchFamily="50" charset="-128"/>
                <a:ea typeface="メイリオ" panose="020B0604030504040204" pitchFamily="50" charset="-128"/>
              </a:rPr>
              <a:t>個別</a:t>
            </a:r>
            <a:r>
              <a:rPr lang="ja-JP" altLang="en-US" sz="2000" b="1" dirty="0" smtClean="0">
                <a:latin typeface="メイリオ" panose="020B0604030504040204" pitchFamily="50" charset="-128"/>
                <a:ea typeface="メイリオ" panose="020B0604030504040204" pitchFamily="50" charset="-128"/>
              </a:rPr>
              <a:t>商談会</a:t>
            </a:r>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事前予約制、各社４</a:t>
            </a:r>
            <a:r>
              <a:rPr lang="en-US" altLang="ja-JP" sz="1400" dirty="0">
                <a:latin typeface="メイリオ" panose="020B0604030504040204" pitchFamily="50" charset="-128"/>
                <a:ea typeface="メイリオ" panose="020B0604030504040204" pitchFamily="50" charset="-128"/>
              </a:rPr>
              <a:t>0</a:t>
            </a:r>
            <a:r>
              <a:rPr lang="ja-JP" altLang="en-US" sz="1400" dirty="0" smtClean="0">
                <a:latin typeface="メイリオ" panose="020B0604030504040204" pitchFamily="50" charset="-128"/>
                <a:ea typeface="メイリオ" panose="020B0604030504040204" pitchFamily="50" charset="-128"/>
              </a:rPr>
              <a:t>分）</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（日本語</a:t>
            </a:r>
            <a:r>
              <a:rPr lang="ja-JP" altLang="en-US" sz="1400" dirty="0" err="1" smtClean="0">
                <a:latin typeface="メイリオ" panose="020B0604030504040204" pitchFamily="50" charset="-128"/>
                <a:ea typeface="メイリオ" panose="020B0604030504040204" pitchFamily="50" charset="-128"/>
              </a:rPr>
              <a:t>ー</a:t>
            </a:r>
            <a:r>
              <a:rPr lang="ja-JP" altLang="en-US" sz="1400" dirty="0" smtClean="0">
                <a:latin typeface="メイリオ" panose="020B0604030504040204" pitchFamily="50" charset="-128"/>
                <a:ea typeface="メイリオ" panose="020B0604030504040204" pitchFamily="50" charset="-128"/>
              </a:rPr>
              <a:t>イタリア語の</a:t>
            </a:r>
            <a:r>
              <a:rPr lang="ja-JP" altLang="en-US" sz="1400" dirty="0">
                <a:latin typeface="メイリオ" panose="020B0604030504040204" pitchFamily="50" charset="-128"/>
                <a:ea typeface="メイリオ" panose="020B0604030504040204" pitchFamily="50" charset="-128"/>
              </a:rPr>
              <a:t>逐次</a:t>
            </a:r>
            <a:r>
              <a:rPr lang="ja-JP" altLang="en-US" sz="1400" dirty="0" smtClean="0">
                <a:latin typeface="メイリオ" panose="020B0604030504040204" pitchFamily="50" charset="-128"/>
                <a:ea typeface="メイリオ" panose="020B0604030504040204" pitchFamily="50" charset="-128"/>
              </a:rPr>
              <a:t>通訳付き）</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（各商談時間の約５分前に直接会場へお越しください）</a:t>
            </a:r>
            <a:endParaRPr lang="ja-JP" altLang="en-US" sz="1400" dirty="0">
              <a:latin typeface="メイリオ" panose="020B0604030504040204" pitchFamily="50" charset="-128"/>
              <a:ea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275873" y="7368311"/>
            <a:ext cx="7055351" cy="2492990"/>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参加される日本企業の皆様には、本所が実施するアンケートや事後のフォローアップにご協力</a:t>
            </a:r>
            <a:r>
              <a:rPr lang="ja-JP" altLang="en-US" sz="1200" dirty="0" smtClean="0">
                <a:latin typeface="メイリオ" panose="020B0604030504040204" pitchFamily="50" charset="-128"/>
                <a:ea typeface="メイリオ" panose="020B0604030504040204" pitchFamily="50" charset="-128"/>
              </a:rPr>
              <a:t>を</a:t>
            </a:r>
            <a:r>
              <a:rPr lang="ja-JP" altLang="en-US" sz="1200" dirty="0" err="1" smtClean="0">
                <a:latin typeface="メイリオ" panose="020B0604030504040204" pitchFamily="50" charset="-128"/>
                <a:ea typeface="メイリオ" panose="020B0604030504040204" pitchFamily="50" charset="-128"/>
              </a:rPr>
              <a:t>お</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願い</a:t>
            </a:r>
            <a:r>
              <a:rPr lang="ja-JP" altLang="en-US" sz="1200" dirty="0">
                <a:latin typeface="メイリオ" panose="020B0604030504040204" pitchFamily="50" charset="-128"/>
                <a:ea typeface="メイリオ" panose="020B0604030504040204" pitchFamily="50" charset="-128"/>
              </a:rPr>
              <a:t>します。</a:t>
            </a:r>
          </a:p>
          <a:p>
            <a:r>
              <a:rPr lang="ja-JP" altLang="en-US" sz="1200" dirty="0">
                <a:latin typeface="メイリオ" panose="020B0604030504040204" pitchFamily="50" charset="-128"/>
                <a:ea typeface="メイリオ" panose="020B0604030504040204" pitchFamily="50" charset="-128"/>
              </a:rPr>
              <a:t>*面談は</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枠（１社）につき、最大４０分まででお願いします。</a:t>
            </a: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商談会参加者には開催１週間前頃に「参加証」をメール致しますので、当日ご持参頂きます</a:t>
            </a:r>
            <a:r>
              <a:rPr lang="ja-JP" altLang="en-US" sz="1200" dirty="0" smtClean="0">
                <a:latin typeface="メイリオ" panose="020B0604030504040204" pitchFamily="50" charset="-128"/>
                <a:ea typeface="メイリオ" panose="020B0604030504040204" pitchFamily="50" charset="-128"/>
              </a:rPr>
              <a:t>よう</a:t>
            </a:r>
            <a:r>
              <a:rPr lang="ja-JP" altLang="en-US" sz="1200" dirty="0" err="1" smtClean="0">
                <a:latin typeface="メイリオ" panose="020B0604030504040204" pitchFamily="50" charset="-128"/>
                <a:ea typeface="メイリオ" panose="020B0604030504040204" pitchFamily="50" charset="-128"/>
              </a:rPr>
              <a:t>お</a:t>
            </a:r>
            <a:r>
              <a:rPr lang="ja-JP" altLang="en-US" sz="1200" dirty="0" smtClean="0">
                <a:latin typeface="メイリオ" panose="020B0604030504040204" pitchFamily="50" charset="-128"/>
                <a:ea typeface="メイリオ" panose="020B0604030504040204" pitchFamily="50" charset="-128"/>
              </a:rPr>
              <a:t>  </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願い</a:t>
            </a:r>
            <a:r>
              <a:rPr lang="ja-JP" altLang="en-US" sz="1200" dirty="0">
                <a:latin typeface="メイリオ" panose="020B0604030504040204" pitchFamily="50" charset="-128"/>
                <a:ea typeface="メイリオ" panose="020B0604030504040204" pitchFamily="50" charset="-128"/>
              </a:rPr>
              <a:t>します。</a:t>
            </a:r>
          </a:p>
          <a:p>
            <a:r>
              <a:rPr lang="ja-JP" altLang="en-US" sz="1200" dirty="0">
                <a:latin typeface="メイリオ" panose="020B0604030504040204" pitchFamily="50" charset="-128"/>
                <a:ea typeface="メイリオ" panose="020B0604030504040204" pitchFamily="50" charset="-128"/>
              </a:rPr>
              <a:t>*「参加証」には商談時間枠を記載致しますので、その枠内で商談を頂きますようお願いします。 </a:t>
            </a: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海外側の都合により商談のご希望に添えない場合は、本所からご連絡させて頂きますので予め</a:t>
            </a:r>
            <a:r>
              <a:rPr lang="ja-JP" altLang="en-US" sz="1200" dirty="0" smtClean="0">
                <a:latin typeface="メイリオ" panose="020B0604030504040204" pitchFamily="50" charset="-128"/>
                <a:ea typeface="メイリオ" panose="020B0604030504040204" pitchFamily="50" charset="-128"/>
              </a:rPr>
              <a:t>ご了</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承</a:t>
            </a:r>
            <a:r>
              <a:rPr lang="ja-JP" altLang="en-US" sz="1200" dirty="0">
                <a:latin typeface="メイリオ" panose="020B0604030504040204" pitchFamily="50" charset="-128"/>
                <a:ea typeface="メイリオ" panose="020B0604030504040204" pitchFamily="50" charset="-128"/>
              </a:rPr>
              <a:t>ください。</a:t>
            </a:r>
          </a:p>
          <a:p>
            <a:r>
              <a:rPr lang="ja-JP" altLang="en-US" sz="1200" dirty="0">
                <a:latin typeface="メイリオ" panose="020B0604030504040204" pitchFamily="50" charset="-128"/>
                <a:ea typeface="メイリオ" panose="020B0604030504040204" pitchFamily="50" charset="-128"/>
              </a:rPr>
              <a:t>*お申込み後のキャンセルはご遠慮いだきますようお願い致します。やむを得ずキャンセルを</a:t>
            </a:r>
            <a:r>
              <a:rPr lang="ja-JP" altLang="en-US" sz="1200" dirty="0" smtClean="0">
                <a:latin typeface="メイリオ" panose="020B0604030504040204" pitchFamily="50" charset="-128"/>
                <a:ea typeface="メイリオ" panose="020B0604030504040204" pitchFamily="50" charset="-128"/>
              </a:rPr>
              <a:t>される</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場合</a:t>
            </a:r>
            <a:r>
              <a:rPr lang="ja-JP" altLang="en-US" sz="1200" dirty="0">
                <a:latin typeface="メイリオ" panose="020B0604030504040204" pitchFamily="50" charset="-128"/>
                <a:ea typeface="メイリオ" panose="020B0604030504040204" pitchFamily="50" charset="-128"/>
              </a:rPr>
              <a:t>は</a:t>
            </a:r>
            <a:r>
              <a:rPr lang="ja-JP" altLang="en-US" sz="1200" dirty="0" smtClean="0">
                <a:latin typeface="メイリオ" panose="020B0604030504040204" pitchFamily="50" charset="-128"/>
                <a:ea typeface="メイリオ" panose="020B0604030504040204" pitchFamily="50" charset="-128"/>
              </a:rPr>
              <a:t>事務局まで</a:t>
            </a:r>
            <a:r>
              <a:rPr lang="ja-JP" altLang="en-US" sz="1200" dirty="0">
                <a:latin typeface="メイリオ" panose="020B0604030504040204" pitchFamily="50" charset="-128"/>
                <a:ea typeface="メイリオ" panose="020B0604030504040204" pitchFamily="50" charset="-128"/>
              </a:rPr>
              <a:t>早急にお知らせください。</a:t>
            </a:r>
          </a:p>
          <a:p>
            <a:r>
              <a:rPr lang="ja-JP" altLang="en-US" sz="1200" dirty="0">
                <a:latin typeface="メイリオ" panose="020B0604030504040204" pitchFamily="50" charset="-128"/>
                <a:ea typeface="メイリオ" panose="020B0604030504040204" pitchFamily="50" charset="-128"/>
              </a:rPr>
              <a:t>*商談会における実際の商談・取引、ならびに個々の企業とのお取引開始後の交渉などに</a:t>
            </a:r>
            <a:r>
              <a:rPr lang="ja-JP" altLang="en-US" sz="1200" dirty="0" smtClean="0">
                <a:latin typeface="メイリオ" panose="020B0604030504040204" pitchFamily="50" charset="-128"/>
                <a:ea typeface="メイリオ" panose="020B0604030504040204" pitchFamily="50" charset="-128"/>
              </a:rPr>
              <a:t>関しまして</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は</a:t>
            </a:r>
            <a:r>
              <a:rPr lang="ja-JP" altLang="en-US" sz="1200" dirty="0">
                <a:latin typeface="メイリオ" panose="020B0604030504040204" pitchFamily="50" charset="-128"/>
                <a:ea typeface="メイリオ" panose="020B0604030504040204" pitchFamily="50" charset="-128"/>
              </a:rPr>
              <a:t>、本所</a:t>
            </a:r>
            <a:r>
              <a:rPr lang="ja-JP" altLang="en-US" sz="1200" dirty="0" smtClean="0">
                <a:latin typeface="メイリオ" panose="020B0604030504040204" pitchFamily="50" charset="-128"/>
                <a:ea typeface="メイリオ" panose="020B0604030504040204" pitchFamily="50" charset="-128"/>
              </a:rPr>
              <a:t>は介入</a:t>
            </a:r>
            <a:r>
              <a:rPr lang="ja-JP" altLang="en-US" sz="1200" dirty="0">
                <a:latin typeface="メイリオ" panose="020B0604030504040204" pitchFamily="50" charset="-128"/>
                <a:ea typeface="メイリオ" panose="020B0604030504040204" pitchFamily="50" charset="-128"/>
              </a:rPr>
              <a:t>できませんので、それぞれの企業と行った商談内容などはよくご確認の上、</a:t>
            </a:r>
            <a:r>
              <a:rPr lang="ja-JP" altLang="en-US" sz="1200" dirty="0" smtClean="0">
                <a:latin typeface="メイリオ" panose="020B0604030504040204" pitchFamily="50" charset="-128"/>
                <a:ea typeface="メイリオ" panose="020B0604030504040204" pitchFamily="50" charset="-128"/>
              </a:rPr>
              <a:t>参加者</a:t>
            </a:r>
            <a:endParaRPr lang="en-US" altLang="ja-JP" sz="1200" dirty="0" smtClean="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各位</a:t>
            </a:r>
            <a:r>
              <a:rPr lang="ja-JP" altLang="en-US" sz="1200" dirty="0">
                <a:latin typeface="メイリオ" panose="020B0604030504040204" pitchFamily="50" charset="-128"/>
                <a:ea typeface="メイリオ" panose="020B0604030504040204" pitchFamily="50" charset="-128"/>
              </a:rPr>
              <a:t>の自己判断・責任</a:t>
            </a:r>
            <a:r>
              <a:rPr lang="ja-JP" altLang="en-US" sz="1200" dirty="0" smtClean="0">
                <a:latin typeface="メイリオ" panose="020B0604030504040204" pitchFamily="50" charset="-128"/>
                <a:ea typeface="メイリオ" panose="020B0604030504040204" pitchFamily="50" charset="-128"/>
              </a:rPr>
              <a:t>にて</a:t>
            </a:r>
            <a:r>
              <a:rPr lang="ja-JP" altLang="en-US" sz="1200" dirty="0">
                <a:latin typeface="メイリオ" panose="020B0604030504040204" pitchFamily="50" charset="-128"/>
                <a:ea typeface="メイリオ" panose="020B0604030504040204" pitchFamily="50" charset="-128"/>
              </a:rPr>
              <a:t>行うようお願い致します</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92418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71883" y="1562968"/>
            <a:ext cx="6631958" cy="3347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R="808355" indent="457200" algn="ctr" fontAlgn="base">
              <a:lnSpc>
                <a:spcPts val="1800"/>
              </a:lnSpc>
              <a:spcAft>
                <a:spcPts val="0"/>
              </a:spcAft>
            </a:pPr>
            <a:r>
              <a:rPr lang="en-US" altLang="ja-JP" sz="1600" kern="100" dirty="0" smtClean="0">
                <a:latin typeface="メイリオ" panose="020B0604030504040204" pitchFamily="50" charset="-128"/>
                <a:ea typeface="メイリオ" panose="020B0604030504040204" pitchFamily="50" charset="-128"/>
                <a:cs typeface="Times New Roman" panose="02020603050405020304" pitchFamily="18" charset="0"/>
              </a:rPr>
              <a:t>7/18 </a:t>
            </a:r>
            <a:r>
              <a:rPr lang="ja-JP" altLang="en-US" sz="1600" kern="100" dirty="0" smtClean="0">
                <a:latin typeface="メイリオ" panose="020B0604030504040204" pitchFamily="50" charset="-128"/>
                <a:ea typeface="メイリオ" panose="020B0604030504040204" pitchFamily="50" charset="-128"/>
                <a:cs typeface="Times New Roman" panose="02020603050405020304" pitchFamily="18" charset="0"/>
              </a:rPr>
              <a:t>イタリア</a:t>
            </a: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企業との個別</a:t>
            </a:r>
            <a:r>
              <a:rPr lang="ja-JP" altLang="en-US" sz="1600" kern="100" dirty="0" smtClean="0">
                <a:latin typeface="メイリオ" panose="020B0604030504040204" pitchFamily="50" charset="-128"/>
                <a:ea typeface="メイリオ" panose="020B0604030504040204" pitchFamily="50" charset="-128"/>
                <a:cs typeface="Times New Roman" panose="02020603050405020304" pitchFamily="18" charset="0"/>
              </a:rPr>
              <a:t>商談会　申込書</a:t>
            </a:r>
            <a:endParaRPr lang="ja-JP" altLang="ja-JP" sz="16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p:cNvSpPr txBox="1"/>
          <p:nvPr/>
        </p:nvSpPr>
        <p:spPr>
          <a:xfrm>
            <a:off x="461473" y="736663"/>
            <a:ext cx="6642367" cy="76944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100" dirty="0" smtClean="0">
                <a:latin typeface="メイリオ" panose="020B0604030504040204" pitchFamily="50" charset="-128"/>
                <a:ea typeface="メイリオ" panose="020B0604030504040204" pitchFamily="50" charset="-128"/>
              </a:rPr>
              <a:t>お申込み：</a:t>
            </a:r>
            <a:r>
              <a:rPr lang="en-US" altLang="ja-JP" sz="1100" b="1" u="sng" dirty="0" smtClean="0">
                <a:solidFill>
                  <a:srgbClr val="FF0000"/>
                </a:solidFill>
                <a:latin typeface="メイリオ" panose="020B0604030504040204" pitchFamily="50" charset="-128"/>
                <a:ea typeface="メイリオ" panose="020B0604030504040204" pitchFamily="50" charset="-128"/>
              </a:rPr>
              <a:t>7</a:t>
            </a:r>
            <a:r>
              <a:rPr lang="ja-JP" altLang="en-US" sz="1100" b="1" u="sng" dirty="0" smtClean="0">
                <a:solidFill>
                  <a:srgbClr val="FF0000"/>
                </a:solidFill>
                <a:latin typeface="メイリオ" panose="020B0604030504040204" pitchFamily="50" charset="-128"/>
                <a:ea typeface="メイリオ" panose="020B0604030504040204" pitchFamily="50" charset="-128"/>
              </a:rPr>
              <a:t>月</a:t>
            </a:r>
            <a:r>
              <a:rPr lang="en-US" altLang="ja-JP" sz="1100" b="1" u="sng" dirty="0">
                <a:solidFill>
                  <a:srgbClr val="FF0000"/>
                </a:solidFill>
                <a:latin typeface="メイリオ" panose="020B0604030504040204" pitchFamily="50" charset="-128"/>
                <a:ea typeface="メイリオ" panose="020B0604030504040204" pitchFamily="50" charset="-128"/>
              </a:rPr>
              <a:t>12</a:t>
            </a:r>
            <a:r>
              <a:rPr lang="ja-JP" altLang="en-US" sz="1100" b="1" u="sng" dirty="0" smtClean="0">
                <a:solidFill>
                  <a:srgbClr val="FF0000"/>
                </a:solidFill>
                <a:latin typeface="メイリオ" panose="020B0604030504040204" pitchFamily="50" charset="-128"/>
                <a:ea typeface="メイリオ" panose="020B0604030504040204" pitchFamily="50" charset="-128"/>
              </a:rPr>
              <a:t>日（金）までに</a:t>
            </a:r>
            <a:r>
              <a:rPr lang="en-US" altLang="ja-JP" sz="1100" dirty="0" smtClean="0">
                <a:latin typeface="メイリオ" panose="020B0604030504040204" pitchFamily="50" charset="-128"/>
                <a:ea typeface="メイリオ" panose="020B0604030504040204" pitchFamily="50" charset="-128"/>
              </a:rPr>
              <a:t>HP</a:t>
            </a:r>
            <a:r>
              <a:rPr lang="ja-JP" altLang="en-US" sz="1100" dirty="0" smtClean="0">
                <a:latin typeface="メイリオ" panose="020B0604030504040204" pitchFamily="50" charset="-128"/>
                <a:ea typeface="メイリオ" panose="020B0604030504040204" pitchFamily="50" charset="-128"/>
              </a:rPr>
              <a:t>よりお申込みいただくか、</a:t>
            </a:r>
            <a:r>
              <a:rPr lang="ja-JP" altLang="en-US" sz="1100" dirty="0">
                <a:latin typeface="メイリオ" panose="020B0604030504040204" pitchFamily="50" charset="-128"/>
                <a:ea typeface="メイリオ" panose="020B0604030504040204" pitchFamily="50" charset="-128"/>
              </a:rPr>
              <a:t>下記</a:t>
            </a:r>
            <a:r>
              <a:rPr lang="ja-JP" altLang="en-US" sz="1100" dirty="0" smtClean="0">
                <a:latin typeface="メイリオ" panose="020B0604030504040204" pitchFamily="50" charset="-128"/>
                <a:ea typeface="メイリオ" panose="020B0604030504040204" pitchFamily="50" charset="-128"/>
              </a:rPr>
              <a:t>申込書を</a:t>
            </a:r>
            <a:r>
              <a:rPr lang="en-US" altLang="ja-JP" sz="1100" dirty="0" smtClean="0">
                <a:latin typeface="メイリオ" panose="020B0604030504040204" pitchFamily="50" charset="-128"/>
                <a:ea typeface="メイリオ" panose="020B0604030504040204" pitchFamily="50" charset="-128"/>
              </a:rPr>
              <a:t>E-mail/FAX</a:t>
            </a:r>
            <a:r>
              <a:rPr lang="ja-JP" altLang="en-US" sz="1100" dirty="0" err="1" smtClean="0">
                <a:latin typeface="メイリオ" panose="020B0604030504040204" pitchFamily="50" charset="-128"/>
                <a:ea typeface="メイリオ" panose="020B0604030504040204" pitchFamily="50" charset="-128"/>
              </a:rPr>
              <a:t>にて</a:t>
            </a:r>
            <a:r>
              <a:rPr lang="ja-JP" altLang="en-US" sz="1100" dirty="0" smtClean="0">
                <a:latin typeface="メイリオ" panose="020B0604030504040204" pitchFamily="50" charset="-128"/>
                <a:ea typeface="メイリオ" panose="020B0604030504040204" pitchFamily="50" charset="-128"/>
              </a:rPr>
              <a:t>お送りください。</a:t>
            </a:r>
            <a:endParaRPr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〇</a:t>
            </a:r>
            <a:r>
              <a:rPr lang="ja-JP" altLang="en-US" sz="1100" dirty="0">
                <a:latin typeface="メイリオ" panose="020B0604030504040204" pitchFamily="50" charset="-128"/>
                <a:ea typeface="メイリオ" panose="020B0604030504040204" pitchFamily="50" charset="-128"/>
              </a:rPr>
              <a:t>お問合わせ：大阪商工会議所　国際部　趙（ちょう）・山田</a:t>
            </a:r>
          </a:p>
          <a:p>
            <a:r>
              <a:rPr lang="ja-JP" altLang="en-US" sz="1100" dirty="0">
                <a:latin typeface="メイリオ" panose="020B0604030504040204" pitchFamily="50" charset="-128"/>
                <a:ea typeface="メイリオ" panose="020B0604030504040204" pitchFamily="50" charset="-128"/>
              </a:rPr>
              <a:t>電話：</a:t>
            </a:r>
            <a:r>
              <a:rPr lang="en-US" altLang="ja-JP" sz="1100" dirty="0">
                <a:latin typeface="メイリオ" panose="020B0604030504040204" pitchFamily="50" charset="-128"/>
                <a:ea typeface="メイリオ" panose="020B0604030504040204" pitchFamily="50" charset="-128"/>
              </a:rPr>
              <a:t>06-6944-6400</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FAX:06-6944-6293</a:t>
            </a:r>
            <a:r>
              <a:rPr lang="ja-JP" altLang="en-US" sz="1100" dirty="0">
                <a:latin typeface="メイリオ" panose="020B0604030504040204" pitchFamily="50" charset="-128"/>
                <a:ea typeface="メイリオ" panose="020B0604030504040204" pitchFamily="50" charset="-128"/>
              </a:rPr>
              <a:t>　Ｅ</a:t>
            </a:r>
            <a:r>
              <a:rPr lang="en-US" altLang="ja-JP" sz="1100" dirty="0">
                <a:latin typeface="メイリオ" panose="020B0604030504040204" pitchFamily="50" charset="-128"/>
                <a:ea typeface="メイリオ" panose="020B0604030504040204" pitchFamily="50" charset="-128"/>
              </a:rPr>
              <a:t>mail</a:t>
            </a:r>
            <a:r>
              <a:rPr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intl@osaka.cci.or.jp</a:t>
            </a:r>
            <a:endParaRPr lang="en-US" altLang="ja-JP" sz="1100"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 xmlns:a16="http://schemas.microsoft.com/office/drawing/2014/main" id="{73FDBD3D-7AED-4FDD-924D-A6B66ED2A310}"/>
              </a:ext>
            </a:extLst>
          </p:cNvPr>
          <p:cNvGrpSpPr/>
          <p:nvPr/>
        </p:nvGrpSpPr>
        <p:grpSpPr>
          <a:xfrm>
            <a:off x="461474" y="274538"/>
            <a:ext cx="1684363" cy="307777"/>
            <a:chOff x="846957" y="6775761"/>
            <a:chExt cx="1532407" cy="307777"/>
          </a:xfrm>
        </p:grpSpPr>
        <p:sp>
          <p:nvSpPr>
            <p:cNvPr id="9" name="矢印: 五方向 79">
              <a:extLst>
                <a:ext uri="{FF2B5EF4-FFF2-40B4-BE49-F238E27FC236}">
                  <a16:creationId xmlns="" xmlns:a16="http://schemas.microsoft.com/office/drawing/2014/main" id="{EF18864B-A7D1-4A63-A54B-8E3C5BCB016A}"/>
                </a:ext>
              </a:extLst>
            </p:cNvPr>
            <p:cNvSpPr/>
            <p:nvPr/>
          </p:nvSpPr>
          <p:spPr>
            <a:xfrm>
              <a:off x="856427" y="6783806"/>
              <a:ext cx="1522937" cy="279197"/>
            </a:xfrm>
            <a:prstGeom prst="homePlate">
              <a:avLst/>
            </a:prstGeom>
            <a:gradFill flip="none" rotWithShape="1">
              <a:gsLst>
                <a:gs pos="0">
                  <a:srgbClr val="FFFF00"/>
                </a:gs>
                <a:gs pos="62000">
                  <a:schemeClr val="accent2"/>
                </a:gs>
              </a:gsLst>
              <a:path path="circle">
                <a:fillToRect l="50000" t="130000" r="50000" b="-3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 xmlns:a16="http://schemas.microsoft.com/office/drawing/2014/main" id="{CDA448A4-3658-4167-B90F-4E0D98480D90}"/>
                </a:ext>
              </a:extLst>
            </p:cNvPr>
            <p:cNvSpPr/>
            <p:nvPr/>
          </p:nvSpPr>
          <p:spPr>
            <a:xfrm>
              <a:off x="846957" y="6775761"/>
              <a:ext cx="1484748" cy="307777"/>
            </a:xfrm>
            <a:prstGeom prst="rect">
              <a:avLst/>
            </a:prstGeom>
          </p:spPr>
          <p:txBody>
            <a:bodyPr wrap="square">
              <a:spAutoFit/>
            </a:bodyPr>
            <a:lstStyle/>
            <a:p>
              <a:r>
                <a:rPr lang="ja-JP" altLang="en-US" sz="1400" dirty="0" smtClean="0">
                  <a:solidFill>
                    <a:schemeClr val="bg1"/>
                  </a:solidFill>
                  <a:latin typeface="メイリオ" panose="020B0604030504040204" pitchFamily="50" charset="-128"/>
                  <a:ea typeface="メイリオ" panose="020B0604030504040204" pitchFamily="50" charset="-128"/>
                </a:rPr>
                <a:t>お申し込み</a:t>
              </a:r>
              <a:r>
                <a:rPr lang="ja-JP" altLang="en-US" sz="1400" dirty="0">
                  <a:solidFill>
                    <a:schemeClr val="bg1"/>
                  </a:solidFill>
                  <a:latin typeface="メイリオ" panose="020B0604030504040204" pitchFamily="50" charset="-128"/>
                  <a:ea typeface="メイリオ" panose="020B0604030504040204" pitchFamily="50" charset="-128"/>
                </a:rPr>
                <a:t>先</a:t>
              </a:r>
            </a:p>
          </p:txBody>
        </p:sp>
      </p:grpSp>
      <p:graphicFrame>
        <p:nvGraphicFramePr>
          <p:cNvPr id="5" name="表 4"/>
          <p:cNvGraphicFramePr>
            <a:graphicFrameLocks noGrp="1"/>
          </p:cNvGraphicFramePr>
          <p:nvPr>
            <p:extLst>
              <p:ext uri="{D42A27DB-BD31-4B8C-83A1-F6EECF244321}">
                <p14:modId xmlns:p14="http://schemas.microsoft.com/office/powerpoint/2010/main" val="1845183453"/>
              </p:ext>
            </p:extLst>
          </p:nvPr>
        </p:nvGraphicFramePr>
        <p:xfrm>
          <a:off x="471883" y="2225751"/>
          <a:ext cx="6631958" cy="6941575"/>
        </p:xfrm>
        <a:graphic>
          <a:graphicData uri="http://schemas.openxmlformats.org/drawingml/2006/table">
            <a:tbl>
              <a:tblPr firstRow="1" firstCol="1" bandRow="1"/>
              <a:tblGrid>
                <a:gridCol w="1502060"/>
                <a:gridCol w="2365790"/>
                <a:gridCol w="92313"/>
                <a:gridCol w="2671795"/>
              </a:tblGrid>
              <a:tr h="493643">
                <a:tc rowSpan="2">
                  <a:txBody>
                    <a:bodyPr/>
                    <a:lstStyle/>
                    <a:p>
                      <a:pPr algn="ctr">
                        <a:spcAft>
                          <a:spcPts val="0"/>
                        </a:spcAft>
                      </a:pPr>
                      <a:r>
                        <a:rPr lang="ja-JP" sz="11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お名前</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ctr">
                        <a:spcAft>
                          <a:spcPts val="0"/>
                        </a:spcAft>
                      </a:pPr>
                      <a:r>
                        <a:rPr lang="ja-JP" sz="11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※複数名の参加可</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lvl="0" indent="0" algn="just">
                        <a:spcAft>
                          <a:spcPts val="0"/>
                        </a:spcAft>
                        <a:buFontTx/>
                        <a:buNone/>
                      </a:pPr>
                      <a:r>
                        <a:rPr lang="ja-JP" altLang="en-US" sz="105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①</a:t>
                      </a:r>
                      <a:r>
                        <a:rPr lang="ja-JP" altLang="en-US" sz="1050" kern="100" baseline="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05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和）</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0" lvl="0" indent="0" algn="just">
                        <a:spcAft>
                          <a:spcPts val="0"/>
                        </a:spcAft>
                        <a:buFont typeface="+mj-ea"/>
                        <a:buNone/>
                      </a:pPr>
                      <a:r>
                        <a:rPr lang="ja-JP" altLang="en-US" sz="105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②  </a:t>
                      </a:r>
                      <a:r>
                        <a:rPr lang="ja-JP" sz="105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和）</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631">
                <a:tc vMerge="1">
                  <a:txBody>
                    <a:bodyPr/>
                    <a:lstStyle/>
                    <a:p>
                      <a:endParaRPr kumimoji="1" lang="ja-JP" altLang="en-US"/>
                    </a:p>
                  </a:txBody>
                  <a:tcPr/>
                </a:tc>
                <a:tc gridSpan="2">
                  <a:txBody>
                    <a:bodyPr/>
                    <a:lstStyle/>
                    <a:p>
                      <a:pPr marL="228600" marR="0" lvl="0" indent="0" algn="just" defTabSz="755934" rtl="0" eaLnBrk="1" fontAlgn="auto" latinLnBrk="0" hangingPunct="1">
                        <a:lnSpc>
                          <a:spcPct val="100000"/>
                        </a:lnSpc>
                        <a:spcBef>
                          <a:spcPts val="0"/>
                        </a:spcBef>
                        <a:spcAft>
                          <a:spcPts val="0"/>
                        </a:spcAft>
                        <a:buClrTx/>
                        <a:buSzTx/>
                        <a:buFontTx/>
                        <a:buNone/>
                        <a:tabLst/>
                        <a:defRPr/>
                      </a:pPr>
                      <a:r>
                        <a:rPr lang="ja-JP" altLang="en-US" sz="1050" kern="100" dirty="0" smtClean="0">
                          <a:effectLst/>
                          <a:latin typeface="メイリオ" panose="020B0604030504040204" pitchFamily="50" charset="-128"/>
                          <a:ea typeface="メイリオ" panose="020B0604030504040204" pitchFamily="50" charset="-128"/>
                          <a:cs typeface="Century" panose="02040604050505020304" pitchFamily="18" charset="0"/>
                        </a:rPr>
                        <a:t>（英）</a:t>
                      </a:r>
                      <a:endParaRPr lang="ja-JP" altLang="ja-JP" sz="1050" kern="100" dirty="0" smtClean="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indent="228600" algn="l">
                        <a:spcAft>
                          <a:spcPts val="0"/>
                        </a:spcAft>
                      </a:pPr>
                      <a:r>
                        <a:rPr 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（英）</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877">
                <a:tc rowSpan="2">
                  <a:txBody>
                    <a:bodyPr/>
                    <a:lstStyle/>
                    <a:p>
                      <a:pPr algn="ctr">
                        <a:spcAft>
                          <a:spcPts val="0"/>
                        </a:spcAft>
                      </a:pPr>
                      <a:r>
                        <a:rPr lang="ja-JP" sz="11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お役職</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lvl="0" indent="0" algn="just">
                        <a:spcAft>
                          <a:spcPts val="0"/>
                        </a:spcAft>
                        <a:buFont typeface="+mj-ea"/>
                        <a:buNone/>
                      </a:pPr>
                      <a:r>
                        <a:rPr lang="ja-JP" altLang="en-US" sz="105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①</a:t>
                      </a:r>
                      <a:r>
                        <a:rPr lang="ja-JP" altLang="en-US" sz="1050" kern="100" baseline="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05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（和）</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0" lvl="0" indent="0" algn="just">
                        <a:spcAft>
                          <a:spcPts val="0"/>
                        </a:spcAft>
                        <a:buFont typeface="+mj-ea"/>
                        <a:buNone/>
                      </a:pPr>
                      <a:r>
                        <a:rPr lang="ja-JP" altLang="en-US" sz="105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②  （和）</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122">
                <a:tc vMerge="1">
                  <a:txBody>
                    <a:bodyPr/>
                    <a:lstStyle/>
                    <a:p>
                      <a:endParaRPr kumimoji="1" lang="ja-JP" altLang="en-US"/>
                    </a:p>
                  </a:txBody>
                  <a:tcPr/>
                </a:tc>
                <a:tc gridSpan="2">
                  <a:txBody>
                    <a:bodyPr/>
                    <a:lstStyle/>
                    <a:p>
                      <a:pPr marL="228600" algn="just">
                        <a:spcAft>
                          <a:spcPts val="0"/>
                        </a:spcAft>
                      </a:pPr>
                      <a:r>
                        <a:rPr lang="ja-JP" altLang="en-US" sz="105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（英）</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10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sz="1050"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（英</a:t>
                      </a:r>
                      <a:r>
                        <a:rPr 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877">
                <a:tc rowSpan="2">
                  <a:txBody>
                    <a:bodyPr/>
                    <a:lstStyle/>
                    <a:p>
                      <a:pPr algn="ctr">
                        <a:spcAft>
                          <a:spcPts val="0"/>
                        </a:spcAft>
                      </a:pPr>
                      <a:r>
                        <a:rPr lang="ja-JP" sz="11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会社名</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spcAft>
                          <a:spcPts val="0"/>
                        </a:spcAft>
                      </a:pPr>
                      <a:r>
                        <a:rPr 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（和）</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441631">
                <a:tc vMerge="1">
                  <a:txBody>
                    <a:bodyPr/>
                    <a:lstStyle/>
                    <a:p>
                      <a:endParaRPr kumimoji="1" lang="ja-JP" altLang="en-US"/>
                    </a:p>
                  </a:txBody>
                  <a:tcPr/>
                </a:tc>
                <a:tc gridSpan="3">
                  <a:txBody>
                    <a:bodyPr/>
                    <a:lstStyle/>
                    <a:p>
                      <a:pPr algn="just">
                        <a:spcAft>
                          <a:spcPts val="0"/>
                        </a:spcAft>
                      </a:pPr>
                      <a:r>
                        <a:rPr lang="ja-JP" sz="11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（英）</a:t>
                      </a:r>
                      <a:endParaRPr lang="ja-JP" sz="1100" kern="10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512601">
                <a:tc>
                  <a:txBody>
                    <a:bodyPr/>
                    <a:lstStyle/>
                    <a:p>
                      <a:pPr algn="ctr">
                        <a:lnSpc>
                          <a:spcPts val="1400"/>
                        </a:lnSpc>
                        <a:spcAft>
                          <a:spcPts val="0"/>
                        </a:spcAft>
                      </a:pPr>
                      <a:r>
                        <a:rPr lang="ja-JP" sz="1100" b="1"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所在地</a:t>
                      </a:r>
                      <a:endParaRPr lang="ja-JP" sz="1100" kern="10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ts val="1400"/>
                        </a:lnSpc>
                        <a:spcAft>
                          <a:spcPts val="0"/>
                        </a:spcAft>
                      </a:pPr>
                      <a:r>
                        <a:rPr lang="ja-JP" sz="11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sz="11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100" kern="100">
                        <a:effectLst/>
                        <a:latin typeface="メイリオ" panose="020B0604030504040204" pitchFamily="50" charset="-128"/>
                        <a:ea typeface="メイリオ" panose="020B0604030504040204" pitchFamily="50" charset="-128"/>
                        <a:cs typeface="Century" panose="02040604050505020304" pitchFamily="18" charset="0"/>
                      </a:endParaRPr>
                    </a:p>
                    <a:p>
                      <a:pPr algn="just">
                        <a:lnSpc>
                          <a:spcPts val="1400"/>
                        </a:lnSpc>
                        <a:spcAft>
                          <a:spcPts val="0"/>
                        </a:spcAft>
                      </a:pPr>
                      <a:r>
                        <a:rPr lang="en-US" sz="11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100" kern="10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413138">
                <a:tc>
                  <a:txBody>
                    <a:bodyPr/>
                    <a:lstStyle/>
                    <a:p>
                      <a:pPr algn="ctr">
                        <a:lnSpc>
                          <a:spcPts val="1400"/>
                        </a:lnSpc>
                        <a:spcAft>
                          <a:spcPts val="0"/>
                        </a:spcAft>
                      </a:pPr>
                      <a:r>
                        <a:rPr lang="en-US" sz="1100" b="1"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TEL / FAX</a:t>
                      </a:r>
                      <a:endParaRPr lang="ja-JP" sz="1100" kern="10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en-US" sz="11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TEL:</a:t>
                      </a:r>
                      <a:endParaRPr lang="ja-JP" sz="1100" kern="10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ts val="1400"/>
                        </a:lnSpc>
                        <a:spcAft>
                          <a:spcPts val="0"/>
                        </a:spcAft>
                      </a:pPr>
                      <a:r>
                        <a:rPr lang="en-US" sz="1100"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FAX:</a:t>
                      </a:r>
                      <a:endParaRPr lang="ja-JP" sz="1100" kern="10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498615">
                <a:tc>
                  <a:txBody>
                    <a:bodyPr/>
                    <a:lstStyle/>
                    <a:p>
                      <a:pPr algn="ctr">
                        <a:lnSpc>
                          <a:spcPts val="1400"/>
                        </a:lnSpc>
                        <a:spcAft>
                          <a:spcPts val="0"/>
                        </a:spcAft>
                      </a:pPr>
                      <a:r>
                        <a:rPr lang="en-US" sz="1100" b="1" kern="10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E-mail</a:t>
                      </a:r>
                      <a:endParaRPr lang="ja-JP" sz="1100" kern="10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Aft>
                          <a:spcPts val="0"/>
                        </a:spcAft>
                      </a:pPr>
                      <a:r>
                        <a:rPr lang="ja-JP" sz="11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ts val="1400"/>
                        </a:lnSpc>
                        <a:spcAft>
                          <a:spcPts val="0"/>
                        </a:spcAft>
                      </a:pPr>
                      <a:r>
                        <a:rPr lang="en-US" sz="11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URL</a:t>
                      </a:r>
                      <a:r>
                        <a:rPr lang="en-US" altLang="ja-JP" sz="11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666890">
                <a:tc>
                  <a:txBody>
                    <a:bodyPr/>
                    <a:lstStyle/>
                    <a:p>
                      <a:pPr algn="ctr">
                        <a:lnSpc>
                          <a:spcPts val="1500"/>
                        </a:lnSpc>
                        <a:spcAft>
                          <a:spcPts val="0"/>
                        </a:spcAft>
                      </a:pPr>
                      <a:r>
                        <a:rPr lang="ja-JP" altLang="en-US" sz="11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個別商談</a:t>
                      </a:r>
                      <a:r>
                        <a:rPr lang="ja-JP" sz="11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a:t>
                      </a:r>
                      <a:r>
                        <a:rPr lang="zh-CN" sz="11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希望</a:t>
                      </a:r>
                      <a:r>
                        <a:rPr lang="ja-JP" sz="11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する</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ctr">
                        <a:lnSpc>
                          <a:spcPts val="1500"/>
                        </a:lnSpc>
                        <a:spcAft>
                          <a:spcPts val="0"/>
                        </a:spcAft>
                      </a:pPr>
                      <a:r>
                        <a:rPr lang="ja-JP" altLang="en-US" sz="11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イタリア企業・</a:t>
                      </a:r>
                      <a:endParaRPr lang="en-US" altLang="ja-JP" sz="11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ctr">
                        <a:lnSpc>
                          <a:spcPts val="1500"/>
                        </a:lnSpc>
                        <a:spcAft>
                          <a:spcPts val="0"/>
                        </a:spcAft>
                      </a:pPr>
                      <a:r>
                        <a:rPr lang="ja-JP" altLang="en-US" sz="11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時間帯</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p>
                      <a:pPr algn="ctr">
                        <a:lnSpc>
                          <a:spcPts val="1500"/>
                        </a:lnSpc>
                        <a:spcAft>
                          <a:spcPts val="0"/>
                        </a:spcAft>
                      </a:pPr>
                      <a:r>
                        <a:rPr lang="zh-CN" sz="11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＜複数希望可＞</a:t>
                      </a:r>
                      <a:endParaRPr lang="ja-JP" sz="1100" kern="100" dirty="0">
                        <a:effectLst/>
                        <a:latin typeface="メイリオ" panose="020B0604030504040204" pitchFamily="50" charset="-128"/>
                        <a:ea typeface="メイリオ" panose="020B0604030504040204" pitchFamily="50" charset="-128"/>
                        <a:cs typeface="Century" panose="02040604050505020304" pitchFamily="18" charset="0"/>
                      </a:endParaRPr>
                    </a:p>
                  </a:txBody>
                  <a:tcPr marL="65391" marR="65391" marT="0" marB="0" anchor="ctr">
                    <a:lnL w="571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3">
                  <a:txBody>
                    <a:bodyPr/>
                    <a:lstStyle/>
                    <a:p>
                      <a:pPr indent="280670" algn="l">
                        <a:spcAft>
                          <a:spcPts val="0"/>
                        </a:spcAft>
                      </a:pPr>
                      <a:r>
                        <a:rPr lang="en-US" altLang="ja-JP"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p>
                    <a:p>
                      <a:pPr indent="280670" algn="l">
                        <a:spcAft>
                          <a:spcPts val="0"/>
                        </a:spcAft>
                      </a:pPr>
                      <a:r>
                        <a:rPr lang="ja-JP"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MARTIN(</a:t>
                      </a:r>
                      <a:r>
                        <a:rPr lang="ja-JP" altLang="en-US"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マルティン社</a:t>
                      </a:r>
                      <a:r>
                        <a:rPr lang="en-US" altLang="ja-JP"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baseline="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600" b="1" kern="100" baseline="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r>
                        <a:rPr kumimoji="1" lang="en-US" altLang="ja-JP" sz="1600" b="1" i="0" u="none" strike="noStrike" kern="1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mn-ea"/>
                          <a:cs typeface="+mn-cs"/>
                        </a:rPr>
                        <a:t>高品質な脚部部品</a:t>
                      </a:r>
                      <a:endParaRPr lang="en-US" altLang="ja-JP"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r>
                        <a:rPr lang="ja-JP"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MARCHINGENIO(</a:t>
                      </a:r>
                      <a:r>
                        <a:rPr lang="ja-JP" altLang="en-US"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マルキンジェニオ社</a:t>
                      </a:r>
                      <a:r>
                        <a:rPr lang="en-US" altLang="ja-JP"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p>
                    <a:p>
                      <a:pPr indent="280670" algn="l">
                        <a:spcAft>
                          <a:spcPts val="0"/>
                        </a:spcAft>
                      </a:pP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      </a:t>
                      </a:r>
                      <a:r>
                        <a:rPr kumimoji="1" lang="ja-JP" altLang="ja-JP" sz="1200" b="0" i="0" u="none" strike="noStrike" kern="1200" cap="none" spc="0" normalizeH="0" baseline="0" noProof="0" dirty="0" smtClean="0">
                          <a:ln>
                            <a:noFill/>
                          </a:ln>
                          <a:solidFill>
                            <a:prstClr val="black"/>
                          </a:solidFill>
                          <a:effectLst/>
                          <a:uLnTx/>
                          <a:uFillTx/>
                          <a:latin typeface="+mn-lt"/>
                          <a:ea typeface="+mn-ea"/>
                          <a:cs typeface="+mn-cs"/>
                        </a:rPr>
                        <a:t>グリーンデザイン、グリーンビルディング</a:t>
                      </a:r>
                      <a:endPar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endPar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r>
                        <a:rPr lang="ja-JP" altLang="en-US" sz="12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個別商談のご希望の時間帯にチェックをしてください。</a:t>
                      </a:r>
                      <a:endParaRPr lang="en-US" altLang="ja-JP" sz="12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40</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　　　　□</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40</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14</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endPar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endPar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14</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　　　　□</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endPar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endPar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16</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a:t>
                      </a:r>
                      <a:endParaRPr lang="en-US" altLang="ja-JP" sz="1300" b="1" kern="100" dirty="0" smtClean="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280670" algn="l">
                        <a:spcAft>
                          <a:spcPts val="0"/>
                        </a:spcAft>
                      </a:pPr>
                      <a:endParaRPr lang="en-US" altLang="ja-JP" sz="1600" b="1" kern="100" dirty="0" smtClean="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5391" marR="65391" marT="0" marB="0" anchor="ctr">
                    <a:lnL w="190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16" name="テキスト ボックス 15"/>
          <p:cNvSpPr txBox="1"/>
          <p:nvPr/>
        </p:nvSpPr>
        <p:spPr>
          <a:xfrm>
            <a:off x="461473" y="9224358"/>
            <a:ext cx="6627193" cy="947952"/>
          </a:xfrm>
          <a:prstGeom prst="rect">
            <a:avLst/>
          </a:prstGeom>
          <a:noFill/>
        </p:spPr>
        <p:txBody>
          <a:bodyPr wrap="square" rtlCol="0">
            <a:spAutoFit/>
          </a:bodyPr>
          <a:lstStyle/>
          <a:p>
            <a:r>
              <a:rPr lang="ja-JP" altLang="ja-JP" sz="1200" dirty="0">
                <a:latin typeface="メイリオ" panose="020B0604030504040204" pitchFamily="50" charset="-128"/>
                <a:ea typeface="メイリオ" panose="020B0604030504040204" pitchFamily="50" charset="-128"/>
              </a:rPr>
              <a:t>※ご記入頂いた情報は、大阪商工会議所からの各種連絡・情報提供に利用させていただくほか、共催者に参加者名簿として提供いたします。これらについては参加者ご本人に同意いただいたものとして取り扱いさせていただきます。</a:t>
            </a:r>
          </a:p>
          <a:p>
            <a:endParaRPr kumimoji="1" lang="ja-JP" altLang="en-US" dirty="0"/>
          </a:p>
        </p:txBody>
      </p:sp>
    </p:spTree>
    <p:extLst>
      <p:ext uri="{BB962C8B-B14F-4D97-AF65-F5344CB8AC3E}">
        <p14:creationId xmlns:p14="http://schemas.microsoft.com/office/powerpoint/2010/main" val="3483597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203819400"/>
              </p:ext>
            </p:extLst>
          </p:nvPr>
        </p:nvGraphicFramePr>
        <p:xfrm>
          <a:off x="324181" y="1456878"/>
          <a:ext cx="6846576" cy="9168274"/>
        </p:xfrm>
        <a:graphic>
          <a:graphicData uri="http://schemas.openxmlformats.org/drawingml/2006/table">
            <a:tbl>
              <a:tblPr>
                <a:tableStyleId>{5C22544A-7EE6-4342-B048-85BDC9FD1C3A}</a:tableStyleId>
              </a:tblPr>
              <a:tblGrid>
                <a:gridCol w="692769"/>
                <a:gridCol w="6153807"/>
              </a:tblGrid>
              <a:tr h="370840">
                <a:tc>
                  <a:txBody>
                    <a:bodyPr/>
                    <a:lstStyle/>
                    <a:p>
                      <a:r>
                        <a:rPr kumimoji="1" lang="ja-JP" altLang="en-US" sz="900" dirty="0" smtClean="0">
                          <a:solidFill>
                            <a:schemeClr val="tx1"/>
                          </a:solidFill>
                        </a:rPr>
                        <a:t>企業概要</a:t>
                      </a:r>
                      <a:endParaRPr kumimoji="1" lang="ja-JP" altLang="en-US" sz="900" dirty="0">
                        <a:solidFill>
                          <a:schemeClr val="tx1"/>
                        </a:solidFill>
                      </a:endParaRPr>
                    </a:p>
                  </a:txBody>
                  <a:tcPr/>
                </a:tc>
                <a:tc>
                  <a:txBody>
                    <a:bodyPr/>
                    <a:lstStyle/>
                    <a:p>
                      <a:pPr algn="l">
                        <a:lnSpc>
                          <a:spcPts val="1300"/>
                        </a:lnSpc>
                        <a:spcAft>
                          <a:spcPts val="0"/>
                        </a:spcAft>
                      </a:pPr>
                      <a:r>
                        <a:rPr lang="ja-JP" altLang="ja-JP" sz="1200" dirty="0" smtClean="0">
                          <a:solidFill>
                            <a:schemeClr val="tx1"/>
                          </a:solidFill>
                          <a:latin typeface="+mj-ea"/>
                          <a:ea typeface="+mj-ea"/>
                        </a:rPr>
                        <a:t>異なる性質の</a:t>
                      </a:r>
                      <a:r>
                        <a:rPr lang="ja-JP" altLang="en-US" sz="1200" dirty="0" smtClean="0">
                          <a:solidFill>
                            <a:schemeClr val="tx1"/>
                          </a:solidFill>
                          <a:latin typeface="+mj-ea"/>
                          <a:ea typeface="+mj-ea"/>
                        </a:rPr>
                        <a:t>機械</a:t>
                      </a:r>
                      <a:r>
                        <a:rPr lang="ja-JP" altLang="ja-JP" sz="1200" dirty="0" smtClean="0">
                          <a:solidFill>
                            <a:schemeClr val="tx1"/>
                          </a:solidFill>
                          <a:latin typeface="+mj-ea"/>
                          <a:ea typeface="+mj-ea"/>
                        </a:rPr>
                        <a:t>を水平にして</a:t>
                      </a:r>
                      <a:r>
                        <a:rPr lang="ja-JP" altLang="en-US" sz="1200" dirty="0" smtClean="0">
                          <a:solidFill>
                            <a:schemeClr val="tx1"/>
                          </a:solidFill>
                          <a:latin typeface="+mj-ea"/>
                          <a:ea typeface="+mj-ea"/>
                        </a:rPr>
                        <a:t>、</a:t>
                      </a:r>
                      <a:r>
                        <a:rPr lang="ja-JP" altLang="ja-JP" sz="1200" dirty="0" smtClean="0">
                          <a:solidFill>
                            <a:schemeClr val="tx1"/>
                          </a:solidFill>
                          <a:latin typeface="+mj-ea"/>
                          <a:ea typeface="+mj-ea"/>
                        </a:rPr>
                        <a:t>支えるための</a:t>
                      </a:r>
                      <a:r>
                        <a:rPr lang="ja-JP" altLang="en-US" sz="1200" dirty="0" smtClean="0">
                          <a:solidFill>
                            <a:schemeClr val="tx1"/>
                          </a:solidFill>
                          <a:latin typeface="+mj-ea"/>
                          <a:ea typeface="+mj-ea"/>
                        </a:rPr>
                        <a:t>高品質な脚部部品を製造する企業。</a:t>
                      </a:r>
                      <a:endParaRPr lang="en-US" altLang="ja-JP" sz="1200" dirty="0" smtClean="0">
                        <a:solidFill>
                          <a:schemeClr val="tx1"/>
                        </a:solidFill>
                        <a:latin typeface="+mj-ea"/>
                        <a:ea typeface="+mj-ea"/>
                      </a:endParaRPr>
                    </a:p>
                    <a:p>
                      <a:pPr marL="0" marR="0" lvl="0" indent="0" algn="l" defTabSz="755934" rtl="0" eaLnBrk="1" fontAlgn="auto" latinLnBrk="0" hangingPunct="1">
                        <a:lnSpc>
                          <a:spcPts val="1300"/>
                        </a:lnSpc>
                        <a:spcBef>
                          <a:spcPts val="0"/>
                        </a:spcBef>
                        <a:spcAft>
                          <a:spcPts val="0"/>
                        </a:spcAft>
                        <a:buClrTx/>
                        <a:buSzTx/>
                        <a:buFontTx/>
                        <a:buNone/>
                        <a:tabLst/>
                        <a:defRPr/>
                      </a:pPr>
                      <a:endParaRPr kumimoji="1" lang="en-US" altLang="ja-JP" sz="1200" kern="1200" dirty="0" smtClean="0">
                        <a:solidFill>
                          <a:schemeClr val="tx1"/>
                        </a:solidFill>
                        <a:latin typeface="+mj-ea"/>
                        <a:ea typeface="+mj-ea"/>
                        <a:cs typeface="+mn-cs"/>
                      </a:endParaRPr>
                    </a:p>
                    <a:p>
                      <a:pPr marL="0" marR="0" lvl="0" indent="0" algn="l" defTabSz="755934" rtl="0" eaLnBrk="1" fontAlgn="auto" latinLnBrk="0" hangingPunct="1">
                        <a:lnSpc>
                          <a:spcPts val="1300"/>
                        </a:lnSpc>
                        <a:spcBef>
                          <a:spcPts val="0"/>
                        </a:spcBef>
                        <a:spcAft>
                          <a:spcPts val="0"/>
                        </a:spcAft>
                        <a:buClrTx/>
                        <a:buSzTx/>
                        <a:buFontTx/>
                        <a:buNone/>
                        <a:tabLst/>
                        <a:defRPr/>
                      </a:pPr>
                      <a:r>
                        <a:rPr kumimoji="1" lang="ja-JP" altLang="en-US" sz="1200" kern="1200" dirty="0" smtClean="0">
                          <a:solidFill>
                            <a:schemeClr val="tx1"/>
                          </a:solidFill>
                          <a:latin typeface="+mj-ea"/>
                          <a:ea typeface="+mj-ea"/>
                          <a:cs typeface="+mn-cs"/>
                        </a:rPr>
                        <a:t>同社は</a:t>
                      </a:r>
                      <a:r>
                        <a:rPr kumimoji="1" lang="ja-JP" altLang="ja-JP" sz="1200" kern="1200" dirty="0" smtClean="0">
                          <a:solidFill>
                            <a:schemeClr val="tx1"/>
                          </a:solidFill>
                          <a:latin typeface="+mj-ea"/>
                          <a:ea typeface="+mj-ea"/>
                          <a:cs typeface="+mn-cs"/>
                        </a:rPr>
                        <a:t>旋盤、フライス盤、マシニングセンタ、プラズマ切断などから</a:t>
                      </a:r>
                      <a:r>
                        <a:rPr kumimoji="1" lang="ja-JP" altLang="en-US" sz="1200" kern="1200" dirty="0" smtClean="0">
                          <a:solidFill>
                            <a:schemeClr val="tx1"/>
                          </a:solidFill>
                          <a:latin typeface="+mj-ea"/>
                          <a:ea typeface="+mj-ea"/>
                          <a:cs typeface="+mn-cs"/>
                        </a:rPr>
                        <a:t>、</a:t>
                      </a:r>
                      <a:r>
                        <a:rPr kumimoji="1" lang="ja-JP" altLang="ja-JP" sz="1200" kern="1200" dirty="0" smtClean="0">
                          <a:solidFill>
                            <a:schemeClr val="tx1"/>
                          </a:solidFill>
                          <a:latin typeface="+mj-ea"/>
                          <a:ea typeface="+mj-ea"/>
                          <a:cs typeface="+mn-cs"/>
                        </a:rPr>
                        <a:t>木工用、繊維、ガラス、セラミックス、紙</a:t>
                      </a:r>
                      <a:r>
                        <a:rPr kumimoji="1" lang="ja-JP" altLang="en-US" sz="1200" kern="1200" dirty="0" smtClean="0">
                          <a:solidFill>
                            <a:schemeClr val="tx1"/>
                          </a:solidFill>
                          <a:latin typeface="+mj-ea"/>
                          <a:ea typeface="+mj-ea"/>
                          <a:cs typeface="+mn-cs"/>
                        </a:rPr>
                        <a:t>などの</a:t>
                      </a:r>
                      <a:r>
                        <a:rPr kumimoji="1" lang="ja-JP" altLang="ja-JP" sz="1200" kern="1200" dirty="0" smtClean="0">
                          <a:solidFill>
                            <a:schemeClr val="tx1"/>
                          </a:solidFill>
                          <a:latin typeface="+mj-ea"/>
                          <a:ea typeface="+mj-ea"/>
                          <a:cs typeface="+mn-cs"/>
                        </a:rPr>
                        <a:t>一般的な機械</a:t>
                      </a:r>
                      <a:r>
                        <a:rPr kumimoji="1" lang="ja-JP" altLang="en-US" sz="1200" kern="1200" dirty="0" smtClean="0">
                          <a:solidFill>
                            <a:schemeClr val="tx1"/>
                          </a:solidFill>
                          <a:latin typeface="+mj-ea"/>
                          <a:ea typeface="+mj-ea"/>
                          <a:cs typeface="+mn-cs"/>
                        </a:rPr>
                        <a:t>まで、</a:t>
                      </a:r>
                      <a:r>
                        <a:rPr lang="ja-JP" altLang="ja-JP" sz="1200" dirty="0" smtClean="0">
                          <a:solidFill>
                            <a:schemeClr val="tx1"/>
                          </a:solidFill>
                          <a:latin typeface="+mj-ea"/>
                          <a:ea typeface="+mj-ea"/>
                        </a:rPr>
                        <a:t>あらゆる機械</a:t>
                      </a:r>
                      <a:r>
                        <a:rPr lang="ja-JP" altLang="en-US" sz="1200" dirty="0" smtClean="0">
                          <a:solidFill>
                            <a:schemeClr val="tx1"/>
                          </a:solidFill>
                          <a:latin typeface="+mj-ea"/>
                          <a:ea typeface="+mj-ea"/>
                        </a:rPr>
                        <a:t>に</a:t>
                      </a:r>
                      <a:r>
                        <a:rPr lang="ja-JP" altLang="en-US" sz="1200" kern="100" dirty="0" smtClean="0">
                          <a:solidFill>
                            <a:schemeClr val="tx1"/>
                          </a:solidFill>
                          <a:effectLst/>
                          <a:latin typeface="+mj-ea"/>
                          <a:ea typeface="+mj-ea"/>
                          <a:cs typeface="Century" panose="02040604050505020304" pitchFamily="18" charset="0"/>
                        </a:rPr>
                        <a:t>取付・調節可能な脚部部品を製造。</a:t>
                      </a:r>
                      <a:endParaRPr lang="en-US" altLang="ja-JP" sz="1200" dirty="0" smtClean="0">
                        <a:solidFill>
                          <a:schemeClr val="tx1"/>
                        </a:solidFill>
                        <a:latin typeface="+mj-ea"/>
                        <a:ea typeface="+mj-ea"/>
                      </a:endParaRPr>
                    </a:p>
                    <a:p>
                      <a:pPr marL="0" marR="0" lvl="0" indent="0" algn="l" defTabSz="755934" rtl="0" eaLnBrk="1" fontAlgn="auto" latinLnBrk="0" hangingPunct="1">
                        <a:lnSpc>
                          <a:spcPts val="1300"/>
                        </a:lnSpc>
                        <a:spcBef>
                          <a:spcPts val="0"/>
                        </a:spcBef>
                        <a:spcAft>
                          <a:spcPts val="0"/>
                        </a:spcAft>
                        <a:buClrTx/>
                        <a:buSzTx/>
                        <a:buFontTx/>
                        <a:buNone/>
                        <a:tabLst/>
                        <a:defRPr/>
                      </a:pPr>
                      <a:endParaRPr lang="en-US" altLang="ja-JP" sz="1200" kern="100" dirty="0" smtClean="0">
                        <a:solidFill>
                          <a:schemeClr val="tx1"/>
                        </a:solidFill>
                        <a:effectLst/>
                        <a:latin typeface="+mj-ea"/>
                        <a:ea typeface="+mj-ea"/>
                        <a:cs typeface="Century" panose="02040604050505020304" pitchFamily="18" charset="0"/>
                      </a:endParaRPr>
                    </a:p>
                    <a:p>
                      <a:pPr marL="0" marR="0" lvl="0" indent="0" algn="l" defTabSz="755934"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mj-ea"/>
                          <a:ea typeface="+mj-ea"/>
                        </a:rPr>
                        <a:t>様々な業種に対応可能。特に</a:t>
                      </a:r>
                      <a:r>
                        <a:rPr kumimoji="1" lang="ja-JP" altLang="ja-JP" sz="1200" kern="1200" dirty="0" smtClean="0">
                          <a:solidFill>
                            <a:schemeClr val="tx1"/>
                          </a:solidFill>
                          <a:latin typeface="+mj-ea"/>
                          <a:ea typeface="+mj-ea"/>
                          <a:cs typeface="+mn-cs"/>
                        </a:rPr>
                        <a:t>厳しい衛生基準を持つ化学、製薬、化粧品業界</a:t>
                      </a:r>
                      <a:r>
                        <a:rPr kumimoji="1" lang="ja-JP" altLang="en-US" sz="1200" kern="1200" dirty="0" smtClean="0">
                          <a:solidFill>
                            <a:schemeClr val="tx1"/>
                          </a:solidFill>
                          <a:latin typeface="+mj-ea"/>
                          <a:ea typeface="+mj-ea"/>
                          <a:cs typeface="+mn-cs"/>
                        </a:rPr>
                        <a:t>においても用いられ、</a:t>
                      </a:r>
                      <a:r>
                        <a:rPr lang="ja-JP" altLang="en-US" sz="1200" kern="100" dirty="0" smtClean="0">
                          <a:solidFill>
                            <a:schemeClr val="tx1"/>
                          </a:solidFill>
                          <a:effectLst/>
                          <a:latin typeface="+mj-ea"/>
                          <a:ea typeface="+mj-ea"/>
                          <a:cs typeface="Century" panose="02040604050505020304" pitchFamily="18" charset="0"/>
                        </a:rPr>
                        <a:t>多数の国々へも輸出入を行う。</a:t>
                      </a:r>
                      <a:endParaRPr lang="en-US" altLang="ja-JP" sz="1200" kern="100" dirty="0" smtClean="0">
                        <a:solidFill>
                          <a:schemeClr val="tx1"/>
                        </a:solidFill>
                        <a:effectLst/>
                        <a:latin typeface="+mj-ea"/>
                        <a:ea typeface="+mj-ea"/>
                        <a:cs typeface="Century" panose="02040604050505020304" pitchFamily="18" charset="0"/>
                      </a:endParaRPr>
                    </a:p>
                    <a:p>
                      <a:pPr marL="0" marR="0" lvl="0" indent="0" algn="l" defTabSz="755934" rtl="0" eaLnBrk="1" fontAlgn="auto" latinLnBrk="0" hangingPunct="1">
                        <a:lnSpc>
                          <a:spcPts val="1300"/>
                        </a:lnSpc>
                        <a:spcBef>
                          <a:spcPts val="0"/>
                        </a:spcBef>
                        <a:spcAft>
                          <a:spcPts val="0"/>
                        </a:spcAft>
                        <a:buClrTx/>
                        <a:buSzTx/>
                        <a:buFontTx/>
                        <a:buNone/>
                        <a:tabLst/>
                        <a:defRPr/>
                      </a:pPr>
                      <a:endParaRPr lang="en-US" altLang="ja-JP" sz="1200" dirty="0" smtClean="0">
                        <a:solidFill>
                          <a:schemeClr val="tx1"/>
                        </a:solidFill>
                        <a:latin typeface="+mj-ea"/>
                        <a:ea typeface="+mj-ea"/>
                      </a:endParaRPr>
                    </a:p>
                  </a:txBody>
                  <a:tcPr/>
                </a:tc>
              </a:tr>
              <a:tr h="338285">
                <a:tc>
                  <a:txBody>
                    <a:bodyPr/>
                    <a:lstStyle/>
                    <a:p>
                      <a:r>
                        <a:rPr kumimoji="1" lang="ja-JP" altLang="en-US" sz="900" dirty="0" smtClean="0">
                          <a:solidFill>
                            <a:schemeClr val="tx1"/>
                          </a:solidFill>
                        </a:rPr>
                        <a:t>設立年・</a:t>
                      </a:r>
                      <a:endParaRPr kumimoji="1" lang="en-US" altLang="ja-JP" sz="900" dirty="0" smtClean="0">
                        <a:solidFill>
                          <a:schemeClr val="tx1"/>
                        </a:solidFill>
                      </a:endParaRPr>
                    </a:p>
                    <a:p>
                      <a:r>
                        <a:rPr kumimoji="1" lang="ja-JP" altLang="en-US" sz="900" dirty="0" smtClean="0">
                          <a:solidFill>
                            <a:schemeClr val="tx1"/>
                          </a:solidFill>
                        </a:rPr>
                        <a:t>従業員数</a:t>
                      </a:r>
                      <a:endParaRPr kumimoji="1" lang="ja-JP" altLang="en-US" sz="900" dirty="0">
                        <a:solidFill>
                          <a:schemeClr val="tx1"/>
                        </a:solidFill>
                      </a:endParaRPr>
                    </a:p>
                  </a:txBody>
                  <a:tcPr/>
                </a:tc>
                <a:tc>
                  <a:txBody>
                    <a:bodyPr/>
                    <a:lstStyle/>
                    <a:p>
                      <a:r>
                        <a:rPr kumimoji="1" lang="en-US" altLang="ja-JP" sz="1200" dirty="0" smtClean="0">
                          <a:solidFill>
                            <a:schemeClr val="tx1"/>
                          </a:solidFill>
                          <a:latin typeface="+mj-ea"/>
                          <a:ea typeface="+mj-ea"/>
                        </a:rPr>
                        <a:t>1970</a:t>
                      </a:r>
                      <a:r>
                        <a:rPr kumimoji="1" lang="ja-JP" altLang="en-US" sz="1200" dirty="0" smtClean="0">
                          <a:solidFill>
                            <a:schemeClr val="tx1"/>
                          </a:solidFill>
                          <a:latin typeface="+mj-ea"/>
                          <a:ea typeface="+mj-ea"/>
                        </a:rPr>
                        <a:t>年設立、従業員　</a:t>
                      </a:r>
                      <a:r>
                        <a:rPr kumimoji="1" lang="en-US" altLang="ja-JP" sz="1200" dirty="0" smtClean="0">
                          <a:solidFill>
                            <a:schemeClr val="tx1"/>
                          </a:solidFill>
                          <a:latin typeface="+mj-ea"/>
                          <a:ea typeface="+mj-ea"/>
                        </a:rPr>
                        <a:t>50</a:t>
                      </a:r>
                      <a:r>
                        <a:rPr kumimoji="1" lang="ja-JP" altLang="en-US" sz="1200" dirty="0" smtClean="0">
                          <a:solidFill>
                            <a:schemeClr val="tx1"/>
                          </a:solidFill>
                          <a:latin typeface="+mj-ea"/>
                          <a:ea typeface="+mj-ea"/>
                        </a:rPr>
                        <a:t>名</a:t>
                      </a:r>
                      <a:endParaRPr kumimoji="1" lang="ja-JP" altLang="en-US" sz="1200" dirty="0">
                        <a:solidFill>
                          <a:schemeClr val="tx1"/>
                        </a:solidFill>
                        <a:latin typeface="+mj-ea"/>
                        <a:ea typeface="+mj-ea"/>
                      </a:endParaRPr>
                    </a:p>
                  </a:txBody>
                  <a:tcPr/>
                </a:tc>
              </a:tr>
              <a:tr h="3969227">
                <a:tc>
                  <a:txBody>
                    <a:bodyPr/>
                    <a:lstStyle/>
                    <a:p>
                      <a:r>
                        <a:rPr kumimoji="1" lang="en-US" altLang="ja-JP" sz="900" dirty="0" smtClean="0">
                          <a:solidFill>
                            <a:schemeClr val="tx1"/>
                          </a:solidFill>
                        </a:rPr>
                        <a:t>HP</a:t>
                      </a:r>
                      <a:endParaRPr kumimoji="1" lang="ja-JP" altLang="en-US" sz="900" dirty="0">
                        <a:solidFill>
                          <a:schemeClr val="tx1"/>
                        </a:solidFill>
                      </a:endParaRPr>
                    </a:p>
                  </a:txBody>
                  <a:tcPr/>
                </a:tc>
                <a:tc>
                  <a:txBody>
                    <a:bodyPr/>
                    <a:lstStyle/>
                    <a:p>
                      <a:r>
                        <a:rPr kumimoji="1" lang="en-US" altLang="ja-JP" sz="1100" dirty="0" smtClean="0">
                          <a:solidFill>
                            <a:schemeClr val="tx1"/>
                          </a:solidFill>
                          <a:latin typeface="+mj-ea"/>
                          <a:ea typeface="+mj-ea"/>
                          <a:hlinkClick r:id="rId2"/>
                        </a:rPr>
                        <a:t>https://www.martinlevelling.it/en/</a:t>
                      </a:r>
                      <a:endParaRPr kumimoji="1" lang="en-US" altLang="ja-JP" sz="1100" dirty="0" smtClean="0">
                        <a:solidFill>
                          <a:schemeClr val="tx1"/>
                        </a:solidFill>
                        <a:latin typeface="+mj-ea"/>
                        <a:ea typeface="+mj-ea"/>
                      </a:endParaRPr>
                    </a:p>
                    <a:p>
                      <a:endParaRPr kumimoji="1" lang="en-US" altLang="ja-JP" sz="1100" dirty="0" smtClean="0">
                        <a:solidFill>
                          <a:schemeClr val="tx1"/>
                        </a:solidFill>
                        <a:latin typeface="+mj-ea"/>
                        <a:ea typeface="+mj-ea"/>
                      </a:endParaRPr>
                    </a:p>
                    <a:p>
                      <a:endParaRPr kumimoji="1" lang="en-US" altLang="ja-JP" sz="1100" dirty="0" smtClean="0">
                        <a:solidFill>
                          <a:schemeClr val="tx1"/>
                        </a:solidFill>
                        <a:latin typeface="+mj-ea"/>
                        <a:ea typeface="+mj-ea"/>
                      </a:endParaRPr>
                    </a:p>
                    <a:p>
                      <a:endParaRPr kumimoji="1" lang="en-US" altLang="ja-JP" sz="1100" dirty="0" smtClean="0">
                        <a:solidFill>
                          <a:schemeClr val="tx1"/>
                        </a:solidFill>
                        <a:latin typeface="+mj-ea"/>
                        <a:ea typeface="+mj-ea"/>
                      </a:endParaRPr>
                    </a:p>
                    <a:p>
                      <a:endParaRPr kumimoji="1" lang="en-US" altLang="ja-JP" sz="1100" dirty="0" smtClean="0">
                        <a:solidFill>
                          <a:schemeClr val="tx1"/>
                        </a:solidFill>
                        <a:latin typeface="+mj-ea"/>
                        <a:ea typeface="+mj-ea"/>
                      </a:endParaRPr>
                    </a:p>
                    <a:p>
                      <a:endParaRPr kumimoji="1" lang="en-US" altLang="ja-JP" sz="1100" dirty="0" smtClean="0">
                        <a:solidFill>
                          <a:schemeClr val="tx1"/>
                        </a:solidFill>
                        <a:latin typeface="+mj-ea"/>
                        <a:ea typeface="+mj-ea"/>
                      </a:endParaRPr>
                    </a:p>
                    <a:p>
                      <a:endParaRPr kumimoji="1" lang="en-US" altLang="ja-JP" sz="1100" dirty="0" smtClean="0">
                        <a:solidFill>
                          <a:schemeClr val="tx1"/>
                        </a:solidFill>
                        <a:latin typeface="+mj-ea"/>
                        <a:ea typeface="+mj-ea"/>
                      </a:endParaRPr>
                    </a:p>
                    <a:p>
                      <a:endParaRPr kumimoji="1" lang="en-US" altLang="ja-JP" sz="1100" dirty="0" smtClean="0">
                        <a:solidFill>
                          <a:schemeClr val="tx1"/>
                        </a:solidFill>
                        <a:latin typeface="+mj-ea"/>
                        <a:ea typeface="+mj-ea"/>
                      </a:endParaRPr>
                    </a:p>
                    <a:p>
                      <a:endParaRPr kumimoji="1" lang="ja-JP" altLang="en-US" sz="1100" dirty="0">
                        <a:solidFill>
                          <a:schemeClr val="tx1"/>
                        </a:solidFill>
                        <a:latin typeface="+mj-ea"/>
                        <a:ea typeface="+mj-ea"/>
                      </a:endParaRPr>
                    </a:p>
                  </a:txBody>
                  <a:tcPr/>
                </a:tc>
              </a:tr>
              <a:tr h="2144994">
                <a:tc>
                  <a:txBody>
                    <a:bodyPr/>
                    <a:lstStyle/>
                    <a:p>
                      <a:r>
                        <a:rPr kumimoji="1" lang="ja-JP" altLang="en-US" sz="900" dirty="0" smtClean="0">
                          <a:solidFill>
                            <a:schemeClr val="tx1"/>
                          </a:solidFill>
                        </a:rPr>
                        <a:t>セールス</a:t>
                      </a:r>
                      <a:endParaRPr kumimoji="1" lang="en-US" altLang="ja-JP" sz="900" dirty="0" smtClean="0">
                        <a:solidFill>
                          <a:schemeClr val="tx1"/>
                        </a:solidFill>
                      </a:endParaRPr>
                    </a:p>
                    <a:p>
                      <a:r>
                        <a:rPr kumimoji="1" lang="ja-JP" altLang="en-US" sz="900" dirty="0" smtClean="0">
                          <a:solidFill>
                            <a:schemeClr val="tx1"/>
                          </a:solidFill>
                        </a:rPr>
                        <a:t>ポイント</a:t>
                      </a:r>
                      <a:endParaRPr kumimoji="1" lang="ja-JP" altLang="en-US" sz="900" dirty="0">
                        <a:solidFill>
                          <a:schemeClr val="tx1"/>
                        </a:solidFill>
                      </a:endParaRPr>
                    </a:p>
                  </a:txBody>
                  <a:tcPr/>
                </a:tc>
                <a:tc>
                  <a:txBody>
                    <a:bodyPr/>
                    <a:lstStyle/>
                    <a:p>
                      <a:pPr marL="0" marR="0" lvl="0" indent="0" algn="just" defTabSz="755934" rtl="0" eaLnBrk="1" fontAlgn="auto" latinLnBrk="0" hangingPunct="1">
                        <a:lnSpc>
                          <a:spcPts val="13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rPr>
                        <a:t>・</a:t>
                      </a:r>
                      <a:r>
                        <a:rPr lang="ja-JP" altLang="ja-JP" sz="1200" dirty="0" smtClean="0">
                          <a:solidFill>
                            <a:schemeClr val="tx1"/>
                          </a:solidFill>
                          <a:latin typeface="+mn-ea"/>
                          <a:ea typeface="+mn-ea"/>
                        </a:rPr>
                        <a:t>3A</a:t>
                      </a:r>
                      <a:r>
                        <a:rPr lang="ja-JP" altLang="en-US" sz="1200" dirty="0" smtClean="0">
                          <a:solidFill>
                            <a:schemeClr val="tx1"/>
                          </a:solidFill>
                          <a:latin typeface="+mn-ea"/>
                          <a:ea typeface="+mn-ea"/>
                        </a:rPr>
                        <a:t>認定の衛生ライン「</a:t>
                      </a:r>
                      <a:r>
                        <a:rPr kumimoji="1" lang="en-US" altLang="ja-JP" sz="1200" b="0" i="0" u="none" strike="noStrike" kern="1200" cap="none" spc="0" normalizeH="0" baseline="0" noProof="0" dirty="0" smtClean="0">
                          <a:ln>
                            <a:noFill/>
                          </a:ln>
                          <a:solidFill>
                            <a:schemeClr val="tx1"/>
                          </a:solidFill>
                          <a:effectLst/>
                          <a:uLnTx/>
                          <a:uFillTx/>
                          <a:latin typeface="+mn-ea"/>
                          <a:ea typeface="+mn-ea"/>
                          <a:cs typeface="+mn-cs"/>
                          <a:hlinkClick r:id="rId3"/>
                        </a:rPr>
                        <a:t>Hygienic &amp; 3-A feet</a:t>
                      </a:r>
                      <a:r>
                        <a:rPr lang="ja-JP" altLang="en-US" sz="1200" dirty="0" smtClean="0">
                          <a:solidFill>
                            <a:schemeClr val="tx1"/>
                          </a:solidFill>
                          <a:latin typeface="+mn-ea"/>
                          <a:ea typeface="+mn-ea"/>
                        </a:rPr>
                        <a:t>」</a:t>
                      </a:r>
                      <a:r>
                        <a:rPr lang="ja-JP" altLang="ja-JP" sz="1200" dirty="0" smtClean="0">
                          <a:solidFill>
                            <a:schemeClr val="tx1"/>
                          </a:solidFill>
                          <a:latin typeface="+mn-ea"/>
                          <a:ea typeface="+mn-ea"/>
                        </a:rPr>
                        <a:t>を開発</a:t>
                      </a:r>
                      <a:r>
                        <a:rPr lang="ja-JP" altLang="en-US" sz="1200" dirty="0" smtClean="0">
                          <a:solidFill>
                            <a:schemeClr val="tx1"/>
                          </a:solidFill>
                          <a:latin typeface="+mn-ea"/>
                          <a:ea typeface="+mn-ea"/>
                        </a:rPr>
                        <a:t>し、</a:t>
                      </a:r>
                      <a:r>
                        <a:rPr lang="ja-JP" altLang="ja-JP" sz="1200" dirty="0" smtClean="0">
                          <a:solidFill>
                            <a:schemeClr val="tx1"/>
                          </a:solidFill>
                          <a:latin typeface="+mn-ea"/>
                          <a:ea typeface="+mn-ea"/>
                        </a:rPr>
                        <a:t>3A認定</a:t>
                      </a:r>
                      <a:r>
                        <a:rPr lang="ja-JP" altLang="en-US" sz="1200" dirty="0" smtClean="0">
                          <a:solidFill>
                            <a:schemeClr val="tx1"/>
                          </a:solidFill>
                          <a:latin typeface="+mn-ea"/>
                          <a:ea typeface="+mn-ea"/>
                        </a:rPr>
                        <a:t>の</a:t>
                      </a:r>
                      <a:r>
                        <a:rPr lang="ja-JP" altLang="ja-JP" sz="1200" dirty="0" smtClean="0">
                          <a:solidFill>
                            <a:schemeClr val="tx1"/>
                          </a:solidFill>
                          <a:latin typeface="+mn-ea"/>
                          <a:ea typeface="+mn-ea"/>
                        </a:rPr>
                        <a:t>さまざまな</a:t>
                      </a:r>
                      <a:r>
                        <a:rPr lang="ja-JP" altLang="en-US" sz="1200" dirty="0" smtClean="0">
                          <a:solidFill>
                            <a:schemeClr val="tx1"/>
                          </a:solidFill>
                          <a:latin typeface="+mn-ea"/>
                          <a:ea typeface="+mn-ea"/>
                        </a:rPr>
                        <a:t>部品</a:t>
                      </a:r>
                      <a:r>
                        <a:rPr lang="ja-JP" altLang="ja-JP" sz="1200" dirty="0" smtClean="0">
                          <a:solidFill>
                            <a:schemeClr val="tx1"/>
                          </a:solidFill>
                          <a:latin typeface="+mn-ea"/>
                          <a:ea typeface="+mn-ea"/>
                        </a:rPr>
                        <a:t>を提供できる世界で唯一の企業</a:t>
                      </a:r>
                      <a:r>
                        <a:rPr lang="ja-JP" altLang="en-US" sz="1200" dirty="0" smtClean="0">
                          <a:solidFill>
                            <a:schemeClr val="tx1"/>
                          </a:solidFill>
                          <a:latin typeface="+mn-ea"/>
                          <a:ea typeface="+mn-ea"/>
                        </a:rPr>
                        <a:t>（世界で</a:t>
                      </a:r>
                      <a:r>
                        <a:rPr lang="en-US" altLang="ja-JP" sz="1200" dirty="0" smtClean="0">
                          <a:solidFill>
                            <a:schemeClr val="tx1"/>
                          </a:solidFill>
                          <a:latin typeface="+mn-ea"/>
                          <a:ea typeface="+mn-ea"/>
                        </a:rPr>
                        <a:t>3</a:t>
                      </a:r>
                      <a:r>
                        <a:rPr lang="ja-JP" altLang="en-US" sz="1200" dirty="0" smtClean="0">
                          <a:solidFill>
                            <a:schemeClr val="tx1"/>
                          </a:solidFill>
                          <a:latin typeface="+mn-ea"/>
                          <a:ea typeface="+mn-ea"/>
                        </a:rPr>
                        <a:t>社のみ提供可能で、同社はその内の</a:t>
                      </a:r>
                      <a:r>
                        <a:rPr lang="en-US" altLang="ja-JP" sz="1200" dirty="0" smtClean="0">
                          <a:solidFill>
                            <a:schemeClr val="tx1"/>
                          </a:solidFill>
                          <a:latin typeface="+mn-ea"/>
                          <a:ea typeface="+mn-ea"/>
                        </a:rPr>
                        <a:t>1</a:t>
                      </a:r>
                      <a:r>
                        <a:rPr lang="ja-JP" altLang="en-US" sz="1200" dirty="0" smtClean="0">
                          <a:solidFill>
                            <a:schemeClr val="tx1"/>
                          </a:solidFill>
                          <a:latin typeface="+mn-ea"/>
                          <a:ea typeface="+mn-ea"/>
                        </a:rPr>
                        <a:t>社にあたる）</a:t>
                      </a:r>
                      <a:endParaRPr lang="en-US" altLang="ja-JP" sz="1200" dirty="0" smtClean="0">
                        <a:solidFill>
                          <a:schemeClr val="tx1"/>
                        </a:solidFill>
                        <a:latin typeface="+mn-ea"/>
                        <a:ea typeface="+mn-ea"/>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lang="en-US" altLang="ja-JP" sz="1200" dirty="0" smtClean="0">
                        <a:solidFill>
                          <a:schemeClr val="tx1"/>
                        </a:solidFill>
                        <a:latin typeface="+mn-ea"/>
                        <a:ea typeface="+mn-ea"/>
                      </a:endParaRPr>
                    </a:p>
                    <a:p>
                      <a:pPr marL="0" marR="0" lvl="0" indent="0" algn="just" defTabSz="755934" rtl="0" eaLnBrk="1" fontAlgn="auto" latinLnBrk="0" hangingPunct="1">
                        <a:lnSpc>
                          <a:spcPts val="13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rPr>
                        <a:t>・幅広い部品「</a:t>
                      </a:r>
                      <a:r>
                        <a:rPr lang="en-US" altLang="ja-JP" sz="1200" dirty="0" smtClean="0">
                          <a:solidFill>
                            <a:schemeClr val="tx1"/>
                          </a:solidFill>
                          <a:latin typeface="+mn-ea"/>
                          <a:ea typeface="+mn-ea"/>
                          <a:hlinkClick r:id="rId4"/>
                        </a:rPr>
                        <a:t>Plastic Feet</a:t>
                      </a:r>
                      <a:r>
                        <a:rPr lang="en-US" altLang="ja-JP" sz="1200" dirty="0" smtClean="0">
                          <a:solidFill>
                            <a:schemeClr val="tx1"/>
                          </a:solidFill>
                          <a:latin typeface="+mn-ea"/>
                          <a:ea typeface="+mn-ea"/>
                        </a:rPr>
                        <a:t> </a:t>
                      </a:r>
                      <a:r>
                        <a:rPr lang="en-US" altLang="ja-JP" sz="1200" dirty="0" smtClean="0">
                          <a:solidFill>
                            <a:schemeClr val="tx1"/>
                          </a:solidFill>
                          <a:latin typeface="+mn-ea"/>
                          <a:ea typeface="+mn-ea"/>
                          <a:hlinkClick r:id="rId5"/>
                        </a:rPr>
                        <a:t>Stainless Steel &amp; 3-A Feet</a:t>
                      </a:r>
                      <a:r>
                        <a:rPr lang="en-US" altLang="ja-JP" sz="1200" dirty="0" smtClean="0">
                          <a:solidFill>
                            <a:schemeClr val="tx1"/>
                          </a:solidFill>
                          <a:latin typeface="+mn-ea"/>
                          <a:ea typeface="+mn-ea"/>
                        </a:rPr>
                        <a:t> </a:t>
                      </a:r>
                      <a:r>
                        <a:rPr lang="en-US" altLang="ja-JP" sz="1200" dirty="0" smtClean="0">
                          <a:solidFill>
                            <a:schemeClr val="tx1"/>
                          </a:solidFill>
                          <a:latin typeface="+mn-ea"/>
                          <a:ea typeface="+mn-ea"/>
                          <a:hlinkClick r:id="rId3"/>
                        </a:rPr>
                        <a:t>Hygienic &amp; 3-A feet</a:t>
                      </a:r>
                      <a:r>
                        <a:rPr lang="en-US" altLang="ja-JP" sz="1200" dirty="0" smtClean="0">
                          <a:solidFill>
                            <a:schemeClr val="tx1"/>
                          </a:solidFill>
                          <a:latin typeface="+mn-ea"/>
                          <a:ea typeface="+mn-ea"/>
                        </a:rPr>
                        <a:t> </a:t>
                      </a:r>
                      <a:r>
                        <a:rPr lang="en-US" altLang="ja-JP" sz="1200" dirty="0" smtClean="0">
                          <a:solidFill>
                            <a:schemeClr val="tx1"/>
                          </a:solidFill>
                          <a:latin typeface="+mn-ea"/>
                          <a:ea typeface="+mn-ea"/>
                          <a:hlinkClick r:id="rId6"/>
                        </a:rPr>
                        <a:t>Stainless Steel Accessories</a:t>
                      </a:r>
                      <a:r>
                        <a:rPr lang="en-US" altLang="ja-JP" sz="1200" dirty="0" smtClean="0">
                          <a:solidFill>
                            <a:schemeClr val="tx1"/>
                          </a:solidFill>
                          <a:latin typeface="+mn-ea"/>
                          <a:ea typeface="+mn-ea"/>
                        </a:rPr>
                        <a:t> </a:t>
                      </a:r>
                      <a:r>
                        <a:rPr lang="en-US" altLang="ja-JP" sz="1200" dirty="0" smtClean="0">
                          <a:solidFill>
                            <a:schemeClr val="tx1"/>
                          </a:solidFill>
                          <a:latin typeface="+mn-ea"/>
                          <a:ea typeface="+mn-ea"/>
                          <a:hlinkClick r:id="rId7"/>
                        </a:rPr>
                        <a:t>Steel Feet</a:t>
                      </a:r>
                      <a:r>
                        <a:rPr lang="en-US" altLang="ja-JP" sz="1200" dirty="0" smtClean="0">
                          <a:solidFill>
                            <a:schemeClr val="tx1"/>
                          </a:solidFill>
                          <a:latin typeface="+mn-ea"/>
                          <a:ea typeface="+mn-ea"/>
                        </a:rPr>
                        <a:t> </a:t>
                      </a:r>
                      <a:r>
                        <a:rPr lang="en-US" altLang="ja-JP" sz="1200" dirty="0" err="1" smtClean="0">
                          <a:solidFill>
                            <a:schemeClr val="tx1"/>
                          </a:solidFill>
                          <a:latin typeface="+mn-ea"/>
                          <a:ea typeface="+mn-ea"/>
                          <a:hlinkClick r:id="rId8"/>
                        </a:rPr>
                        <a:t>Teknofix</a:t>
                      </a:r>
                      <a:r>
                        <a:rPr lang="en-US" altLang="ja-JP" sz="1200" dirty="0" smtClean="0">
                          <a:solidFill>
                            <a:schemeClr val="tx1"/>
                          </a:solidFill>
                          <a:latin typeface="+mn-ea"/>
                          <a:ea typeface="+mn-ea"/>
                          <a:hlinkClick r:id="rId8"/>
                        </a:rPr>
                        <a:t> Feet</a:t>
                      </a:r>
                      <a:r>
                        <a:rPr lang="en-US" altLang="ja-JP" sz="1200" dirty="0" smtClean="0">
                          <a:solidFill>
                            <a:schemeClr val="tx1"/>
                          </a:solidFill>
                          <a:latin typeface="+mn-ea"/>
                          <a:ea typeface="+mn-ea"/>
                        </a:rPr>
                        <a:t> </a:t>
                      </a:r>
                      <a:r>
                        <a:rPr lang="en-US" altLang="ja-JP" sz="1200" dirty="0" smtClean="0">
                          <a:solidFill>
                            <a:schemeClr val="tx1"/>
                          </a:solidFill>
                          <a:latin typeface="+mn-ea"/>
                          <a:ea typeface="+mn-ea"/>
                          <a:hlinkClick r:id="rId9"/>
                        </a:rPr>
                        <a:t>Pressed Feet</a:t>
                      </a:r>
                      <a:r>
                        <a:rPr lang="ja-JP" altLang="en-US" sz="1200" dirty="0" smtClean="0">
                          <a:solidFill>
                            <a:schemeClr val="tx1"/>
                          </a:solidFill>
                          <a:latin typeface="+mn-ea"/>
                          <a:ea typeface="+mn-ea"/>
                        </a:rPr>
                        <a:t>」を</a:t>
                      </a:r>
                      <a:r>
                        <a:rPr kumimoji="1" lang="ja-JP" altLang="en-US" sz="1200" kern="1200" dirty="0" smtClean="0">
                          <a:solidFill>
                            <a:schemeClr val="tx1"/>
                          </a:solidFill>
                          <a:latin typeface="+mn-ea"/>
                          <a:ea typeface="+mn-ea"/>
                          <a:cs typeface="+mn-cs"/>
                        </a:rPr>
                        <a:t>提供、</a:t>
                      </a:r>
                      <a:r>
                        <a:rPr kumimoji="1" lang="en-US" altLang="ja-JP" sz="1200" kern="1200" dirty="0" smtClean="0">
                          <a:solidFill>
                            <a:schemeClr val="tx1"/>
                          </a:solidFill>
                          <a:latin typeface="+mn-ea"/>
                          <a:ea typeface="+mn-ea"/>
                          <a:cs typeface="+mn-cs"/>
                        </a:rPr>
                        <a:t>4000</a:t>
                      </a:r>
                      <a:r>
                        <a:rPr kumimoji="1" lang="ja-JP" altLang="en-US" sz="1200" kern="1200" dirty="0" smtClean="0">
                          <a:solidFill>
                            <a:schemeClr val="tx1"/>
                          </a:solidFill>
                          <a:latin typeface="+mn-ea"/>
                          <a:ea typeface="+mn-ea"/>
                          <a:cs typeface="+mn-cs"/>
                        </a:rPr>
                        <a:t>種類以上の標準品。</a:t>
                      </a: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rPr>
                        <a:t>・</a:t>
                      </a:r>
                      <a:r>
                        <a:rPr lang="ja-JP" altLang="ja-JP" sz="1200" dirty="0" smtClean="0">
                          <a:solidFill>
                            <a:schemeClr val="tx1"/>
                          </a:solidFill>
                          <a:latin typeface="+mn-ea"/>
                          <a:ea typeface="+mn-ea"/>
                        </a:rPr>
                        <a:t>顧客への迅速な</a:t>
                      </a:r>
                      <a:r>
                        <a:rPr lang="ja-JP" altLang="en-US" sz="1200" dirty="0" smtClean="0">
                          <a:solidFill>
                            <a:schemeClr val="tx1"/>
                          </a:solidFill>
                          <a:latin typeface="+mn-ea"/>
                          <a:ea typeface="+mn-ea"/>
                        </a:rPr>
                        <a:t>納品が可能。</a:t>
                      </a:r>
                      <a:endParaRPr lang="en-US" altLang="ja-JP" sz="1200" dirty="0" smtClean="0">
                        <a:solidFill>
                          <a:schemeClr val="tx1"/>
                        </a:solidFill>
                        <a:latin typeface="+mn-ea"/>
                        <a:ea typeface="+mn-ea"/>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rPr>
                        <a:t>・</a:t>
                      </a:r>
                      <a:r>
                        <a:rPr kumimoji="1" lang="ja-JP" altLang="ja-JP" sz="1200" kern="1200" dirty="0" smtClean="0">
                          <a:solidFill>
                            <a:schemeClr val="tx1"/>
                          </a:solidFill>
                          <a:latin typeface="+mn-ea"/>
                          <a:ea typeface="+mn-ea"/>
                          <a:cs typeface="+mn-cs"/>
                        </a:rPr>
                        <a:t>個別に提案するのではなく、これらの商品を他の商品のパッケージと組み合わせることで、理想的な相乗効果が得られ</a:t>
                      </a:r>
                      <a:r>
                        <a:rPr kumimoji="1" lang="ja-JP" altLang="en-US" sz="1200" kern="1200" dirty="0" smtClean="0">
                          <a:solidFill>
                            <a:schemeClr val="tx1"/>
                          </a:solidFill>
                          <a:latin typeface="+mn-ea"/>
                          <a:ea typeface="+mn-ea"/>
                          <a:cs typeface="+mn-cs"/>
                        </a:rPr>
                        <a:t>る</a:t>
                      </a:r>
                      <a:r>
                        <a:rPr kumimoji="1" lang="ja-JP" altLang="ja-JP" sz="1200" kern="1200" dirty="0" smtClean="0">
                          <a:solidFill>
                            <a:schemeClr val="tx1"/>
                          </a:solidFill>
                          <a:latin typeface="+mn-ea"/>
                          <a:ea typeface="+mn-ea"/>
                          <a:cs typeface="+mn-cs"/>
                        </a:rPr>
                        <a:t>。 </a:t>
                      </a: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rPr>
                        <a:t>・</a:t>
                      </a:r>
                      <a:r>
                        <a:rPr kumimoji="1" lang="ja-JP" altLang="ja-JP" sz="1200" kern="1200" dirty="0" smtClean="0">
                          <a:solidFill>
                            <a:schemeClr val="tx1"/>
                          </a:solidFill>
                          <a:latin typeface="+mn-ea"/>
                          <a:ea typeface="+mn-ea"/>
                          <a:cs typeface="+mn-cs"/>
                        </a:rPr>
                        <a:t>振動問題に関連する最も一般的な問題を解決することができ</a:t>
                      </a:r>
                      <a:r>
                        <a:rPr kumimoji="1" lang="ja-JP" altLang="en-US" sz="1200" kern="1200" dirty="0" smtClean="0">
                          <a:solidFill>
                            <a:schemeClr val="tx1"/>
                          </a:solidFill>
                          <a:latin typeface="+mn-ea"/>
                          <a:ea typeface="+mn-ea"/>
                          <a:cs typeface="+mn-cs"/>
                        </a:rPr>
                        <a:t>る。</a:t>
                      </a: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kumimoji="1" lang="ja-JP" altLang="en-US" sz="1100" dirty="0">
                        <a:solidFill>
                          <a:schemeClr val="tx1"/>
                        </a:solidFill>
                        <a:latin typeface="+mj-ea"/>
                        <a:ea typeface="+mj-ea"/>
                      </a:endParaRPr>
                    </a:p>
                  </a:txBody>
                  <a:tcPr/>
                </a:tc>
              </a:tr>
              <a:tr h="514006">
                <a:tc>
                  <a:txBody>
                    <a:bodyPr/>
                    <a:lstStyle/>
                    <a:p>
                      <a:r>
                        <a:rPr kumimoji="1" lang="ja-JP" altLang="en-US" sz="900" dirty="0" smtClean="0">
                          <a:solidFill>
                            <a:schemeClr val="tx1"/>
                          </a:solidFill>
                        </a:rPr>
                        <a:t>参加目的</a:t>
                      </a:r>
                      <a:endParaRPr kumimoji="1" lang="ja-JP" altLang="en-US" sz="900" dirty="0">
                        <a:solidFill>
                          <a:schemeClr val="tx1"/>
                        </a:solidFill>
                      </a:endParaRPr>
                    </a:p>
                  </a:txBody>
                  <a:tcPr/>
                </a:tc>
                <a:tc>
                  <a:txBody>
                    <a:bodyPr/>
                    <a:lstStyle/>
                    <a:p>
                      <a:r>
                        <a:rPr kumimoji="1" lang="ja-JP" altLang="en-US" sz="1200" dirty="0" smtClean="0">
                          <a:solidFill>
                            <a:schemeClr val="tx1"/>
                          </a:solidFill>
                          <a:latin typeface="+mj-ea"/>
                          <a:ea typeface="+mj-ea"/>
                        </a:rPr>
                        <a:t>日本企業との技術提携を希望</a:t>
                      </a:r>
                      <a:endParaRPr kumimoji="1" lang="ja-JP" altLang="en-US" sz="1200" dirty="0">
                        <a:solidFill>
                          <a:schemeClr val="tx1"/>
                        </a:solidFill>
                        <a:latin typeface="+mj-ea"/>
                        <a:ea typeface="+mj-ea"/>
                      </a:endParaRPr>
                    </a:p>
                  </a:txBody>
                  <a:tcPr/>
                </a:tc>
              </a:tr>
              <a:tr h="504201">
                <a:tc>
                  <a:txBody>
                    <a:bodyPr/>
                    <a:lstStyle/>
                    <a:p>
                      <a:r>
                        <a:rPr kumimoji="1" lang="ja-JP" altLang="en-US" sz="900" dirty="0" smtClean="0">
                          <a:solidFill>
                            <a:schemeClr val="tx1"/>
                          </a:solidFill>
                        </a:rPr>
                        <a:t>日本での</a:t>
                      </a:r>
                      <a:endParaRPr kumimoji="1" lang="en-US" altLang="ja-JP" sz="900" dirty="0" smtClean="0">
                        <a:solidFill>
                          <a:schemeClr val="tx1"/>
                        </a:solidFill>
                      </a:endParaRPr>
                    </a:p>
                    <a:p>
                      <a:r>
                        <a:rPr kumimoji="1" lang="ja-JP" altLang="en-US" sz="900" dirty="0" smtClean="0">
                          <a:solidFill>
                            <a:schemeClr val="tx1"/>
                          </a:solidFill>
                        </a:rPr>
                        <a:t>実績</a:t>
                      </a:r>
                      <a:endParaRPr kumimoji="1" lang="ja-JP" altLang="en-US" sz="900" dirty="0">
                        <a:solidFill>
                          <a:schemeClr val="tx1"/>
                        </a:solidFill>
                      </a:endParaRP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j-ea"/>
                          <a:ea typeface="+mj-ea"/>
                          <a:cs typeface="+mn-cs"/>
                        </a:rPr>
                        <a:t>日系の家具建築金物、産業機器用　部品メーカーと取引実績あり。</a:t>
                      </a:r>
                      <a:endParaRPr kumimoji="1" lang="ja-JP" altLang="en-US" sz="1200" b="0" i="0" u="none" strike="noStrike" kern="100" cap="none" spc="0" normalizeH="0" baseline="0" noProof="0" dirty="0" smtClean="0">
                        <a:ln>
                          <a:noFill/>
                        </a:ln>
                        <a:solidFill>
                          <a:schemeClr val="tx1"/>
                        </a:solidFill>
                        <a:effectLst/>
                        <a:uLnTx/>
                        <a:uFillTx/>
                        <a:latin typeface="+mj-ea"/>
                        <a:ea typeface="+mj-ea"/>
                        <a:cs typeface="Century" panose="02040604050505020304" pitchFamily="18" charset="0"/>
                      </a:endParaRPr>
                    </a:p>
                    <a:p>
                      <a:endParaRPr kumimoji="1" lang="ja-JP" altLang="en-US" sz="1100" dirty="0">
                        <a:solidFill>
                          <a:schemeClr val="tx1"/>
                        </a:solidFill>
                        <a:latin typeface="+mj-ea"/>
                        <a:ea typeface="+mj-ea"/>
                      </a:endParaRPr>
                    </a:p>
                  </a:txBody>
                  <a:tcPr/>
                </a:tc>
              </a:tr>
            </a:tbl>
          </a:graphicData>
        </a:graphic>
      </p:graphicFrame>
      <p:grpSp>
        <p:nvGrpSpPr>
          <p:cNvPr id="4" name="グループ化 3">
            <a:extLst>
              <a:ext uri="{FF2B5EF4-FFF2-40B4-BE49-F238E27FC236}">
                <a16:creationId xmlns="" xmlns:a16="http://schemas.microsoft.com/office/drawing/2014/main" id="{73FDBD3D-7AED-4FDD-924D-A6B66ED2A310}"/>
              </a:ext>
            </a:extLst>
          </p:cNvPr>
          <p:cNvGrpSpPr/>
          <p:nvPr/>
        </p:nvGrpSpPr>
        <p:grpSpPr>
          <a:xfrm>
            <a:off x="342108" y="476706"/>
            <a:ext cx="3721544" cy="646331"/>
            <a:chOff x="808768" y="6775761"/>
            <a:chExt cx="1522937" cy="646331"/>
          </a:xfrm>
        </p:grpSpPr>
        <p:sp>
          <p:nvSpPr>
            <p:cNvPr id="5" name="矢印: 五方向 79">
              <a:extLst>
                <a:ext uri="{FF2B5EF4-FFF2-40B4-BE49-F238E27FC236}">
                  <a16:creationId xmlns="" xmlns:a16="http://schemas.microsoft.com/office/drawing/2014/main" id="{EF18864B-A7D1-4A63-A54B-8E3C5BCB016A}"/>
                </a:ext>
              </a:extLst>
            </p:cNvPr>
            <p:cNvSpPr/>
            <p:nvPr/>
          </p:nvSpPr>
          <p:spPr>
            <a:xfrm>
              <a:off x="808768" y="6775761"/>
              <a:ext cx="1522937" cy="279197"/>
            </a:xfrm>
            <a:prstGeom prst="homePlate">
              <a:avLst/>
            </a:prstGeom>
            <a:gradFill flip="none" rotWithShape="1">
              <a:gsLst>
                <a:gs pos="37000">
                  <a:schemeClr val="accent2"/>
                </a:gs>
                <a:gs pos="100000">
                  <a:srgbClr val="FFFF00"/>
                </a:gs>
              </a:gsLst>
              <a:path path="circle">
                <a:fillToRect t="100000" r="100000"/>
              </a:path>
              <a:tileRect l="-100000" b="-10000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6" name="正方形/長方形 5">
              <a:extLst>
                <a:ext uri="{FF2B5EF4-FFF2-40B4-BE49-F238E27FC236}">
                  <a16:creationId xmlns="" xmlns:a16="http://schemas.microsoft.com/office/drawing/2014/main" id="{CDA448A4-3658-4167-B90F-4E0D98480D90}"/>
                </a:ext>
              </a:extLst>
            </p:cNvPr>
            <p:cNvSpPr/>
            <p:nvPr/>
          </p:nvSpPr>
          <p:spPr>
            <a:xfrm>
              <a:off x="846957" y="6775761"/>
              <a:ext cx="1484748" cy="646331"/>
            </a:xfrm>
            <a:prstGeom prst="rect">
              <a:avLst/>
            </a:prstGeom>
          </p:spPr>
          <p:txBody>
            <a:bodyPr wrap="square">
              <a:spAutoFit/>
            </a:bodyPr>
            <a:lstStyle/>
            <a:p>
              <a:r>
                <a:rPr lang="ja-JP" altLang="en-US" sz="1800" dirty="0" smtClean="0">
                  <a:solidFill>
                    <a:schemeClr val="bg1"/>
                  </a:solidFill>
                  <a:latin typeface="メイリオ" panose="020B0604030504040204" pitchFamily="50" charset="-128"/>
                  <a:ea typeface="メイリオ" panose="020B0604030504040204" pitchFamily="50" charset="-128"/>
                </a:rPr>
                <a:t>イタリア企業の</a:t>
              </a:r>
              <a:r>
                <a:rPr lang="ja-JP" altLang="en-US" sz="1800" dirty="0">
                  <a:solidFill>
                    <a:schemeClr val="bg1"/>
                  </a:solidFill>
                  <a:latin typeface="メイリオ" panose="020B0604030504040204" pitchFamily="50" charset="-128"/>
                  <a:ea typeface="メイリオ" panose="020B0604030504040204" pitchFamily="50" charset="-128"/>
                </a:rPr>
                <a:t>概要</a:t>
              </a:r>
            </a:p>
            <a:p>
              <a:endParaRPr lang="ja-JP" altLang="en-US" sz="1800" dirty="0">
                <a:solidFill>
                  <a:schemeClr val="bg1"/>
                </a:solidFill>
                <a:latin typeface="メイリオ" panose="020B0604030504040204" pitchFamily="50" charset="-128"/>
                <a:ea typeface="メイリオ" panose="020B0604030504040204" pitchFamily="50" charset="-128"/>
              </a:endParaRPr>
            </a:p>
          </p:txBody>
        </p:sp>
      </p:grpSp>
      <p:sp>
        <p:nvSpPr>
          <p:cNvPr id="14" name="Rectangle 2"/>
          <p:cNvSpPr>
            <a:spLocks noChangeArrowheads="1"/>
          </p:cNvSpPr>
          <p:nvPr/>
        </p:nvSpPr>
        <p:spPr bwMode="auto">
          <a:xfrm>
            <a:off x="435429" y="925369"/>
            <a:ext cx="211917"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ja-JP" altLang="en-US" sz="600" b="0" i="0" u="none" strike="noStrike" cap="none" normalizeH="0" baseline="0" dirty="0" smtClean="0">
              <a:ln>
                <a:noFill/>
              </a:ln>
              <a:solidFill>
                <a:schemeClr val="tx1"/>
              </a:solidFill>
              <a:effectLst/>
            </a:endParaRPr>
          </a:p>
        </p:txBody>
      </p:sp>
      <p:sp>
        <p:nvSpPr>
          <p:cNvPr id="15" name="正方形/長方形 14"/>
          <p:cNvSpPr/>
          <p:nvPr/>
        </p:nvSpPr>
        <p:spPr>
          <a:xfrm>
            <a:off x="0" y="1084814"/>
            <a:ext cx="3153398" cy="338554"/>
          </a:xfrm>
          <a:prstGeom prst="rect">
            <a:avLst/>
          </a:prstGeom>
        </p:spPr>
        <p:txBody>
          <a:bodyPr wrap="square">
            <a:spAutoFit/>
          </a:bodyPr>
          <a:lstStyle/>
          <a:p>
            <a:pPr indent="280670"/>
            <a:r>
              <a:rPr lang="ja-JP" altLang="en-US" sz="1600" b="1" kern="100"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①</a:t>
            </a:r>
            <a:r>
              <a:rPr lang="en-US" altLang="ja-JP" sz="1600" b="1" kern="100"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MARTIN</a:t>
            </a:r>
            <a:r>
              <a:rPr lang="en-US" altLang="ja-JP" sz="1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マルティン社</a:t>
            </a:r>
            <a:r>
              <a:rPr lang="en-US" altLang="ja-JP" sz="1600" b="1" kern="100"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1" name="図 10"/>
          <p:cNvPicPr>
            <a:picLocks noChangeAspect="1"/>
          </p:cNvPicPr>
          <p:nvPr/>
        </p:nvPicPr>
        <p:blipFill>
          <a:blip r:embed="rId10"/>
          <a:stretch>
            <a:fillRect/>
          </a:stretch>
        </p:blipFill>
        <p:spPr>
          <a:xfrm>
            <a:off x="1576699" y="3599227"/>
            <a:ext cx="1932840" cy="1512000"/>
          </a:xfrm>
          <a:prstGeom prst="rect">
            <a:avLst/>
          </a:prstGeom>
        </p:spPr>
      </p:pic>
      <p:pic>
        <p:nvPicPr>
          <p:cNvPr id="17" name="図 16"/>
          <p:cNvPicPr>
            <a:picLocks noChangeAspect="1"/>
          </p:cNvPicPr>
          <p:nvPr/>
        </p:nvPicPr>
        <p:blipFill rotWithShape="1">
          <a:blip r:embed="rId11"/>
          <a:srcRect b="4123"/>
          <a:stretch/>
        </p:blipFill>
        <p:spPr>
          <a:xfrm>
            <a:off x="4261493" y="3599227"/>
            <a:ext cx="1691502" cy="1553218"/>
          </a:xfrm>
          <a:prstGeom prst="rect">
            <a:avLst/>
          </a:prstGeom>
        </p:spPr>
      </p:pic>
      <p:pic>
        <p:nvPicPr>
          <p:cNvPr id="18" name="図 17"/>
          <p:cNvPicPr>
            <a:picLocks noChangeAspect="1"/>
          </p:cNvPicPr>
          <p:nvPr/>
        </p:nvPicPr>
        <p:blipFill>
          <a:blip r:embed="rId12"/>
          <a:stretch>
            <a:fillRect/>
          </a:stretch>
        </p:blipFill>
        <p:spPr>
          <a:xfrm>
            <a:off x="1607354" y="5144737"/>
            <a:ext cx="1913557" cy="1764000"/>
          </a:xfrm>
          <a:prstGeom prst="rect">
            <a:avLst/>
          </a:prstGeom>
        </p:spPr>
      </p:pic>
      <p:pic>
        <p:nvPicPr>
          <p:cNvPr id="19" name="図 18"/>
          <p:cNvPicPr>
            <a:picLocks noChangeAspect="1"/>
          </p:cNvPicPr>
          <p:nvPr/>
        </p:nvPicPr>
        <p:blipFill rotWithShape="1">
          <a:blip r:embed="rId13"/>
          <a:srcRect r="6737"/>
          <a:stretch/>
        </p:blipFill>
        <p:spPr>
          <a:xfrm>
            <a:off x="4261493" y="5185955"/>
            <a:ext cx="1701985" cy="1620000"/>
          </a:xfrm>
          <a:prstGeom prst="rect">
            <a:avLst/>
          </a:prstGeom>
        </p:spPr>
      </p:pic>
    </p:spTree>
    <p:extLst>
      <p:ext uri="{BB962C8B-B14F-4D97-AF65-F5344CB8AC3E}">
        <p14:creationId xmlns:p14="http://schemas.microsoft.com/office/powerpoint/2010/main" val="237429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 xmlns:a16="http://schemas.microsoft.com/office/drawing/2014/main" id="{73FDBD3D-7AED-4FDD-924D-A6B66ED2A310}"/>
              </a:ext>
            </a:extLst>
          </p:cNvPr>
          <p:cNvGrpSpPr/>
          <p:nvPr/>
        </p:nvGrpSpPr>
        <p:grpSpPr>
          <a:xfrm>
            <a:off x="342108" y="476706"/>
            <a:ext cx="3721544" cy="646331"/>
            <a:chOff x="808768" y="6775761"/>
            <a:chExt cx="1522937" cy="646331"/>
          </a:xfrm>
        </p:grpSpPr>
        <p:sp>
          <p:nvSpPr>
            <p:cNvPr id="5" name="矢印: 五方向 79">
              <a:extLst>
                <a:ext uri="{FF2B5EF4-FFF2-40B4-BE49-F238E27FC236}">
                  <a16:creationId xmlns="" xmlns:a16="http://schemas.microsoft.com/office/drawing/2014/main" id="{EF18864B-A7D1-4A63-A54B-8E3C5BCB016A}"/>
                </a:ext>
              </a:extLst>
            </p:cNvPr>
            <p:cNvSpPr/>
            <p:nvPr/>
          </p:nvSpPr>
          <p:spPr>
            <a:xfrm>
              <a:off x="808768" y="6775761"/>
              <a:ext cx="1522937" cy="279197"/>
            </a:xfrm>
            <a:prstGeom prst="homePlate">
              <a:avLst/>
            </a:prstGeom>
            <a:gradFill flip="none" rotWithShape="1">
              <a:gsLst>
                <a:gs pos="37000">
                  <a:schemeClr val="accent2"/>
                </a:gs>
                <a:gs pos="100000">
                  <a:srgbClr val="FFFF00"/>
                </a:gs>
              </a:gsLst>
              <a:path path="circle">
                <a:fillToRect t="100000" r="100000"/>
              </a:path>
              <a:tileRect l="-100000" b="-10000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6" name="正方形/長方形 5">
              <a:extLst>
                <a:ext uri="{FF2B5EF4-FFF2-40B4-BE49-F238E27FC236}">
                  <a16:creationId xmlns="" xmlns:a16="http://schemas.microsoft.com/office/drawing/2014/main" id="{CDA448A4-3658-4167-B90F-4E0D98480D90}"/>
                </a:ext>
              </a:extLst>
            </p:cNvPr>
            <p:cNvSpPr/>
            <p:nvPr/>
          </p:nvSpPr>
          <p:spPr>
            <a:xfrm>
              <a:off x="882094" y="6775761"/>
              <a:ext cx="1449611" cy="646331"/>
            </a:xfrm>
            <a:prstGeom prst="rect">
              <a:avLst/>
            </a:prstGeom>
          </p:spPr>
          <p:txBody>
            <a:bodyPr wrap="square">
              <a:spAutoFit/>
            </a:bodyPr>
            <a:lstStyle/>
            <a:p>
              <a:r>
                <a:rPr lang="ja-JP" altLang="en-US" sz="1800" dirty="0" smtClean="0">
                  <a:solidFill>
                    <a:prstClr val="white"/>
                  </a:solidFill>
                  <a:latin typeface="メイリオ" panose="020B0604030504040204" pitchFamily="50" charset="-128"/>
                  <a:ea typeface="メイリオ" panose="020B0604030504040204" pitchFamily="50" charset="-128"/>
                </a:rPr>
                <a:t>イタリア企業の</a:t>
              </a:r>
              <a:r>
                <a:rPr lang="ja-JP" altLang="en-US" sz="1800" dirty="0">
                  <a:solidFill>
                    <a:prstClr val="white"/>
                  </a:solidFill>
                  <a:latin typeface="メイリオ" panose="020B0604030504040204" pitchFamily="50" charset="-128"/>
                  <a:ea typeface="メイリオ" panose="020B0604030504040204" pitchFamily="50" charset="-128"/>
                </a:rPr>
                <a:t>概要</a:t>
              </a:r>
            </a:p>
            <a:p>
              <a:endParaRPr lang="ja-JP" altLang="en-US" sz="1800" dirty="0">
                <a:solidFill>
                  <a:prstClr val="white"/>
                </a:solidFill>
                <a:latin typeface="メイリオ" panose="020B0604030504040204" pitchFamily="50" charset="-128"/>
                <a:ea typeface="メイリオ" panose="020B0604030504040204" pitchFamily="50" charset="-128"/>
              </a:endParaRPr>
            </a:p>
          </p:txBody>
        </p:sp>
      </p:grpSp>
      <p:sp>
        <p:nvSpPr>
          <p:cNvPr id="14" name="Rectangle 2"/>
          <p:cNvSpPr>
            <a:spLocks noChangeArrowheads="1"/>
          </p:cNvSpPr>
          <p:nvPr/>
        </p:nvSpPr>
        <p:spPr bwMode="auto">
          <a:xfrm>
            <a:off x="435429" y="925369"/>
            <a:ext cx="211917"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buFontTx/>
              <a:buChar char="•"/>
            </a:pPr>
            <a:endParaRPr kumimoji="0" lang="ja-JP" altLang="en-US" sz="600" dirty="0" smtClean="0">
              <a:solidFill>
                <a:prstClr val="black"/>
              </a:solidFill>
            </a:endParaRPr>
          </a:p>
        </p:txBody>
      </p:sp>
      <p:sp>
        <p:nvSpPr>
          <p:cNvPr id="16" name="正方形/長方形 15"/>
          <p:cNvSpPr/>
          <p:nvPr/>
        </p:nvSpPr>
        <p:spPr>
          <a:xfrm>
            <a:off x="0" y="958570"/>
            <a:ext cx="5652292" cy="338554"/>
          </a:xfrm>
          <a:prstGeom prst="rect">
            <a:avLst/>
          </a:prstGeom>
        </p:spPr>
        <p:txBody>
          <a:bodyPr wrap="square">
            <a:spAutoFit/>
          </a:bodyPr>
          <a:lstStyle/>
          <a:p>
            <a:pPr indent="280670"/>
            <a:r>
              <a:rPr lang="ja-JP" altLang="en-US" sz="1600" b="1" kern="100"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②</a:t>
            </a:r>
            <a:r>
              <a:rPr lang="en-US" altLang="ja-JP" sz="1600" b="1" kern="100" dirty="0" smtClean="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MARCHINGENIO</a:t>
            </a:r>
            <a:r>
              <a:rPr lang="en-US" altLang="ja-JP" sz="1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マルキンジェニオ社</a:t>
            </a:r>
            <a:r>
              <a:rPr lang="en-US" altLang="ja-JP" sz="16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600" kern="100" dirty="0">
              <a:solidFill>
                <a:prstClr val="black"/>
              </a:solidFill>
              <a:latin typeface="メイリオ" panose="020B0604030504040204" pitchFamily="50" charset="-128"/>
              <a:ea typeface="メイリオ" panose="020B0604030504040204" pitchFamily="50" charset="-128"/>
              <a:cs typeface="Century" panose="02040604050505020304" pitchFamily="18" charset="0"/>
            </a:endParaRPr>
          </a:p>
        </p:txBody>
      </p:sp>
      <p:graphicFrame>
        <p:nvGraphicFramePr>
          <p:cNvPr id="22" name="表 21"/>
          <p:cNvGraphicFramePr>
            <a:graphicFrameLocks noGrp="1"/>
          </p:cNvGraphicFramePr>
          <p:nvPr>
            <p:extLst>
              <p:ext uri="{D42A27DB-BD31-4B8C-83A1-F6EECF244321}">
                <p14:modId xmlns:p14="http://schemas.microsoft.com/office/powerpoint/2010/main" val="4084854178"/>
              </p:ext>
            </p:extLst>
          </p:nvPr>
        </p:nvGraphicFramePr>
        <p:xfrm>
          <a:off x="342108" y="1285325"/>
          <a:ext cx="6846576" cy="9164320"/>
        </p:xfrm>
        <a:graphic>
          <a:graphicData uri="http://schemas.openxmlformats.org/drawingml/2006/table">
            <a:tbl>
              <a:tblPr>
                <a:tableStyleId>{5C22544A-7EE6-4342-B048-85BDC9FD1C3A}</a:tableStyleId>
              </a:tblPr>
              <a:tblGrid>
                <a:gridCol w="692769"/>
                <a:gridCol w="6153807"/>
              </a:tblGrid>
              <a:tr h="1394448">
                <a:tc>
                  <a:txBody>
                    <a:bodyPr/>
                    <a:lstStyle/>
                    <a:p>
                      <a:r>
                        <a:rPr kumimoji="1" lang="ja-JP" altLang="en-US" sz="1000" dirty="0" smtClean="0">
                          <a:solidFill>
                            <a:schemeClr val="tx1"/>
                          </a:solidFill>
                        </a:rPr>
                        <a:t>企業概要</a:t>
                      </a:r>
                      <a:endParaRPr kumimoji="1" lang="ja-JP" altLang="en-US" sz="1000" dirty="0">
                        <a:solidFill>
                          <a:schemeClr val="tx1"/>
                        </a:solidFill>
                      </a:endParaRPr>
                    </a:p>
                  </a:txBody>
                  <a:tcPr/>
                </a:tc>
                <a:tc>
                  <a:txBody>
                    <a:bodyPr/>
                    <a:lstStyle/>
                    <a:p>
                      <a:pPr marL="0" marR="0" lvl="0" indent="0" algn="l" defTabSz="755934"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rPr>
                        <a:t>建物のグリーンテクノロジーなど環境に特化し、建築の原材料やプロジェクトのコンサルティングを行う。</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デザインセンター、</a:t>
                      </a:r>
                      <a:r>
                        <a:rPr kumimoji="1" lang="ja-JP" altLang="ja-JP" sz="1200" b="0" i="0" u="none" strike="noStrike" kern="1200" cap="none" spc="0" normalizeH="0" baseline="0" noProof="0" dirty="0" smtClean="0">
                          <a:ln>
                            <a:noFill/>
                          </a:ln>
                          <a:solidFill>
                            <a:schemeClr val="tx1"/>
                          </a:solidFill>
                          <a:effectLst/>
                          <a:uLnTx/>
                          <a:uFillTx/>
                          <a:latin typeface="+mn-lt"/>
                          <a:ea typeface="+mn-ea"/>
                          <a:cs typeface="+mn-cs"/>
                        </a:rPr>
                        <a:t>研究センター</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を持ち、研究・コンセプト設定から、デザイン・</a:t>
                      </a:r>
                      <a:r>
                        <a:rPr kumimoji="1" lang="ja-JP" altLang="ja-JP" sz="1200" b="0" i="0" u="none" strike="noStrike" kern="1200" cap="none" spc="0" normalizeH="0" baseline="0" noProof="0" dirty="0" smtClean="0">
                          <a:ln>
                            <a:noFill/>
                          </a:ln>
                          <a:solidFill>
                            <a:schemeClr val="tx1"/>
                          </a:solidFill>
                          <a:effectLst/>
                          <a:uLnTx/>
                          <a:uFillTx/>
                          <a:latin typeface="+mn-lt"/>
                          <a:ea typeface="+mn-ea"/>
                          <a:cs typeface="+mn-cs"/>
                        </a:rPr>
                        <a:t>設計および建築</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までを行う。</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55934" rtl="0" eaLnBrk="1" fontAlgn="auto" latinLnBrk="0" hangingPunct="1">
                        <a:lnSpc>
                          <a:spcPts val="13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55934" rtl="0" eaLnBrk="1" fontAlgn="auto" latinLnBrk="0" hangingPunct="1">
                        <a:lnSpc>
                          <a:spcPts val="1300"/>
                        </a:lnSpc>
                        <a:spcBef>
                          <a:spcPts val="0"/>
                        </a:spcBef>
                        <a:spcAft>
                          <a:spcPts val="0"/>
                        </a:spcAft>
                        <a:buClrTx/>
                        <a:buSzTx/>
                        <a:buFontTx/>
                        <a:buNone/>
                        <a:tabLst/>
                        <a:defRPr/>
                      </a:pPr>
                      <a:r>
                        <a:rPr lang="ja-JP" altLang="ja-JP" sz="1200" dirty="0" smtClean="0">
                          <a:solidFill>
                            <a:schemeClr val="tx1"/>
                          </a:solidFill>
                        </a:rPr>
                        <a:t>同社は、低炭素プロジェク</a:t>
                      </a:r>
                      <a:r>
                        <a:rPr lang="ja-JP" altLang="en-US" sz="1200" dirty="0" smtClean="0">
                          <a:solidFill>
                            <a:schemeClr val="tx1"/>
                          </a:solidFill>
                        </a:rPr>
                        <a:t>ト</a:t>
                      </a:r>
                      <a:r>
                        <a:rPr lang="ja-JP" altLang="ja-JP" sz="1200" dirty="0" smtClean="0">
                          <a:solidFill>
                            <a:schemeClr val="tx1"/>
                          </a:solidFill>
                        </a:rPr>
                        <a:t>、グリーン再生、LEED</a:t>
                      </a:r>
                      <a:r>
                        <a:rPr lang="ja-JP" altLang="en-US" sz="1200" dirty="0" smtClean="0">
                          <a:solidFill>
                            <a:schemeClr val="tx1"/>
                          </a:solidFill>
                        </a:rPr>
                        <a:t>認証</a:t>
                      </a:r>
                      <a:r>
                        <a:rPr lang="ja-JP" altLang="ja-JP" sz="1200" dirty="0" smtClean="0">
                          <a:solidFill>
                            <a:schemeClr val="tx1"/>
                          </a:solidFill>
                        </a:rPr>
                        <a:t>、公共および民間</a:t>
                      </a:r>
                      <a:r>
                        <a:rPr lang="ja-JP" altLang="en-US" sz="1200" dirty="0" smtClean="0">
                          <a:solidFill>
                            <a:schemeClr val="tx1"/>
                          </a:solidFill>
                        </a:rPr>
                        <a:t>事業</a:t>
                      </a:r>
                      <a:r>
                        <a:rPr lang="ja-JP" altLang="ja-JP" sz="1200" dirty="0" smtClean="0">
                          <a:solidFill>
                            <a:schemeClr val="tx1"/>
                          </a:solidFill>
                        </a:rPr>
                        <a:t>の製品および材料、環境デザインの</a:t>
                      </a:r>
                      <a:r>
                        <a:rPr lang="ja-JP" altLang="en-US" sz="1200" dirty="0" smtClean="0">
                          <a:solidFill>
                            <a:schemeClr val="tx1"/>
                          </a:solidFill>
                        </a:rPr>
                        <a:t>コンサルティングを行うグリーン部門がある</a:t>
                      </a:r>
                      <a:r>
                        <a:rPr lang="ja-JP" altLang="ja-JP" sz="1200" dirty="0" smtClean="0">
                          <a:solidFill>
                            <a:schemeClr val="tx1"/>
                          </a:solidFill>
                        </a:rPr>
                        <a:t>。 </a:t>
                      </a:r>
                      <a:endParaRPr lang="en-US" altLang="ja-JP" sz="1200" dirty="0" smtClean="0">
                        <a:solidFill>
                          <a:schemeClr val="tx1"/>
                        </a:solidFill>
                      </a:endParaRPr>
                    </a:p>
                    <a:p>
                      <a:pPr marL="0" marR="0" lvl="0" indent="0" algn="l" defTabSz="755934" rtl="0" eaLnBrk="1" fontAlgn="auto" latinLnBrk="0" hangingPunct="1">
                        <a:lnSpc>
                          <a:spcPts val="1300"/>
                        </a:lnSpc>
                        <a:spcBef>
                          <a:spcPts val="0"/>
                        </a:spcBef>
                        <a:spcAft>
                          <a:spcPts val="0"/>
                        </a:spcAft>
                        <a:buClrTx/>
                        <a:buSzTx/>
                        <a:buFontTx/>
                        <a:buNone/>
                        <a:tabLst/>
                        <a:defRPr/>
                      </a:pPr>
                      <a:endParaRPr lang="en-US" altLang="ja-JP" sz="1200" dirty="0" smtClean="0">
                        <a:solidFill>
                          <a:schemeClr val="tx1"/>
                        </a:solidFill>
                      </a:endParaRPr>
                    </a:p>
                    <a:p>
                      <a:pPr marL="0" marR="0" lvl="0" indent="0" algn="l" defTabSz="755934" rtl="0" eaLnBrk="1" fontAlgn="auto" latinLnBrk="0" hangingPunct="1">
                        <a:lnSpc>
                          <a:spcPts val="1300"/>
                        </a:lnSpc>
                        <a:spcBef>
                          <a:spcPts val="0"/>
                        </a:spcBef>
                        <a:spcAft>
                          <a:spcPts val="0"/>
                        </a:spcAft>
                        <a:buClrTx/>
                        <a:buSzTx/>
                        <a:buFontTx/>
                        <a:buNone/>
                        <a:tabLst/>
                        <a:defRPr/>
                      </a:pPr>
                      <a:r>
                        <a:rPr lang="ja-JP" altLang="ja-JP" sz="1200" dirty="0" smtClean="0">
                          <a:solidFill>
                            <a:schemeClr val="tx1"/>
                          </a:solidFill>
                        </a:rPr>
                        <a:t>イタリア、</a:t>
                      </a:r>
                      <a:r>
                        <a:rPr lang="ja-JP" altLang="en-US" sz="1200" dirty="0" smtClean="0">
                          <a:solidFill>
                            <a:schemeClr val="tx1"/>
                          </a:solidFill>
                        </a:rPr>
                        <a:t>その他海外（</a:t>
                      </a:r>
                      <a:r>
                        <a:rPr lang="ja-JP" altLang="ja-JP" sz="1200" dirty="0" smtClean="0">
                          <a:solidFill>
                            <a:schemeClr val="tx1"/>
                          </a:solidFill>
                        </a:rPr>
                        <a:t>ブラジル、中国、インド</a:t>
                      </a:r>
                      <a:r>
                        <a:rPr lang="ja-JP" altLang="en-US" sz="1200" dirty="0" smtClean="0">
                          <a:solidFill>
                            <a:schemeClr val="tx1"/>
                          </a:solidFill>
                        </a:rPr>
                        <a:t>）</a:t>
                      </a:r>
                      <a:r>
                        <a:rPr lang="ja-JP" altLang="ja-JP" sz="1200" dirty="0" smtClean="0">
                          <a:solidFill>
                            <a:schemeClr val="tx1"/>
                          </a:solidFill>
                        </a:rPr>
                        <a:t>など</a:t>
                      </a:r>
                      <a:r>
                        <a:rPr lang="ja-JP" altLang="en-US" sz="1200" dirty="0" smtClean="0">
                          <a:solidFill>
                            <a:schemeClr val="tx1"/>
                          </a:solidFill>
                        </a:rPr>
                        <a:t>で</a:t>
                      </a:r>
                      <a:r>
                        <a:rPr lang="ja-JP" altLang="ja-JP" sz="1200" dirty="0" smtClean="0">
                          <a:solidFill>
                            <a:schemeClr val="tx1"/>
                          </a:solidFill>
                        </a:rPr>
                        <a:t>事業を展開。</a:t>
                      </a: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txBody>
                  <a:tcPr/>
                </a:tc>
              </a:tr>
              <a:tr h="310512">
                <a:tc>
                  <a:txBody>
                    <a:bodyPr/>
                    <a:lstStyle/>
                    <a:p>
                      <a:r>
                        <a:rPr kumimoji="1" lang="ja-JP" altLang="en-US" sz="1000" dirty="0" smtClean="0">
                          <a:solidFill>
                            <a:schemeClr val="tx1"/>
                          </a:solidFill>
                        </a:rPr>
                        <a:t>設立年</a:t>
                      </a:r>
                      <a:endParaRPr kumimoji="1" lang="en-US" altLang="ja-JP" sz="1000" dirty="0" smtClean="0">
                        <a:solidFill>
                          <a:schemeClr val="tx1"/>
                        </a:solidFill>
                      </a:endParaRPr>
                    </a:p>
                  </a:txBody>
                  <a:tcPr/>
                </a:tc>
                <a:tc>
                  <a:txBody>
                    <a:bodyPr/>
                    <a:lstStyle/>
                    <a:p>
                      <a:r>
                        <a:rPr kumimoji="1" lang="en-US" altLang="ja-JP" sz="1200" dirty="0" smtClean="0">
                          <a:solidFill>
                            <a:schemeClr val="tx1"/>
                          </a:solidFill>
                          <a:latin typeface="+mj-ea"/>
                          <a:ea typeface="+mj-ea"/>
                        </a:rPr>
                        <a:t>2008</a:t>
                      </a:r>
                      <a:r>
                        <a:rPr kumimoji="1" lang="ja-JP" altLang="en-US" sz="1200" dirty="0" smtClean="0">
                          <a:solidFill>
                            <a:schemeClr val="tx1"/>
                          </a:solidFill>
                          <a:latin typeface="+mj-ea"/>
                          <a:ea typeface="+mj-ea"/>
                        </a:rPr>
                        <a:t>年設立</a:t>
                      </a:r>
                      <a:endParaRPr kumimoji="1" lang="ja-JP" altLang="en-US" sz="1200" dirty="0">
                        <a:solidFill>
                          <a:schemeClr val="tx1"/>
                        </a:solidFill>
                        <a:latin typeface="+mj-ea"/>
                        <a:ea typeface="+mj-ea"/>
                      </a:endParaRPr>
                    </a:p>
                  </a:txBody>
                  <a:tcPr/>
                </a:tc>
              </a:tr>
              <a:tr h="4183345">
                <a:tc>
                  <a:txBody>
                    <a:bodyPr/>
                    <a:lstStyle/>
                    <a:p>
                      <a:r>
                        <a:rPr kumimoji="1" lang="en-US" altLang="ja-JP" sz="1000" dirty="0" smtClean="0">
                          <a:solidFill>
                            <a:schemeClr val="tx1"/>
                          </a:solidFill>
                        </a:rPr>
                        <a:t>HP</a:t>
                      </a:r>
                      <a:endParaRPr kumimoji="1" lang="ja-JP" altLang="en-US" sz="1000" dirty="0">
                        <a:solidFill>
                          <a:schemeClr val="tx1"/>
                        </a:solidFill>
                      </a:endParaRPr>
                    </a:p>
                  </a:txBody>
                  <a:tcPr/>
                </a:tc>
                <a:tc>
                  <a:txBody>
                    <a:bodyPr/>
                    <a:lstStyle/>
                    <a:p>
                      <a:r>
                        <a:rPr kumimoji="1" lang="en-US" altLang="ja-JP" sz="1200" dirty="0" smtClean="0">
                          <a:solidFill>
                            <a:schemeClr val="tx1"/>
                          </a:solidFill>
                          <a:latin typeface="+mj-ea"/>
                          <a:ea typeface="+mj-ea"/>
                          <a:hlinkClick r:id="rId2"/>
                        </a:rPr>
                        <a:t>https://marchingenio.wixsite.com/inglese-marchingenio/profilo-inglese</a:t>
                      </a:r>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0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0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en-US" altLang="ja-JP" sz="1200" dirty="0" smtClean="0">
                        <a:solidFill>
                          <a:schemeClr val="tx1"/>
                        </a:solidFill>
                        <a:latin typeface="+mj-ea"/>
                        <a:ea typeface="+mj-ea"/>
                      </a:endParaRPr>
                    </a:p>
                    <a:p>
                      <a:endParaRPr kumimoji="1" lang="ja-JP" altLang="en-US" sz="1200" dirty="0">
                        <a:solidFill>
                          <a:schemeClr val="tx1"/>
                        </a:solidFill>
                        <a:latin typeface="+mj-ea"/>
                        <a:ea typeface="+mj-ea"/>
                      </a:endParaRPr>
                    </a:p>
                  </a:txBody>
                  <a:tcPr/>
                </a:tc>
              </a:tr>
              <a:tr h="2698609">
                <a:tc>
                  <a:txBody>
                    <a:bodyPr/>
                    <a:lstStyle/>
                    <a:p>
                      <a:r>
                        <a:rPr kumimoji="1" lang="ja-JP" altLang="en-US" sz="900" dirty="0" smtClean="0">
                          <a:solidFill>
                            <a:schemeClr val="tx1"/>
                          </a:solidFill>
                        </a:rPr>
                        <a:t>セールス</a:t>
                      </a:r>
                      <a:endParaRPr kumimoji="1" lang="en-US" altLang="ja-JP" sz="900" dirty="0" smtClean="0">
                        <a:solidFill>
                          <a:schemeClr val="tx1"/>
                        </a:solidFill>
                      </a:endParaRPr>
                    </a:p>
                    <a:p>
                      <a:r>
                        <a:rPr kumimoji="1" lang="ja-JP" altLang="en-US" sz="900" dirty="0" smtClean="0">
                          <a:solidFill>
                            <a:schemeClr val="tx1"/>
                          </a:solidFill>
                        </a:rPr>
                        <a:t>ポイント</a:t>
                      </a:r>
                      <a:endParaRPr kumimoji="1" lang="ja-JP" altLang="en-US" sz="900" dirty="0">
                        <a:solidFill>
                          <a:schemeClr val="tx1"/>
                        </a:solidFill>
                      </a:endParaRPr>
                    </a:p>
                  </a:txBody>
                  <a:tcPr/>
                </a:tc>
                <a:tc>
                  <a:txBody>
                    <a:bodyPr/>
                    <a:lstStyle/>
                    <a:p>
                      <a:pPr marL="0" marR="0" lvl="0" indent="0" algn="just" defTabSz="755934"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rPr>
                        <a:t>・代表者である</a:t>
                      </a:r>
                      <a:r>
                        <a:rPr lang="ja-JP" altLang="ja-JP" sz="1200" dirty="0" smtClean="0">
                          <a:solidFill>
                            <a:schemeClr val="tx1"/>
                          </a:solidFill>
                        </a:rPr>
                        <a:t>MANDARINI</a:t>
                      </a:r>
                      <a:r>
                        <a:rPr lang="ja-JP" altLang="en-US" sz="1200" dirty="0" smtClean="0">
                          <a:solidFill>
                            <a:schemeClr val="tx1"/>
                          </a:solidFill>
                        </a:rPr>
                        <a:t>氏は、</a:t>
                      </a:r>
                      <a:r>
                        <a:rPr lang="ja-JP" altLang="ja-JP" sz="1200" dirty="0" smtClean="0">
                          <a:solidFill>
                            <a:schemeClr val="tx1"/>
                          </a:solidFill>
                        </a:rPr>
                        <a:t>建築家兼デザイナー</a:t>
                      </a:r>
                      <a:r>
                        <a:rPr lang="ja-JP" altLang="en-US" sz="1200" dirty="0" smtClean="0">
                          <a:solidFill>
                            <a:schemeClr val="tx1"/>
                          </a:solidFill>
                        </a:rPr>
                        <a:t>。</a:t>
                      </a: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rPr>
                        <a:t>・</a:t>
                      </a:r>
                      <a:r>
                        <a:rPr lang="ja-JP" altLang="ja-JP" sz="1200" dirty="0" smtClean="0">
                          <a:solidFill>
                            <a:schemeClr val="tx1"/>
                          </a:solidFill>
                        </a:rPr>
                        <a:t>彼はデザイン、建築、そして持続可能性</a:t>
                      </a:r>
                      <a:r>
                        <a:rPr lang="ja-JP" altLang="en-US" sz="1200" dirty="0" smtClean="0">
                          <a:solidFill>
                            <a:schemeClr val="tx1"/>
                          </a:solidFill>
                        </a:rPr>
                        <a:t>における研究と</a:t>
                      </a:r>
                      <a:r>
                        <a:rPr lang="ja-JP" altLang="ja-JP" sz="1200" dirty="0" smtClean="0">
                          <a:solidFill>
                            <a:schemeClr val="tx1"/>
                          </a:solidFill>
                        </a:rPr>
                        <a:t>デザインの統合に</a:t>
                      </a:r>
                      <a:r>
                        <a:rPr lang="ja-JP" altLang="en-US" sz="1200" dirty="0" smtClean="0">
                          <a:solidFill>
                            <a:schemeClr val="tx1"/>
                          </a:solidFill>
                        </a:rPr>
                        <a:t>、</a:t>
                      </a:r>
                      <a:r>
                        <a:rPr lang="ja-JP" altLang="ja-JP" sz="1200" dirty="0" smtClean="0">
                          <a:solidFill>
                            <a:schemeClr val="tx1"/>
                          </a:solidFill>
                        </a:rPr>
                        <a:t>長年携わって</a:t>
                      </a:r>
                      <a:r>
                        <a:rPr lang="ja-JP" altLang="en-US" sz="1200" dirty="0" smtClean="0">
                          <a:solidFill>
                            <a:schemeClr val="tx1"/>
                          </a:solidFill>
                        </a:rPr>
                        <a:t>き</a:t>
                      </a: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rPr>
                        <a:t>た。</a:t>
                      </a:r>
                      <a:r>
                        <a:rPr lang="ja-JP" altLang="ja-JP" sz="1200" dirty="0" smtClean="0">
                          <a:solidFill>
                            <a:schemeClr val="tx1"/>
                          </a:solidFill>
                        </a:rPr>
                        <a:t>イタリアおよび海外の公共</a:t>
                      </a:r>
                      <a:r>
                        <a:rPr lang="ja-JP" altLang="en-US" sz="1200" dirty="0" smtClean="0">
                          <a:solidFill>
                            <a:schemeClr val="tx1"/>
                          </a:solidFill>
                        </a:rPr>
                        <a:t>事業</a:t>
                      </a:r>
                      <a:r>
                        <a:rPr lang="ja-JP" altLang="ja-JP" sz="1200" dirty="0" smtClean="0">
                          <a:solidFill>
                            <a:schemeClr val="tx1"/>
                          </a:solidFill>
                        </a:rPr>
                        <a:t>および民間</a:t>
                      </a:r>
                      <a:r>
                        <a:rPr lang="ja-JP" altLang="en-US" sz="1200" dirty="0" smtClean="0">
                          <a:solidFill>
                            <a:schemeClr val="tx1"/>
                          </a:solidFill>
                        </a:rPr>
                        <a:t>事業の</a:t>
                      </a:r>
                      <a:r>
                        <a:rPr lang="ja-JP" altLang="ja-JP" sz="1200" dirty="0" smtClean="0">
                          <a:solidFill>
                            <a:schemeClr val="tx1"/>
                          </a:solidFill>
                        </a:rPr>
                        <a:t>さまざまなプロジェクト</a:t>
                      </a:r>
                      <a:r>
                        <a:rPr lang="ja-JP" altLang="en-US" sz="1200" dirty="0" smtClean="0">
                          <a:solidFill>
                            <a:schemeClr val="tx1"/>
                          </a:solidFill>
                        </a:rPr>
                        <a:t>の</a:t>
                      </a:r>
                      <a:r>
                        <a:rPr lang="ja-JP" altLang="ja-JP" sz="1200" dirty="0" smtClean="0">
                          <a:solidFill>
                            <a:schemeClr val="tx1"/>
                          </a:solidFill>
                        </a:rPr>
                        <a:t>デザイ</a:t>
                      </a:r>
                      <a:r>
                        <a:rPr lang="ja-JP" altLang="en-US" sz="1200" dirty="0" smtClean="0">
                          <a:solidFill>
                            <a:schemeClr val="tx1"/>
                          </a:solidFill>
                        </a:rPr>
                        <a:t>ン</a:t>
                      </a:r>
                      <a:r>
                        <a:rPr lang="ja-JP" altLang="ja-JP" sz="1200" dirty="0" smtClean="0">
                          <a:solidFill>
                            <a:schemeClr val="tx1"/>
                          </a:solidFill>
                        </a:rPr>
                        <a:t>、コンサル</a:t>
                      </a:r>
                      <a:r>
                        <a:rPr lang="ja-JP" altLang="en-US" sz="1200" dirty="0" smtClean="0">
                          <a:solidFill>
                            <a:schemeClr val="tx1"/>
                          </a:solidFill>
                        </a:rPr>
                        <a:t>ティング、</a:t>
                      </a:r>
                      <a:r>
                        <a:rPr lang="ja-JP" altLang="ja-JP" sz="1200" dirty="0" smtClean="0">
                          <a:solidFill>
                            <a:schemeClr val="tx1"/>
                          </a:solidFill>
                        </a:rPr>
                        <a:t>およびコーディネーター</a:t>
                      </a:r>
                      <a:r>
                        <a:rPr lang="ja-JP" altLang="en-US" sz="1200" dirty="0" smtClean="0">
                          <a:solidFill>
                            <a:schemeClr val="tx1"/>
                          </a:solidFill>
                        </a:rPr>
                        <a:t>の実績あり</a:t>
                      </a:r>
                      <a:r>
                        <a:rPr lang="ja-JP" altLang="ja-JP" sz="1200" dirty="0" smtClean="0">
                          <a:solidFill>
                            <a:schemeClr val="tx1"/>
                          </a:solidFill>
                        </a:rPr>
                        <a:t>。</a:t>
                      </a: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rPr>
                        <a:t>・</a:t>
                      </a:r>
                      <a:r>
                        <a:rPr lang="ja-JP" altLang="ja-JP" sz="1200" dirty="0" smtClean="0">
                          <a:solidFill>
                            <a:schemeClr val="tx1"/>
                          </a:solidFill>
                        </a:rPr>
                        <a:t>彼は、ミラノ工科大学およびPoli.Design（Politecnico di Milanoのトレーニングコンソーシアム）</a:t>
                      </a:r>
                      <a:r>
                        <a:rPr lang="ja-JP" altLang="en-US" sz="1200" dirty="0" smtClean="0">
                          <a:solidFill>
                            <a:schemeClr val="tx1"/>
                          </a:solidFill>
                        </a:rPr>
                        <a:t>　　</a:t>
                      </a: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r>
                        <a:rPr lang="ja-JP" altLang="ja-JP" sz="1200" dirty="0" smtClean="0">
                          <a:solidFill>
                            <a:schemeClr val="tx1"/>
                          </a:solidFill>
                        </a:rPr>
                        <a:t>で講義および研究を行ってい</a:t>
                      </a:r>
                      <a:r>
                        <a:rPr lang="ja-JP" altLang="en-US" sz="1200" dirty="0" smtClean="0">
                          <a:solidFill>
                            <a:schemeClr val="tx1"/>
                          </a:solidFill>
                        </a:rPr>
                        <a:t>る</a:t>
                      </a:r>
                      <a:r>
                        <a:rPr lang="ja-JP" altLang="ja-JP" sz="1200" dirty="0" smtClean="0">
                          <a:solidFill>
                            <a:schemeClr val="tx1"/>
                          </a:solidFill>
                        </a:rPr>
                        <a:t>。イタリア</a:t>
                      </a:r>
                      <a:r>
                        <a:rPr lang="ja-JP" altLang="en-US" sz="1200" dirty="0" smtClean="0">
                          <a:solidFill>
                            <a:schemeClr val="tx1"/>
                          </a:solidFill>
                        </a:rPr>
                        <a:t>の</a:t>
                      </a:r>
                      <a:r>
                        <a:rPr lang="ja-JP" altLang="ja-JP" sz="1200" dirty="0" smtClean="0">
                          <a:solidFill>
                            <a:schemeClr val="tx1"/>
                          </a:solidFill>
                        </a:rPr>
                        <a:t>グリーンビルディング評議会の理事会メンバー </a:t>
                      </a:r>
                      <a:r>
                        <a:rPr lang="ja-JP" altLang="en-US" sz="1200" dirty="0" smtClean="0">
                          <a:solidFill>
                            <a:schemeClr val="tx1"/>
                          </a:solidFill>
                        </a:rPr>
                        <a:t>。</a:t>
                      </a:r>
                      <a:r>
                        <a:rPr lang="ja-JP" altLang="ja-JP" sz="1200" dirty="0" smtClean="0">
                          <a:solidFill>
                            <a:schemeClr val="tx1"/>
                          </a:solidFill>
                        </a:rPr>
                        <a:t> </a:t>
                      </a: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rPr>
                        <a:t>・</a:t>
                      </a:r>
                      <a:r>
                        <a:rPr lang="ja-JP" altLang="ja-JP" sz="1200" dirty="0" smtClean="0">
                          <a:solidFill>
                            <a:schemeClr val="tx1"/>
                          </a:solidFill>
                        </a:rPr>
                        <a:t>インテリアデザイン、ラグジュアリーライフスタイル、グリーンデザイン、グリーンビルディング、</a:t>
                      </a:r>
                      <a:r>
                        <a:rPr lang="ja-JP" altLang="en-US" sz="1200" dirty="0" smtClean="0">
                          <a:solidFill>
                            <a:schemeClr val="tx1"/>
                          </a:solidFill>
                        </a:rPr>
                        <a:t>　　　</a:t>
                      </a: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r>
                        <a:rPr lang="ja-JP" altLang="ja-JP" sz="1200" dirty="0" smtClean="0">
                          <a:solidFill>
                            <a:schemeClr val="tx1"/>
                          </a:solidFill>
                        </a:rPr>
                        <a:t>ランドスケープ</a:t>
                      </a:r>
                      <a:r>
                        <a:rPr lang="ja-JP" altLang="en-US" sz="1200" dirty="0" smtClean="0">
                          <a:solidFill>
                            <a:schemeClr val="tx1"/>
                          </a:solidFill>
                        </a:rPr>
                        <a:t>・</a:t>
                      </a:r>
                      <a:r>
                        <a:rPr lang="ja-JP" altLang="ja-JP" sz="1200" dirty="0" smtClean="0">
                          <a:solidFill>
                            <a:schemeClr val="tx1"/>
                          </a:solidFill>
                        </a:rPr>
                        <a:t>デザイン、環境デザイン、ブランドアイデンティティ、そして企業や地域のため</a:t>
                      </a:r>
                      <a:r>
                        <a:rPr lang="ja-JP" altLang="en-US" sz="1200" dirty="0" smtClean="0">
                          <a:solidFill>
                            <a:schemeClr val="tx1"/>
                          </a:solidFill>
                        </a:rPr>
                        <a:t>　</a:t>
                      </a: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r>
                        <a:rPr lang="ja-JP" altLang="ja-JP" sz="1200" dirty="0" smtClean="0">
                          <a:solidFill>
                            <a:schemeClr val="tx1"/>
                          </a:solidFill>
                        </a:rPr>
                        <a:t>の創造的サービスなど、建築イノベーションのエキスパート。</a:t>
                      </a:r>
                      <a:endParaRPr lang="en-US" altLang="ja-JP" sz="1200" dirty="0" smtClean="0">
                        <a:solidFill>
                          <a:schemeClr val="tx1"/>
                        </a:solidFill>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r>
                        <a:rPr kumimoji="1" lang="ja-JP" altLang="en-US" sz="1200" kern="1200" dirty="0" smtClean="0">
                          <a:solidFill>
                            <a:schemeClr val="tx1"/>
                          </a:solidFill>
                          <a:latin typeface="+mn-ea"/>
                          <a:ea typeface="+mn-ea"/>
                          <a:cs typeface="+mn-cs"/>
                        </a:rPr>
                        <a:t>・</a:t>
                      </a:r>
                      <a:r>
                        <a:rPr kumimoji="1" lang="en-US" altLang="ja-JP" sz="1200" kern="1200" dirty="0" smtClean="0">
                          <a:solidFill>
                            <a:schemeClr val="tx1"/>
                          </a:solidFill>
                          <a:latin typeface="+mn-ea"/>
                          <a:ea typeface="+mn-ea"/>
                          <a:cs typeface="+mn-cs"/>
                        </a:rPr>
                        <a:t>2013</a:t>
                      </a:r>
                      <a:r>
                        <a:rPr kumimoji="1" lang="ja-JP" altLang="en-US" sz="1200" kern="1200" dirty="0" smtClean="0">
                          <a:solidFill>
                            <a:schemeClr val="tx1"/>
                          </a:solidFill>
                          <a:latin typeface="+mn-ea"/>
                          <a:ea typeface="+mn-ea"/>
                          <a:cs typeface="+mn-cs"/>
                        </a:rPr>
                        <a:t>年</a:t>
                      </a:r>
                      <a:r>
                        <a:rPr kumimoji="1" lang="ja-JP" altLang="ja-JP" sz="1200" b="0" i="0" u="none" strike="noStrike" kern="1200" cap="none" spc="0" normalizeH="0" baseline="0" noProof="0" dirty="0" smtClean="0">
                          <a:ln>
                            <a:noFill/>
                          </a:ln>
                          <a:solidFill>
                            <a:schemeClr val="tx1"/>
                          </a:solidFill>
                          <a:effectLst/>
                          <a:uLnTx/>
                          <a:uFillTx/>
                          <a:latin typeface="+mn-lt"/>
                          <a:ea typeface="+mn-ea"/>
                          <a:cs typeface="+mn-cs"/>
                        </a:rPr>
                        <a:t>イタリア</a:t>
                      </a: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の</a:t>
                      </a:r>
                      <a:r>
                        <a:rPr kumimoji="1" lang="ja-JP" altLang="ja-JP" sz="1200" b="0" i="0" u="none" strike="noStrike" kern="1200" cap="none" spc="0" normalizeH="0" baseline="0" noProof="0" dirty="0" smtClean="0">
                          <a:ln>
                            <a:noFill/>
                          </a:ln>
                          <a:solidFill>
                            <a:schemeClr val="tx1"/>
                          </a:solidFill>
                          <a:effectLst/>
                          <a:uLnTx/>
                          <a:uFillTx/>
                          <a:latin typeface="+mn-lt"/>
                          <a:ea typeface="+mn-ea"/>
                          <a:cs typeface="+mn-cs"/>
                        </a:rPr>
                        <a:t>グリーンビルディング評議会</a:t>
                      </a:r>
                      <a:r>
                        <a:rPr lang="ja-JP" altLang="ja-JP" sz="1200" dirty="0" smtClean="0">
                          <a:solidFill>
                            <a:schemeClr val="tx1"/>
                          </a:solidFill>
                        </a:rPr>
                        <a:t>から</a:t>
                      </a:r>
                      <a:r>
                        <a:rPr lang="ja-JP" altLang="en-US" sz="1200" dirty="0" smtClean="0">
                          <a:solidFill>
                            <a:schemeClr val="tx1"/>
                          </a:solidFill>
                        </a:rPr>
                        <a:t>「</a:t>
                      </a:r>
                      <a:r>
                        <a:rPr lang="ja-JP" altLang="ja-JP" sz="1200" dirty="0" smtClean="0">
                          <a:solidFill>
                            <a:schemeClr val="tx1"/>
                          </a:solidFill>
                        </a:rPr>
                        <a:t>Green Cost Awards</a:t>
                      </a:r>
                      <a:r>
                        <a:rPr lang="ja-JP" altLang="en-US" sz="1200" dirty="0" smtClean="0">
                          <a:solidFill>
                            <a:schemeClr val="tx1"/>
                          </a:solidFill>
                        </a:rPr>
                        <a:t>」</a:t>
                      </a:r>
                      <a:r>
                        <a:rPr lang="ja-JP" altLang="ja-JP" sz="1200" dirty="0" smtClean="0">
                          <a:solidFill>
                            <a:schemeClr val="tx1"/>
                          </a:solidFill>
                        </a:rPr>
                        <a:t>を受賞</a:t>
                      </a:r>
                      <a:r>
                        <a:rPr lang="ja-JP" altLang="en-US" sz="1200" dirty="0" smtClean="0">
                          <a:solidFill>
                            <a:schemeClr val="tx1"/>
                          </a:solidFill>
                        </a:rPr>
                        <a:t>、</a:t>
                      </a:r>
                      <a:r>
                        <a:rPr lang="ja-JP" altLang="ja-JP" sz="1200" dirty="0" smtClean="0">
                          <a:solidFill>
                            <a:schemeClr val="tx1"/>
                          </a:solidFill>
                        </a:rPr>
                        <a:t>2015年イタリアで最初の7つ星ホテルの建築家</a:t>
                      </a:r>
                      <a:r>
                        <a:rPr lang="ja-JP" altLang="en-US" sz="1200" dirty="0" smtClean="0">
                          <a:solidFill>
                            <a:schemeClr val="tx1"/>
                          </a:solidFill>
                        </a:rPr>
                        <a:t>に選出、</a:t>
                      </a:r>
                      <a:r>
                        <a:rPr lang="ja-JP" altLang="ja-JP" sz="1200" dirty="0" smtClean="0">
                          <a:solidFill>
                            <a:schemeClr val="tx1"/>
                          </a:solidFill>
                        </a:rPr>
                        <a:t>2015年</a:t>
                      </a:r>
                      <a:r>
                        <a:rPr lang="ja-JP" altLang="en-US" sz="1200" dirty="0" smtClean="0">
                          <a:solidFill>
                            <a:schemeClr val="tx1"/>
                          </a:solidFill>
                        </a:rPr>
                        <a:t>の</a:t>
                      </a:r>
                      <a:r>
                        <a:rPr lang="ja-JP" altLang="ja-JP" sz="1200" dirty="0" smtClean="0">
                          <a:solidFill>
                            <a:schemeClr val="tx1"/>
                          </a:solidFill>
                        </a:rPr>
                        <a:t>EXPO 2015</a:t>
                      </a:r>
                      <a:r>
                        <a:rPr lang="ja-JP" altLang="en-US" sz="1200" dirty="0" smtClean="0">
                          <a:solidFill>
                            <a:schemeClr val="tx1"/>
                          </a:solidFill>
                        </a:rPr>
                        <a:t>で未来の家コンセプトを展示</a:t>
                      </a:r>
                      <a:r>
                        <a:rPr lang="ja-JP" altLang="ja-JP" sz="1200" dirty="0" smtClean="0">
                          <a:solidFill>
                            <a:schemeClr val="tx1"/>
                          </a:solidFill>
                        </a:rPr>
                        <a:t>。</a:t>
                      </a:r>
                      <a:endParaRPr kumimoji="1" lang="en-US" altLang="ja-JP" sz="1200" kern="1200" dirty="0" smtClean="0">
                        <a:solidFill>
                          <a:schemeClr val="tx1"/>
                        </a:solidFill>
                        <a:latin typeface="+mn-ea"/>
                        <a:ea typeface="+mn-ea"/>
                        <a:cs typeface="+mn-cs"/>
                      </a:endParaRPr>
                    </a:p>
                    <a:p>
                      <a:pPr marL="0" marR="0" lvl="0" indent="0" algn="just" defTabSz="755934" rtl="0" eaLnBrk="1" fontAlgn="auto" latinLnBrk="0" hangingPunct="1">
                        <a:lnSpc>
                          <a:spcPts val="1300"/>
                        </a:lnSpc>
                        <a:spcBef>
                          <a:spcPts val="0"/>
                        </a:spcBef>
                        <a:spcAft>
                          <a:spcPts val="0"/>
                        </a:spcAft>
                        <a:buClrTx/>
                        <a:buSzTx/>
                        <a:buFontTx/>
                        <a:buNone/>
                        <a:tabLst/>
                        <a:defRPr/>
                      </a:pPr>
                      <a:endParaRPr kumimoji="1" lang="en-US" altLang="ja-JP" sz="1200" kern="1200" dirty="0" smtClean="0">
                        <a:solidFill>
                          <a:schemeClr val="tx1"/>
                        </a:solidFill>
                        <a:latin typeface="+mn-ea"/>
                        <a:ea typeface="+mn-ea"/>
                        <a:cs typeface="+mn-cs"/>
                      </a:endParaRPr>
                    </a:p>
                  </a:txBody>
                  <a:tcPr/>
                </a:tc>
              </a:tr>
              <a:tr h="471808">
                <a:tc>
                  <a:txBody>
                    <a:bodyPr/>
                    <a:lstStyle/>
                    <a:p>
                      <a:r>
                        <a:rPr kumimoji="1" lang="ja-JP" altLang="en-US" sz="900" dirty="0" smtClean="0">
                          <a:solidFill>
                            <a:schemeClr val="tx1"/>
                          </a:solidFill>
                        </a:rPr>
                        <a:t>参加目的</a:t>
                      </a:r>
                      <a:endParaRPr kumimoji="1" lang="ja-JP" altLang="en-US" sz="900" dirty="0">
                        <a:solidFill>
                          <a:schemeClr val="tx1"/>
                        </a:solidFill>
                      </a:endParaRPr>
                    </a:p>
                  </a:txBody>
                  <a:tcPr/>
                </a:tc>
                <a:tc>
                  <a:txBody>
                    <a:bodyPr/>
                    <a:lstStyle/>
                    <a:p>
                      <a:r>
                        <a:rPr kumimoji="1" lang="ja-JP" altLang="en-US" sz="1200" dirty="0" smtClean="0">
                          <a:solidFill>
                            <a:schemeClr val="tx1"/>
                          </a:solidFill>
                          <a:latin typeface="+mj-ea"/>
                          <a:ea typeface="+mj-ea"/>
                        </a:rPr>
                        <a:t>ジョイントベンチャーのパートナー、共同開発パートナーを希望</a:t>
                      </a:r>
                      <a:endParaRPr kumimoji="1" lang="ja-JP" altLang="en-US" sz="1200" dirty="0">
                        <a:solidFill>
                          <a:schemeClr val="tx1"/>
                        </a:solidFill>
                        <a:latin typeface="+mj-ea"/>
                        <a:ea typeface="+mj-ea"/>
                      </a:endParaRPr>
                    </a:p>
                  </a:txBody>
                  <a:tcPr/>
                </a:tc>
              </a:tr>
            </a:tbl>
          </a:graphicData>
        </a:graphic>
      </p:graphicFrame>
      <p:pic>
        <p:nvPicPr>
          <p:cNvPr id="2" name="図 1"/>
          <p:cNvPicPr>
            <a:picLocks noChangeAspect="1"/>
          </p:cNvPicPr>
          <p:nvPr/>
        </p:nvPicPr>
        <p:blipFill rotWithShape="1">
          <a:blip r:embed="rId3"/>
          <a:srcRect t="7649" b="10240"/>
          <a:stretch/>
        </p:blipFill>
        <p:spPr>
          <a:xfrm>
            <a:off x="1137573" y="3402094"/>
            <a:ext cx="2926079" cy="1803163"/>
          </a:xfrm>
          <a:prstGeom prst="rect">
            <a:avLst/>
          </a:prstGeom>
        </p:spPr>
      </p:pic>
      <p:pic>
        <p:nvPicPr>
          <p:cNvPr id="3" name="図 2"/>
          <p:cNvPicPr>
            <a:picLocks noChangeAspect="1"/>
          </p:cNvPicPr>
          <p:nvPr/>
        </p:nvPicPr>
        <p:blipFill rotWithShape="1">
          <a:blip r:embed="rId4"/>
          <a:srcRect r="17921"/>
          <a:stretch/>
        </p:blipFill>
        <p:spPr>
          <a:xfrm>
            <a:off x="4166672" y="3417829"/>
            <a:ext cx="2806695" cy="1787428"/>
          </a:xfrm>
          <a:prstGeom prst="rect">
            <a:avLst/>
          </a:prstGeom>
        </p:spPr>
      </p:pic>
      <p:pic>
        <p:nvPicPr>
          <p:cNvPr id="8" name="図 7"/>
          <p:cNvPicPr>
            <a:picLocks noChangeAspect="1"/>
          </p:cNvPicPr>
          <p:nvPr/>
        </p:nvPicPr>
        <p:blipFill rotWithShape="1">
          <a:blip r:embed="rId5"/>
          <a:srcRect r="13695"/>
          <a:stretch/>
        </p:blipFill>
        <p:spPr>
          <a:xfrm>
            <a:off x="1137573" y="5367545"/>
            <a:ext cx="2947315" cy="1753466"/>
          </a:xfrm>
          <a:prstGeom prst="rect">
            <a:avLst/>
          </a:prstGeom>
        </p:spPr>
      </p:pic>
      <p:pic>
        <p:nvPicPr>
          <p:cNvPr id="9" name="図 8"/>
          <p:cNvPicPr>
            <a:picLocks noChangeAspect="1"/>
          </p:cNvPicPr>
          <p:nvPr/>
        </p:nvPicPr>
        <p:blipFill>
          <a:blip r:embed="rId6"/>
          <a:stretch>
            <a:fillRect/>
          </a:stretch>
        </p:blipFill>
        <p:spPr>
          <a:xfrm>
            <a:off x="4166671" y="5367545"/>
            <a:ext cx="2806695" cy="1728000"/>
          </a:xfrm>
          <a:prstGeom prst="rect">
            <a:avLst/>
          </a:prstGeom>
        </p:spPr>
      </p:pic>
    </p:spTree>
    <p:extLst>
      <p:ext uri="{BB962C8B-B14F-4D97-AF65-F5344CB8AC3E}">
        <p14:creationId xmlns:p14="http://schemas.microsoft.com/office/powerpoint/2010/main" val="80252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7661</TotalTime>
  <Words>953</Words>
  <Application>Microsoft Office PowerPoint</Application>
  <PresentationFormat>ユーザー設定</PresentationFormat>
  <Paragraphs>173</Paragraphs>
  <Slides>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ＭＳ Ｐゴシック</vt:lpstr>
      <vt:lpstr>メイリオ</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大阪商工会議所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シンポジウム「カケル関西経済」 第１回： 「日本の成長戦略の中での大阪・関西」</dc:title>
  <dc:creator>笹本　慧</dc:creator>
  <cp:lastModifiedBy>趙　美玲</cp:lastModifiedBy>
  <cp:revision>418</cp:revision>
  <cp:lastPrinted>2019-06-27T05:01:19Z</cp:lastPrinted>
  <dcterms:created xsi:type="dcterms:W3CDTF">2017-02-08T05:19:28Z</dcterms:created>
  <dcterms:modified xsi:type="dcterms:W3CDTF">2019-06-27T05:25:38Z</dcterms:modified>
</cp:coreProperties>
</file>