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0" r:id="rId1"/>
  </p:sldMasterIdLst>
  <p:notesMasterIdLst>
    <p:notesMasterId r:id="rId8"/>
  </p:notesMasterIdLst>
  <p:handoutMasterIdLst>
    <p:handoutMasterId r:id="rId9"/>
  </p:handoutMasterIdLst>
  <p:sldIdLst>
    <p:sldId id="261" r:id="rId2"/>
    <p:sldId id="262" r:id="rId3"/>
    <p:sldId id="266" r:id="rId4"/>
    <p:sldId id="263" r:id="rId5"/>
    <p:sldId id="264" r:id="rId6"/>
    <p:sldId id="265" r:id="rId7"/>
  </p:sldIdLst>
  <p:sldSz cx="7775575" cy="10907713"/>
  <p:notesSz cx="6807200" cy="99393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08F"/>
    <a:srgbClr val="3366CC"/>
    <a:srgbClr val="003399"/>
    <a:srgbClr val="0033CC"/>
    <a:srgbClr val="6699FF"/>
    <a:srgbClr val="0066FF"/>
    <a:srgbClr val="CCCCFF"/>
    <a:srgbClr val="3333CC"/>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3" autoAdjust="0"/>
    <p:restoredTop sz="99699" autoAdjust="0"/>
  </p:normalViewPr>
  <p:slideViewPr>
    <p:cSldViewPr snapToGrid="0">
      <p:cViewPr>
        <p:scale>
          <a:sx n="100" d="100"/>
          <a:sy n="100" d="100"/>
        </p:scale>
        <p:origin x="-888" y="3240"/>
      </p:cViewPr>
      <p:guideLst>
        <p:guide orient="horz" pos="3436"/>
        <p:guide pos="2449"/>
      </p:guideLst>
    </p:cSldViewPr>
  </p:slideViewPr>
  <p:notesTextViewPr>
    <p:cViewPr>
      <p:scale>
        <a:sx n="1" d="1"/>
        <a:sy n="1" d="1"/>
      </p:scale>
      <p:origin x="0" y="0"/>
    </p:cViewPr>
  </p:notesTextViewPr>
  <p:notesViewPr>
    <p:cSldViewPr snapToGrid="0">
      <p:cViewPr varScale="1">
        <p:scale>
          <a:sx n="70" d="100"/>
          <a:sy n="70" d="100"/>
        </p:scale>
        <p:origin x="-2148"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279" cy="496741"/>
          </a:xfrm>
          <a:prstGeom prst="rect">
            <a:avLst/>
          </a:prstGeom>
        </p:spPr>
        <p:txBody>
          <a:bodyPr vert="horz" lIns="86151" tIns="43076" rIns="86151" bIns="43076" rtlCol="0"/>
          <a:lstStyle>
            <a:lvl1pPr algn="l">
              <a:defRPr sz="1000"/>
            </a:lvl1pPr>
          </a:lstStyle>
          <a:p>
            <a:endParaRPr kumimoji="1" lang="ja-JP" altLang="en-US" dirty="0"/>
          </a:p>
        </p:txBody>
      </p:sp>
      <p:sp>
        <p:nvSpPr>
          <p:cNvPr id="3" name="日付プレースホルダー 2"/>
          <p:cNvSpPr>
            <a:spLocks noGrp="1"/>
          </p:cNvSpPr>
          <p:nvPr>
            <p:ph type="dt" sz="quarter" idx="1"/>
          </p:nvPr>
        </p:nvSpPr>
        <p:spPr>
          <a:xfrm>
            <a:off x="3855447" y="0"/>
            <a:ext cx="2950279" cy="496741"/>
          </a:xfrm>
          <a:prstGeom prst="rect">
            <a:avLst/>
          </a:prstGeom>
        </p:spPr>
        <p:txBody>
          <a:bodyPr vert="horz" lIns="86151" tIns="43076" rIns="86151" bIns="43076" rtlCol="0"/>
          <a:lstStyle>
            <a:lvl1pPr algn="r">
              <a:defRPr sz="1000"/>
            </a:lvl1pPr>
          </a:lstStyle>
          <a:p>
            <a:fld id="{EA4C0380-2DE9-498B-B68D-60B46204BA80}" type="datetimeFigureOut">
              <a:rPr kumimoji="1" lang="ja-JP" altLang="en-US" smtClean="0"/>
              <a:t>2016/7/4</a:t>
            </a:fld>
            <a:endParaRPr kumimoji="1" lang="ja-JP" altLang="en-US" dirty="0"/>
          </a:p>
        </p:txBody>
      </p:sp>
      <p:sp>
        <p:nvSpPr>
          <p:cNvPr id="4" name="フッター プレースホルダー 3"/>
          <p:cNvSpPr>
            <a:spLocks noGrp="1"/>
          </p:cNvSpPr>
          <p:nvPr>
            <p:ph type="ftr" sz="quarter" idx="2"/>
          </p:nvPr>
        </p:nvSpPr>
        <p:spPr>
          <a:xfrm>
            <a:off x="3" y="9441091"/>
            <a:ext cx="2950279" cy="496740"/>
          </a:xfrm>
          <a:prstGeom prst="rect">
            <a:avLst/>
          </a:prstGeom>
        </p:spPr>
        <p:txBody>
          <a:bodyPr vert="horz" lIns="86151" tIns="43076" rIns="86151" bIns="43076" rtlCol="0" anchor="b"/>
          <a:lstStyle>
            <a:lvl1pPr algn="l">
              <a:defRPr sz="1000"/>
            </a:lvl1pPr>
          </a:lstStyle>
          <a:p>
            <a:endParaRPr kumimoji="1" lang="ja-JP" altLang="en-US" dirty="0"/>
          </a:p>
        </p:txBody>
      </p:sp>
      <p:sp>
        <p:nvSpPr>
          <p:cNvPr id="5" name="スライド番号プレースホルダー 4"/>
          <p:cNvSpPr>
            <a:spLocks noGrp="1"/>
          </p:cNvSpPr>
          <p:nvPr>
            <p:ph type="sldNum" sz="quarter" idx="3"/>
          </p:nvPr>
        </p:nvSpPr>
        <p:spPr>
          <a:xfrm>
            <a:off x="3855447" y="9441091"/>
            <a:ext cx="2950279" cy="496740"/>
          </a:xfrm>
          <a:prstGeom prst="rect">
            <a:avLst/>
          </a:prstGeom>
        </p:spPr>
        <p:txBody>
          <a:bodyPr vert="horz" lIns="86151" tIns="43076" rIns="86151" bIns="43076" rtlCol="0" anchor="b"/>
          <a:lstStyle>
            <a:lvl1pPr algn="r">
              <a:defRPr sz="1000"/>
            </a:lvl1pPr>
          </a:lstStyle>
          <a:p>
            <a:fld id="{78A262EF-70DF-4926-8929-0A60A2E81DC8}" type="slidenum">
              <a:rPr kumimoji="1" lang="ja-JP" altLang="en-US" smtClean="0"/>
              <a:t>‹#›</a:t>
            </a:fld>
            <a:endParaRPr kumimoji="1" lang="ja-JP" altLang="en-US" dirty="0"/>
          </a:p>
        </p:txBody>
      </p:sp>
    </p:spTree>
    <p:extLst>
      <p:ext uri="{BB962C8B-B14F-4D97-AF65-F5344CB8AC3E}">
        <p14:creationId xmlns:p14="http://schemas.microsoft.com/office/powerpoint/2010/main" val="3854052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
            <a:ext cx="2949786" cy="498692"/>
          </a:xfrm>
          <a:prstGeom prst="rect">
            <a:avLst/>
          </a:prstGeom>
        </p:spPr>
        <p:txBody>
          <a:bodyPr vert="horz" lIns="91546" tIns="45773" rIns="91546" bIns="45773" rtlCol="0"/>
          <a:lstStyle>
            <a:lvl1pPr algn="l">
              <a:defRPr sz="1000"/>
            </a:lvl1pPr>
          </a:lstStyle>
          <a:p>
            <a:endParaRPr kumimoji="1" lang="ja-JP" altLang="en-US" dirty="0"/>
          </a:p>
        </p:txBody>
      </p:sp>
      <p:sp>
        <p:nvSpPr>
          <p:cNvPr id="3" name="日付プレースホルダー 2"/>
          <p:cNvSpPr>
            <a:spLocks noGrp="1"/>
          </p:cNvSpPr>
          <p:nvPr>
            <p:ph type="dt" idx="1"/>
          </p:nvPr>
        </p:nvSpPr>
        <p:spPr>
          <a:xfrm>
            <a:off x="3855843" y="1"/>
            <a:ext cx="2949786" cy="498692"/>
          </a:xfrm>
          <a:prstGeom prst="rect">
            <a:avLst/>
          </a:prstGeom>
        </p:spPr>
        <p:txBody>
          <a:bodyPr vert="horz" lIns="91546" tIns="45773" rIns="91546" bIns="45773" rtlCol="0"/>
          <a:lstStyle>
            <a:lvl1pPr algn="r">
              <a:defRPr sz="1000"/>
            </a:lvl1pPr>
          </a:lstStyle>
          <a:p>
            <a:fld id="{70F99883-74AE-4A2C-81B7-5B86A08198C0}" type="datetimeFigureOut">
              <a:rPr kumimoji="1" lang="ja-JP" altLang="en-US" smtClean="0"/>
              <a:t>2016/7/4</a:t>
            </a:fld>
            <a:endParaRPr kumimoji="1" lang="ja-JP" altLang="en-US" dirty="0"/>
          </a:p>
        </p:txBody>
      </p:sp>
      <p:sp>
        <p:nvSpPr>
          <p:cNvPr id="4" name="スライド イメージ プレースホルダー 3"/>
          <p:cNvSpPr>
            <a:spLocks noGrp="1" noRot="1" noChangeAspect="1"/>
          </p:cNvSpPr>
          <p:nvPr>
            <p:ph type="sldImg" idx="2"/>
          </p:nvPr>
        </p:nvSpPr>
        <p:spPr>
          <a:xfrm>
            <a:off x="2208213" y="1241425"/>
            <a:ext cx="2390775" cy="3355975"/>
          </a:xfrm>
          <a:prstGeom prst="rect">
            <a:avLst/>
          </a:prstGeom>
          <a:noFill/>
          <a:ln w="12700">
            <a:solidFill>
              <a:prstClr val="black"/>
            </a:solidFill>
          </a:ln>
        </p:spPr>
        <p:txBody>
          <a:bodyPr vert="horz" lIns="91546" tIns="45773" rIns="91546" bIns="45773" rtlCol="0" anchor="ctr"/>
          <a:lstStyle/>
          <a:p>
            <a:endParaRPr lang="ja-JP" altLang="en-US" dirty="0"/>
          </a:p>
        </p:txBody>
      </p:sp>
      <p:sp>
        <p:nvSpPr>
          <p:cNvPr id="5" name="ノート プレースホルダー 4"/>
          <p:cNvSpPr>
            <a:spLocks noGrp="1"/>
          </p:cNvSpPr>
          <p:nvPr>
            <p:ph type="body" sz="quarter" idx="3"/>
          </p:nvPr>
        </p:nvSpPr>
        <p:spPr>
          <a:xfrm>
            <a:off x="680720" y="4783308"/>
            <a:ext cx="5445760" cy="3913614"/>
          </a:xfrm>
          <a:prstGeom prst="rect">
            <a:avLst/>
          </a:prstGeom>
        </p:spPr>
        <p:txBody>
          <a:bodyPr vert="horz" lIns="91546" tIns="45773" rIns="91546" bIns="4577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5" y="9440650"/>
            <a:ext cx="2949786" cy="498691"/>
          </a:xfrm>
          <a:prstGeom prst="rect">
            <a:avLst/>
          </a:prstGeom>
        </p:spPr>
        <p:txBody>
          <a:bodyPr vert="horz" lIns="91546" tIns="45773" rIns="91546" bIns="45773" rtlCol="0" anchor="b"/>
          <a:lstStyle>
            <a:lvl1pPr algn="l">
              <a:defRPr sz="1000"/>
            </a:lvl1pPr>
          </a:lstStyle>
          <a:p>
            <a:endParaRPr kumimoji="1" lang="ja-JP" altLang="en-US" dirty="0"/>
          </a:p>
        </p:txBody>
      </p:sp>
      <p:sp>
        <p:nvSpPr>
          <p:cNvPr id="7" name="スライド番号プレースホルダー 6"/>
          <p:cNvSpPr>
            <a:spLocks noGrp="1"/>
          </p:cNvSpPr>
          <p:nvPr>
            <p:ph type="sldNum" sz="quarter" idx="5"/>
          </p:nvPr>
        </p:nvSpPr>
        <p:spPr>
          <a:xfrm>
            <a:off x="3855843" y="9440650"/>
            <a:ext cx="2949786" cy="498691"/>
          </a:xfrm>
          <a:prstGeom prst="rect">
            <a:avLst/>
          </a:prstGeom>
        </p:spPr>
        <p:txBody>
          <a:bodyPr vert="horz" lIns="91546" tIns="45773" rIns="91546" bIns="45773" rtlCol="0" anchor="b"/>
          <a:lstStyle>
            <a:lvl1pPr algn="r">
              <a:defRPr sz="1000"/>
            </a:lvl1pPr>
          </a:lstStyle>
          <a:p>
            <a:fld id="{ACD93CC5-A9B8-46A1-B8C3-70AA73E05DA2}" type="slidenum">
              <a:rPr kumimoji="1" lang="ja-JP" altLang="en-US" smtClean="0"/>
              <a:t>‹#›</a:t>
            </a:fld>
            <a:endParaRPr kumimoji="1" lang="ja-JP" altLang="en-US" dirty="0"/>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036743" y="6181037"/>
            <a:ext cx="5831681" cy="1575559"/>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036743" y="8150485"/>
            <a:ext cx="5831681" cy="848378"/>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5442902" y="10107814"/>
            <a:ext cx="1943894" cy="581745"/>
          </a:xfrm>
        </p:spPr>
        <p:txBody>
          <a:bodyPr/>
          <a:lstStyle>
            <a:lvl1pPr>
              <a:defRPr sz="1400"/>
            </a:lvl1pPr>
          </a:lstStyle>
          <a:p>
            <a:pPr>
              <a:defRPr/>
            </a:pPr>
            <a:fld id="{694A3B7E-DD21-4048-88F3-59665D8E8CDB}" type="datetimeFigureOut">
              <a:rPr lang="en-US" smtClean="0">
                <a:solidFill>
                  <a:prstClr val="black">
                    <a:tint val="75000"/>
                  </a:prstClr>
                </a:solidFill>
              </a:rPr>
              <a:pPr>
                <a:defRPr/>
              </a:pPr>
              <a:t>7/4/2016</a:t>
            </a:fld>
            <a:endParaRPr lang="en-US" dirty="0">
              <a:solidFill>
                <a:prstClr val="black">
                  <a:tint val="75000"/>
                </a:prstClr>
              </a:solidFill>
            </a:endParaRPr>
          </a:p>
        </p:txBody>
      </p:sp>
      <p:sp>
        <p:nvSpPr>
          <p:cNvPr id="17" name="フッター プレースホルダー 16"/>
          <p:cNvSpPr>
            <a:spLocks noGrp="1"/>
          </p:cNvSpPr>
          <p:nvPr>
            <p:ph type="ftr" sz="quarter" idx="11"/>
          </p:nvPr>
        </p:nvSpPr>
        <p:spPr>
          <a:xfrm>
            <a:off x="2464857" y="10107814"/>
            <a:ext cx="2954719" cy="581745"/>
          </a:xfrm>
        </p:spPr>
        <p:txBody>
          <a:bodyPr/>
          <a:lstStyle/>
          <a:p>
            <a:pPr>
              <a:defRPr/>
            </a:pPr>
            <a:endParaRPr lang="en-US" dirty="0">
              <a:solidFill>
                <a:prstClr val="black">
                  <a:tint val="75000"/>
                </a:prstClr>
              </a:solidFill>
            </a:endParaRPr>
          </a:p>
        </p:txBody>
      </p:sp>
      <p:sp>
        <p:nvSpPr>
          <p:cNvPr id="29" name="スライド番号プレースホルダー 28"/>
          <p:cNvSpPr>
            <a:spLocks noGrp="1"/>
          </p:cNvSpPr>
          <p:nvPr>
            <p:ph type="sldNum" sz="quarter" idx="12"/>
          </p:nvPr>
        </p:nvSpPr>
        <p:spPr>
          <a:xfrm>
            <a:off x="1034152" y="10107814"/>
            <a:ext cx="1036743" cy="581745"/>
          </a:xfrm>
        </p:spPr>
        <p:txBody>
          <a:bodyPr/>
          <a:lstStyle/>
          <a:p>
            <a:pPr>
              <a:defRPr/>
            </a:pPr>
            <a:fld id="{84903F17-9641-4B84-A974-7D55D06F1897}" type="slidenum">
              <a:rPr lang="en-US" smtClean="0">
                <a:solidFill>
                  <a:prstClr val="black">
                    <a:tint val="75000"/>
                  </a:prstClr>
                </a:solidFill>
              </a:rPr>
              <a:pPr>
                <a:defRPr/>
              </a:pPr>
              <a:t>‹#›</a:t>
            </a:fld>
            <a:endParaRPr lang="en-US" dirty="0">
              <a:solidFill>
                <a:prstClr val="black">
                  <a:tint val="75000"/>
                </a:prstClr>
              </a:solidFill>
            </a:endParaRPr>
          </a:p>
        </p:txBody>
      </p:sp>
      <p:sp>
        <p:nvSpPr>
          <p:cNvPr id="21" name="正方形/長方形 20"/>
          <p:cNvSpPr/>
          <p:nvPr/>
        </p:nvSpPr>
        <p:spPr>
          <a:xfrm>
            <a:off x="769458" y="5802298"/>
            <a:ext cx="6220460" cy="203610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777558" y="8029289"/>
            <a:ext cx="6220460" cy="1090771"/>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769458" y="5802298"/>
            <a:ext cx="194389" cy="203610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777558" y="8029289"/>
            <a:ext cx="194389" cy="1090771"/>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a:defRPr/>
            </a:pPr>
            <a:fld id="{57294DBB-917B-4186-A703-7409F7CF8E54}" type="datetimeFigureOut">
              <a:rPr lang="en-US" smtClean="0">
                <a:solidFill>
                  <a:prstClr val="black">
                    <a:tint val="75000"/>
                  </a:prstClr>
                </a:solidFill>
              </a:rPr>
              <a:pPr>
                <a:defRPr/>
              </a:pPr>
              <a:t>7/4/2016</a:t>
            </a:fld>
            <a:endParaRPr 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552B72EE-4B45-425F-B500-026DA88CB77F}"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637292" y="436815"/>
            <a:ext cx="1749504" cy="930690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388779" y="436815"/>
            <a:ext cx="5118920" cy="930690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a:defRPr/>
            </a:pPr>
            <a:fld id="{C64D20DD-EE55-4DDE-BB8B-8D151B9371C9}" type="datetimeFigureOut">
              <a:rPr lang="en-US" smtClean="0">
                <a:solidFill>
                  <a:prstClr val="black">
                    <a:tint val="75000"/>
                  </a:prstClr>
                </a:solidFill>
              </a:rPr>
              <a:pPr>
                <a:defRPr/>
              </a:pPr>
              <a:t>7/4/2016</a:t>
            </a:fld>
            <a:endParaRPr 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EF60586A-009D-4946-86B1-6BEB0D580BF8}"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直線コネクタ 6"/>
          <p:cNvSpPr>
            <a:spLocks noChangeShapeType="1"/>
          </p:cNvSpPr>
          <p:nvPr/>
        </p:nvSpPr>
        <p:spPr bwMode="auto">
          <a:xfrm>
            <a:off x="388779" y="10104784"/>
            <a:ext cx="6998018"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285751" y="10331105"/>
            <a:ext cx="303547" cy="10230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920653" y="5092735"/>
            <a:ext cx="9307915"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pPr>
              <a:defRPr/>
            </a:pPr>
            <a:fld id="{6AE7DE13-46BE-4B37-9FBB-8FA2A87D7224}" type="datetimeFigureOut">
              <a:rPr lang="en-US" smtClean="0">
                <a:solidFill>
                  <a:prstClr val="black">
                    <a:tint val="75000"/>
                  </a:prstClr>
                </a:solidFill>
              </a:rPr>
              <a:pPr>
                <a:defRPr/>
              </a:pPr>
              <a:t>7/4/2016</a:t>
            </a:fld>
            <a:endParaRPr 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9A7FC707-0A99-4B85-9C38-B64E72987C1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コンテンツ プレースホルダー 7"/>
          <p:cNvSpPr>
            <a:spLocks noGrp="1"/>
          </p:cNvSpPr>
          <p:nvPr>
            <p:ph sz="quarter" idx="1"/>
          </p:nvPr>
        </p:nvSpPr>
        <p:spPr>
          <a:xfrm>
            <a:off x="388779" y="1939149"/>
            <a:ext cx="6998018" cy="7853553"/>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36743" y="4726676"/>
            <a:ext cx="5831681" cy="1696755"/>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101540" y="6787022"/>
            <a:ext cx="5766885" cy="1817952"/>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5442902" y="10107814"/>
            <a:ext cx="1943894" cy="581745"/>
          </a:xfrm>
        </p:spPr>
        <p:txBody>
          <a:bodyPr/>
          <a:lstStyle/>
          <a:p>
            <a:pPr>
              <a:defRPr/>
            </a:pPr>
            <a:fld id="{8184D596-71CB-401C-BE2A-FF96587D8E95}" type="datetimeFigureOut">
              <a:rPr lang="en-US" smtClean="0">
                <a:solidFill>
                  <a:prstClr val="black">
                    <a:tint val="75000"/>
                  </a:prstClr>
                </a:solidFill>
              </a:rPr>
              <a:pPr>
                <a:defRPr/>
              </a:pPr>
              <a:t>7/4/2016</a:t>
            </a:fld>
            <a:endParaRPr lang="en-US" dirty="0">
              <a:solidFill>
                <a:prstClr val="black">
                  <a:tint val="75000"/>
                </a:prstClr>
              </a:solidFill>
            </a:endParaRPr>
          </a:p>
        </p:txBody>
      </p:sp>
      <p:sp>
        <p:nvSpPr>
          <p:cNvPr id="5" name="フッター プレースホルダー 4"/>
          <p:cNvSpPr>
            <a:spLocks noGrp="1"/>
          </p:cNvSpPr>
          <p:nvPr>
            <p:ph type="ftr" sz="quarter" idx="11"/>
          </p:nvPr>
        </p:nvSpPr>
        <p:spPr>
          <a:xfrm>
            <a:off x="2464857" y="10107814"/>
            <a:ext cx="2954719" cy="581745"/>
          </a:xfrm>
        </p:spPr>
        <p:txBody>
          <a:bodyPr/>
          <a:lstStyle/>
          <a:p>
            <a:pPr>
              <a:defRPr/>
            </a:pPr>
            <a:endParaRPr 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909742" y="10107814"/>
            <a:ext cx="1293337" cy="581745"/>
          </a:xfrm>
        </p:spPr>
        <p:txBody>
          <a:bodyPr/>
          <a:lstStyle/>
          <a:p>
            <a:pPr>
              <a:defRPr/>
            </a:pPr>
            <a:fld id="{3D9CCBC2-8C21-4C9A-A2A0-C4F7CFD13B61}"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正方形/長方形 6"/>
          <p:cNvSpPr/>
          <p:nvPr/>
        </p:nvSpPr>
        <p:spPr>
          <a:xfrm>
            <a:off x="777558" y="4484282"/>
            <a:ext cx="6220460" cy="203610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777558" y="4484282"/>
            <a:ext cx="194389" cy="203610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8779" y="363590"/>
            <a:ext cx="6998018" cy="1454362"/>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pPr>
              <a:defRPr/>
            </a:pPr>
            <a:fld id="{B73FDC24-657B-46BD-9F76-F6EB56EE60B7}" type="datetimeFigureOut">
              <a:rPr lang="en-US" smtClean="0">
                <a:solidFill>
                  <a:prstClr val="black">
                    <a:tint val="75000"/>
                  </a:prstClr>
                </a:solidFill>
              </a:rPr>
              <a:pPr>
                <a:defRPr/>
              </a:pPr>
              <a:t>7/4/2016</a:t>
            </a:fld>
            <a:endParaRPr 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0B8B99DA-1B7B-4D03-B44C-EA0B6BFD2A82}" type="slidenum">
              <a:rPr lang="en-US" smtClean="0">
                <a:solidFill>
                  <a:prstClr val="black">
                    <a:tint val="75000"/>
                  </a:prstClr>
                </a:solidFill>
              </a:rPr>
              <a:pPr>
                <a:defRPr/>
              </a:pPr>
              <a:t>‹#›</a:t>
            </a:fld>
            <a:endParaRPr lang="en-US" dirty="0">
              <a:solidFill>
                <a:prstClr val="black">
                  <a:tint val="75000"/>
                </a:prstClr>
              </a:solidFill>
            </a:endParaRPr>
          </a:p>
        </p:txBody>
      </p:sp>
      <p:sp>
        <p:nvSpPr>
          <p:cNvPr id="9" name="コンテンツ プレースホルダー 8"/>
          <p:cNvSpPr>
            <a:spLocks noGrp="1"/>
          </p:cNvSpPr>
          <p:nvPr>
            <p:ph sz="quarter" idx="1"/>
          </p:nvPr>
        </p:nvSpPr>
        <p:spPr>
          <a:xfrm>
            <a:off x="388779" y="1939149"/>
            <a:ext cx="3436804" cy="7853553"/>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3938977" y="1934301"/>
            <a:ext cx="3436804" cy="7853553"/>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8779" y="363590"/>
            <a:ext cx="6998018" cy="1454362"/>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88779" y="2045196"/>
            <a:ext cx="3435563" cy="1090771"/>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3952584" y="2060346"/>
            <a:ext cx="3436912" cy="1090771"/>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pPr>
              <a:defRPr/>
            </a:pPr>
            <a:fld id="{23244564-11C5-49CA-A6C6-0EFA5B9EEF59}" type="datetimeFigureOut">
              <a:rPr lang="en-US" smtClean="0">
                <a:solidFill>
                  <a:prstClr val="black">
                    <a:tint val="75000"/>
                  </a:prstClr>
                </a:solidFill>
              </a:rPr>
              <a:pPr>
                <a:defRPr/>
              </a:pPr>
              <a:t>7/4/2016</a:t>
            </a:fld>
            <a:endParaRPr 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A10FB411-F8C4-4E71-AA2F-EFB8BA585732}"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コンテンツ プレースホルダー 10"/>
          <p:cNvSpPr>
            <a:spLocks noGrp="1"/>
          </p:cNvSpPr>
          <p:nvPr>
            <p:ph sz="quarter" idx="2"/>
          </p:nvPr>
        </p:nvSpPr>
        <p:spPr>
          <a:xfrm>
            <a:off x="388779" y="3393511"/>
            <a:ext cx="3434212" cy="6423431"/>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3952584" y="3393511"/>
            <a:ext cx="3434212" cy="6423431"/>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88779" y="363590"/>
            <a:ext cx="6998018" cy="1454362"/>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pPr>
              <a:defRPr/>
            </a:pPr>
            <a:fld id="{1E3C5F0A-E814-4F5B-8509-4826EF6EAFAD}" type="datetimeFigureOut">
              <a:rPr lang="en-US" smtClean="0">
                <a:solidFill>
                  <a:prstClr val="black">
                    <a:tint val="75000"/>
                  </a:prstClr>
                </a:solidFill>
              </a:rPr>
              <a:pPr>
                <a:defRPr/>
              </a:pPr>
              <a:t>7/4/2016</a:t>
            </a:fld>
            <a:endParaRPr 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F8C3135D-753B-4641-9B40-F5C756AB03B8}"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二等辺三角形 5"/>
          <p:cNvSpPr>
            <a:spLocks noChangeAspect="1"/>
          </p:cNvSpPr>
          <p:nvPr/>
        </p:nvSpPr>
        <p:spPr>
          <a:xfrm rot="5400000">
            <a:off x="285751" y="10331105"/>
            <a:ext cx="303547" cy="10230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6449F838-D727-4C3D-981F-C91357BA9725}" type="datetimeFigureOut">
              <a:rPr lang="en-US" smtClean="0">
                <a:solidFill>
                  <a:prstClr val="black">
                    <a:tint val="75000"/>
                  </a:prstClr>
                </a:solidFill>
              </a:rPr>
              <a:pPr>
                <a:defRPr/>
              </a:pPr>
              <a:t>7/4/2016</a:t>
            </a:fld>
            <a:endParaRPr 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2E37CFDE-7B0F-4037-894D-A6CABA6358C6}"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直線コネクタ 4"/>
          <p:cNvSpPr>
            <a:spLocks noChangeShapeType="1"/>
          </p:cNvSpPr>
          <p:nvPr/>
        </p:nvSpPr>
        <p:spPr bwMode="auto">
          <a:xfrm>
            <a:off x="388779" y="10104784"/>
            <a:ext cx="6998018"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285751" y="10331105"/>
            <a:ext cx="303547" cy="10230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78106" y="484787"/>
            <a:ext cx="2138283" cy="1333165"/>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5378106" y="1939150"/>
            <a:ext cx="2138283" cy="770357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61578700-CC02-43A7-8D67-617F0C9B34C3}" type="datetimeFigureOut">
              <a:rPr lang="en-US" smtClean="0">
                <a:solidFill>
                  <a:prstClr val="black">
                    <a:tint val="75000"/>
                  </a:prstClr>
                </a:solidFill>
              </a:rPr>
              <a:pPr>
                <a:defRPr/>
              </a:pPr>
              <a:t>7/4/2016</a:t>
            </a:fld>
            <a:endParaRPr 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717CBD56-090A-4AA6-BB18-0A87B6BE4240}"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直線コネクタ 7"/>
          <p:cNvSpPr>
            <a:spLocks noChangeShapeType="1"/>
          </p:cNvSpPr>
          <p:nvPr/>
        </p:nvSpPr>
        <p:spPr bwMode="auto">
          <a:xfrm>
            <a:off x="388779" y="10104784"/>
            <a:ext cx="6998018"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454192" y="5287211"/>
            <a:ext cx="9598787"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285751" y="10331105"/>
            <a:ext cx="303547" cy="10230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259186" y="484787"/>
            <a:ext cx="4859734" cy="9089761"/>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88779" y="796616"/>
            <a:ext cx="6998018" cy="107309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388779" y="3029920"/>
            <a:ext cx="6998018" cy="6791869"/>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388779" y="1939149"/>
            <a:ext cx="6998018" cy="848378"/>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D7CF08AA-2110-42CD-8773-E3A4EF59A3C2}" type="datetimeFigureOut">
              <a:rPr lang="en-US" smtClean="0">
                <a:solidFill>
                  <a:prstClr val="black">
                    <a:tint val="75000"/>
                  </a:prstClr>
                </a:solidFill>
              </a:rPr>
              <a:pPr>
                <a:defRPr/>
              </a:pPr>
              <a:t>7/4/2016</a:t>
            </a:fld>
            <a:endParaRPr 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5D69A334-02AD-4810-8742-6DB93C5EA25A}"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直線コネクタ 7"/>
          <p:cNvSpPr>
            <a:spLocks noChangeShapeType="1"/>
          </p:cNvSpPr>
          <p:nvPr/>
        </p:nvSpPr>
        <p:spPr bwMode="auto">
          <a:xfrm>
            <a:off x="388779" y="10104784"/>
            <a:ext cx="6998018"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285751" y="10331105"/>
            <a:ext cx="303547" cy="10230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388779" y="796616"/>
            <a:ext cx="155512" cy="1090771"/>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388779" y="242393"/>
            <a:ext cx="6998018" cy="1575559"/>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388779" y="1939149"/>
            <a:ext cx="6998018" cy="7809923"/>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5442902" y="10109834"/>
            <a:ext cx="1946486" cy="581745"/>
          </a:xfrm>
          <a:prstGeom prst="rect">
            <a:avLst/>
          </a:prstGeom>
        </p:spPr>
        <p:txBody>
          <a:bodyPr vert="horz"/>
          <a:lstStyle>
            <a:lvl1pPr algn="l" eaLnBrk="1" latinLnBrk="0" hangingPunct="1">
              <a:defRPr kumimoji="0" sz="1400">
                <a:solidFill>
                  <a:schemeClr val="tx2"/>
                </a:solidFill>
              </a:defRPr>
            </a:lvl1pPr>
          </a:lstStyle>
          <a:p>
            <a:fld id="{2CCF157F-24BC-4F96-B15A-CB12A1589C2E}" type="datetimeFigureOut">
              <a:rPr kumimoji="1" lang="ja-JP" altLang="en-US" smtClean="0"/>
              <a:t>2016/7/4</a:t>
            </a:fld>
            <a:endParaRPr kumimoji="1" lang="ja-JP" altLang="en-US"/>
          </a:p>
        </p:txBody>
      </p:sp>
      <p:sp>
        <p:nvSpPr>
          <p:cNvPr id="3" name="フッター プレースホルダー 2"/>
          <p:cNvSpPr>
            <a:spLocks noGrp="1"/>
          </p:cNvSpPr>
          <p:nvPr>
            <p:ph type="ftr" sz="quarter" idx="3"/>
          </p:nvPr>
        </p:nvSpPr>
        <p:spPr>
          <a:xfrm>
            <a:off x="2464857" y="10109834"/>
            <a:ext cx="2980637" cy="581745"/>
          </a:xfrm>
          <a:prstGeom prst="rect">
            <a:avLst/>
          </a:prstGeom>
        </p:spPr>
        <p:txBody>
          <a:bodyPr vert="horz"/>
          <a:lstStyle>
            <a:lvl1pPr algn="r" eaLnBrk="1" latinLnBrk="0" hangingPunct="1">
              <a:defRPr kumimoji="0" sz="1400">
                <a:solidFill>
                  <a:schemeClr val="tx2"/>
                </a:solidFill>
              </a:defRPr>
            </a:lvl1pPr>
          </a:lstStyle>
          <a:p>
            <a:endParaRPr kumimoji="1" lang="ja-JP" altLang="en-US"/>
          </a:p>
        </p:txBody>
      </p:sp>
      <p:sp>
        <p:nvSpPr>
          <p:cNvPr id="23" name="スライド番号プレースホルダー 22"/>
          <p:cNvSpPr>
            <a:spLocks noGrp="1"/>
          </p:cNvSpPr>
          <p:nvPr>
            <p:ph type="sldNum" sz="quarter" idx="4"/>
          </p:nvPr>
        </p:nvSpPr>
        <p:spPr>
          <a:xfrm>
            <a:off x="520963" y="10109834"/>
            <a:ext cx="1684708" cy="581745"/>
          </a:xfrm>
          <a:prstGeom prst="rect">
            <a:avLst/>
          </a:prstGeom>
        </p:spPr>
        <p:txBody>
          <a:bodyPr vert="horz"/>
          <a:lstStyle>
            <a:lvl1pPr algn="l" eaLnBrk="1" latinLnBrk="0" hangingPunct="1">
              <a:defRPr kumimoji="0" sz="1400">
                <a:solidFill>
                  <a:schemeClr val="tx2"/>
                </a:solidFill>
              </a:defRPr>
            </a:lvl1pPr>
          </a:lstStyle>
          <a:p>
            <a:fld id="{B4D5CA2B-0AE5-48CB-81EF-2EB246D4FA26}" type="slidenum">
              <a:rPr kumimoji="1" lang="ja-JP" altLang="en-US" smtClean="0"/>
              <a:t>‹#›</a:t>
            </a:fld>
            <a:endParaRPr kumimoji="1" lang="ja-JP" altLang="en-US"/>
          </a:p>
        </p:txBody>
      </p:sp>
      <p:sp>
        <p:nvSpPr>
          <p:cNvPr id="28" name="直線コネクタ 27"/>
          <p:cNvSpPr>
            <a:spLocks noChangeShapeType="1"/>
          </p:cNvSpPr>
          <p:nvPr/>
        </p:nvSpPr>
        <p:spPr bwMode="auto">
          <a:xfrm>
            <a:off x="388779" y="10104784"/>
            <a:ext cx="6998018"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388779" y="1817952"/>
            <a:ext cx="6998018"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285751" y="10331105"/>
            <a:ext cx="303547" cy="10230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グループ化 53"/>
          <p:cNvGrpSpPr/>
          <p:nvPr/>
        </p:nvGrpSpPr>
        <p:grpSpPr>
          <a:xfrm>
            <a:off x="0" y="0"/>
            <a:ext cx="7775575" cy="3514725"/>
            <a:chOff x="0" y="0"/>
            <a:chExt cx="7775575" cy="4260829"/>
          </a:xfrm>
        </p:grpSpPr>
        <p:pic>
          <p:nvPicPr>
            <p:cNvPr id="55" name="図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 y="469109"/>
              <a:ext cx="7775464" cy="3791720"/>
            </a:xfrm>
            <a:prstGeom prst="rect">
              <a:avLst/>
            </a:prstGeom>
          </p:spPr>
        </p:pic>
        <p:pic>
          <p:nvPicPr>
            <p:cNvPr id="58" name="図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775575" cy="4110207"/>
            </a:xfrm>
            <a:prstGeom prst="rect">
              <a:avLst/>
            </a:prstGeom>
          </p:spPr>
        </p:pic>
      </p:grpSp>
      <p:sp>
        <p:nvSpPr>
          <p:cNvPr id="53" name="角丸四角形 52"/>
          <p:cNvSpPr/>
          <p:nvPr/>
        </p:nvSpPr>
        <p:spPr>
          <a:xfrm>
            <a:off x="4129029" y="4551500"/>
            <a:ext cx="3132000" cy="397876"/>
          </a:xfrm>
          <a:prstGeom prst="roundRect">
            <a:avLst/>
          </a:prstGeom>
          <a:solidFill>
            <a:srgbClr val="FFF200"/>
          </a:solidFill>
          <a:ln w="50800">
            <a:solidFill>
              <a:srgbClr val="0068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9315179"/>
            <a:ext cx="7775575" cy="1595927"/>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6986" y="2167415"/>
            <a:ext cx="1155510" cy="393777"/>
          </a:xfrm>
          <a:prstGeom prst="rect">
            <a:avLst/>
          </a:prstGeom>
        </p:spPr>
      </p:pic>
      <p:grpSp>
        <p:nvGrpSpPr>
          <p:cNvPr id="17" name="グループ化 16"/>
          <p:cNvGrpSpPr/>
          <p:nvPr/>
        </p:nvGrpSpPr>
        <p:grpSpPr>
          <a:xfrm>
            <a:off x="521885" y="3788119"/>
            <a:ext cx="3390987" cy="513002"/>
            <a:chOff x="498143" y="4304580"/>
            <a:chExt cx="3387456" cy="1026000"/>
          </a:xfrm>
        </p:grpSpPr>
        <p:sp>
          <p:nvSpPr>
            <p:cNvPr id="10" name="正方形/長方形 9"/>
            <p:cNvSpPr/>
            <p:nvPr/>
          </p:nvSpPr>
          <p:spPr>
            <a:xfrm>
              <a:off x="498143" y="4304580"/>
              <a:ext cx="3387456" cy="1026000"/>
            </a:xfrm>
            <a:prstGeom prst="rect">
              <a:avLst/>
            </a:prstGeom>
            <a:solidFill>
              <a:srgbClr val="FFFC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98143" y="4304580"/>
              <a:ext cx="381733" cy="102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p:cNvGrpSpPr/>
          <p:nvPr/>
        </p:nvGrpSpPr>
        <p:grpSpPr>
          <a:xfrm>
            <a:off x="488105" y="5244980"/>
            <a:ext cx="3407379" cy="512999"/>
            <a:chOff x="498143" y="4304580"/>
            <a:chExt cx="3387456" cy="1026000"/>
          </a:xfrm>
        </p:grpSpPr>
        <p:sp>
          <p:nvSpPr>
            <p:cNvPr id="19" name="正方形/長方形 18"/>
            <p:cNvSpPr/>
            <p:nvPr/>
          </p:nvSpPr>
          <p:spPr>
            <a:xfrm>
              <a:off x="498143" y="4304580"/>
              <a:ext cx="3387456" cy="1026000"/>
            </a:xfrm>
            <a:prstGeom prst="rect">
              <a:avLst/>
            </a:prstGeom>
            <a:solidFill>
              <a:srgbClr val="FFFC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98143" y="4304580"/>
              <a:ext cx="381733" cy="1026000"/>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p:cNvGrpSpPr/>
          <p:nvPr/>
        </p:nvGrpSpPr>
        <p:grpSpPr>
          <a:xfrm>
            <a:off x="488106" y="6794318"/>
            <a:ext cx="3387456" cy="512998"/>
            <a:chOff x="498143" y="4304580"/>
            <a:chExt cx="3387456" cy="1026000"/>
          </a:xfrm>
        </p:grpSpPr>
        <p:sp>
          <p:nvSpPr>
            <p:cNvPr id="22" name="正方形/長方形 21"/>
            <p:cNvSpPr/>
            <p:nvPr/>
          </p:nvSpPr>
          <p:spPr>
            <a:xfrm>
              <a:off x="498143" y="4304580"/>
              <a:ext cx="3387456" cy="1026000"/>
            </a:xfrm>
            <a:prstGeom prst="rect">
              <a:avLst/>
            </a:prstGeom>
            <a:solidFill>
              <a:srgbClr val="FFFC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98143" y="4304580"/>
              <a:ext cx="381733" cy="102600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a:off x="488105" y="8378434"/>
            <a:ext cx="3387456" cy="512999"/>
            <a:chOff x="498143" y="4304580"/>
            <a:chExt cx="3387456" cy="1026000"/>
          </a:xfrm>
        </p:grpSpPr>
        <p:sp>
          <p:nvSpPr>
            <p:cNvPr id="25" name="正方形/長方形 24"/>
            <p:cNvSpPr/>
            <p:nvPr/>
          </p:nvSpPr>
          <p:spPr>
            <a:xfrm>
              <a:off x="498143" y="4304580"/>
              <a:ext cx="3387456" cy="1026000"/>
            </a:xfrm>
            <a:prstGeom prst="rect">
              <a:avLst/>
            </a:prstGeom>
            <a:solidFill>
              <a:srgbClr val="FFFC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98143" y="4304580"/>
              <a:ext cx="381733" cy="1026000"/>
            </a:xfrm>
            <a:prstGeom prst="rect">
              <a:avLst/>
            </a:prstGeom>
            <a:solidFill>
              <a:srgbClr val="2EA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正方形/長方形 26"/>
          <p:cNvSpPr/>
          <p:nvPr/>
        </p:nvSpPr>
        <p:spPr>
          <a:xfrm>
            <a:off x="904016" y="3896855"/>
            <a:ext cx="2736495" cy="295530"/>
          </a:xfrm>
          <a:prstGeom prst="rect">
            <a:avLst/>
          </a:prstGeom>
        </p:spPr>
        <p:txBody>
          <a:bodyPr wrap="square" lIns="0" tIns="0" rIns="0" bIns="0" anchor="ctr" anchorCtr="0">
            <a:spAutoFit/>
          </a:bodyPr>
          <a:lstStyle/>
          <a:p>
            <a:pPr>
              <a:lnSpc>
                <a:spcPts val="2600"/>
              </a:lnSpc>
            </a:pPr>
            <a:r>
              <a:rPr lang="en-US" altLang="ja-JP" sz="2100" dirty="0" smtClean="0">
                <a:latin typeface="HGPｺﾞｼｯｸE" panose="020B0900000000000000" pitchFamily="50" charset="-128"/>
                <a:ea typeface="HGPｺﾞｼｯｸE" panose="020B0900000000000000" pitchFamily="50" charset="-128"/>
              </a:rPr>
              <a:t>【</a:t>
            </a:r>
            <a:r>
              <a:rPr lang="ja-JP" altLang="en-US" sz="2100" dirty="0" smtClean="0">
                <a:latin typeface="HGPｺﾞｼｯｸE" panose="020B0900000000000000" pitchFamily="50" charset="-128"/>
                <a:ea typeface="HGPｺﾞｼｯｸE" panose="020B0900000000000000" pitchFamily="50" charset="-128"/>
              </a:rPr>
              <a:t>上海</a:t>
            </a:r>
            <a:r>
              <a:rPr lang="en-US" altLang="ja-JP" sz="2100" dirty="0" smtClean="0">
                <a:latin typeface="HGPｺﾞｼｯｸE" panose="020B0900000000000000" pitchFamily="50" charset="-128"/>
                <a:ea typeface="HGPｺﾞｼｯｸE" panose="020B0900000000000000" pitchFamily="50" charset="-128"/>
              </a:rPr>
              <a:t>】</a:t>
            </a:r>
            <a:endParaRPr lang="ja-JP" altLang="en-US" sz="2100" dirty="0">
              <a:latin typeface="HGPｺﾞｼｯｸE" panose="020B0900000000000000" pitchFamily="50" charset="-128"/>
              <a:ea typeface="HGPｺﾞｼｯｸE" panose="020B0900000000000000" pitchFamily="50" charset="-128"/>
            </a:endParaRPr>
          </a:p>
        </p:txBody>
      </p:sp>
      <p:sp>
        <p:nvSpPr>
          <p:cNvPr id="29" name="正方形/長方形 28"/>
          <p:cNvSpPr/>
          <p:nvPr/>
        </p:nvSpPr>
        <p:spPr>
          <a:xfrm>
            <a:off x="878532" y="5354436"/>
            <a:ext cx="2844000" cy="295530"/>
          </a:xfrm>
          <a:prstGeom prst="rect">
            <a:avLst/>
          </a:prstGeom>
        </p:spPr>
        <p:txBody>
          <a:bodyPr wrap="square" lIns="0" tIns="0" rIns="0" bIns="0" anchor="ctr" anchorCtr="0">
            <a:spAutoFit/>
          </a:bodyPr>
          <a:lstStyle/>
          <a:p>
            <a:pPr>
              <a:lnSpc>
                <a:spcPts val="2600"/>
              </a:lnSpc>
            </a:pPr>
            <a:r>
              <a:rPr lang="en-US" altLang="ja-JP" sz="2100" dirty="0" smtClean="0">
                <a:latin typeface="HGPｺﾞｼｯｸE" panose="020B0900000000000000" pitchFamily="50" charset="-128"/>
                <a:ea typeface="HGPｺﾞｼｯｸE" panose="020B0900000000000000" pitchFamily="50" charset="-128"/>
              </a:rPr>
              <a:t>【</a:t>
            </a:r>
            <a:r>
              <a:rPr lang="ja-JP" altLang="en-US" sz="2100" dirty="0" smtClean="0">
                <a:latin typeface="HGPｺﾞｼｯｸE" panose="020B0900000000000000" pitchFamily="50" charset="-128"/>
                <a:ea typeface="HGPｺﾞｼｯｸE" panose="020B0900000000000000" pitchFamily="50" charset="-128"/>
              </a:rPr>
              <a:t>杭州</a:t>
            </a:r>
            <a:r>
              <a:rPr lang="en-US" altLang="ja-JP" sz="2100" dirty="0" smtClean="0">
                <a:latin typeface="HGPｺﾞｼｯｸE" panose="020B0900000000000000" pitchFamily="50" charset="-128"/>
                <a:ea typeface="HGPｺﾞｼｯｸE" panose="020B0900000000000000" pitchFamily="50" charset="-128"/>
              </a:rPr>
              <a:t>】</a:t>
            </a:r>
            <a:endParaRPr lang="ja-JP" altLang="en-US" sz="2100" dirty="0">
              <a:latin typeface="HGPｺﾞｼｯｸE" panose="020B0900000000000000" pitchFamily="50" charset="-128"/>
              <a:ea typeface="HGPｺﾞｼｯｸE" panose="020B0900000000000000" pitchFamily="50" charset="-128"/>
            </a:endParaRPr>
          </a:p>
        </p:txBody>
      </p:sp>
      <p:sp>
        <p:nvSpPr>
          <p:cNvPr id="30" name="正方形/長方形 29"/>
          <p:cNvSpPr/>
          <p:nvPr/>
        </p:nvSpPr>
        <p:spPr>
          <a:xfrm>
            <a:off x="869839" y="6876895"/>
            <a:ext cx="2736495" cy="333425"/>
          </a:xfrm>
          <a:prstGeom prst="rect">
            <a:avLst/>
          </a:prstGeom>
        </p:spPr>
        <p:txBody>
          <a:bodyPr wrap="square" lIns="0" tIns="0" rIns="0" bIns="0" anchor="ctr" anchorCtr="0">
            <a:spAutoFit/>
          </a:bodyPr>
          <a:lstStyle/>
          <a:p>
            <a:pPr>
              <a:lnSpc>
                <a:spcPts val="2600"/>
              </a:lnSpc>
            </a:pPr>
            <a:r>
              <a:rPr lang="en-US" altLang="ja-JP" sz="2100" spc="-300" dirty="0" smtClean="0">
                <a:latin typeface="HGPｺﾞｼｯｸE" panose="020B0900000000000000" pitchFamily="50" charset="-128"/>
                <a:ea typeface="HGPｺﾞｼｯｸE" panose="020B0900000000000000" pitchFamily="50" charset="-128"/>
              </a:rPr>
              <a:t>【</a:t>
            </a:r>
            <a:r>
              <a:rPr lang="ja-JP" altLang="en-US" sz="2100" spc="-300" dirty="0" smtClean="0">
                <a:latin typeface="HGPｺﾞｼｯｸE" panose="020B0900000000000000" pitchFamily="50" charset="-128"/>
                <a:ea typeface="HGPｺﾞｼｯｸE" panose="020B0900000000000000" pitchFamily="50" charset="-128"/>
              </a:rPr>
              <a:t>濰坊</a:t>
            </a:r>
            <a:r>
              <a:rPr lang="ja-JP" altLang="en-US" sz="1200" spc="-150" dirty="0" smtClean="0">
                <a:latin typeface="HGPｺﾞｼｯｸE" panose="020B0900000000000000" pitchFamily="50" charset="-128"/>
                <a:ea typeface="HGPｺﾞｼｯｸE" panose="020B0900000000000000" pitchFamily="50" charset="-128"/>
              </a:rPr>
              <a:t>（いぼう）</a:t>
            </a:r>
            <a:r>
              <a:rPr lang="en-US" altLang="ja-JP" sz="2100" spc="-300" dirty="0" smtClean="0">
                <a:latin typeface="HGPｺﾞｼｯｸE" panose="020B0900000000000000" pitchFamily="50" charset="-128"/>
                <a:ea typeface="HGPｺﾞｼｯｸE" panose="020B0900000000000000" pitchFamily="50" charset="-128"/>
              </a:rPr>
              <a:t>】</a:t>
            </a:r>
            <a:endParaRPr lang="ja-JP" altLang="en-US" sz="2100" dirty="0">
              <a:latin typeface="HGPｺﾞｼｯｸE" panose="020B0900000000000000" pitchFamily="50" charset="-128"/>
              <a:ea typeface="HGPｺﾞｼｯｸE" panose="020B0900000000000000" pitchFamily="50" charset="-128"/>
            </a:endParaRPr>
          </a:p>
        </p:txBody>
      </p:sp>
      <p:sp>
        <p:nvSpPr>
          <p:cNvPr id="32" name="正方形/長方形 31"/>
          <p:cNvSpPr/>
          <p:nvPr/>
        </p:nvSpPr>
        <p:spPr>
          <a:xfrm>
            <a:off x="878532" y="8468220"/>
            <a:ext cx="2736495" cy="333425"/>
          </a:xfrm>
          <a:prstGeom prst="rect">
            <a:avLst/>
          </a:prstGeom>
        </p:spPr>
        <p:txBody>
          <a:bodyPr wrap="square" lIns="0" tIns="0" rIns="0" bIns="0" anchor="ctr" anchorCtr="0">
            <a:spAutoFit/>
          </a:bodyPr>
          <a:lstStyle/>
          <a:p>
            <a:pPr>
              <a:lnSpc>
                <a:spcPts val="2600"/>
              </a:lnSpc>
            </a:pPr>
            <a:r>
              <a:rPr lang="en-US" altLang="ja-JP" sz="2100" dirty="0" smtClean="0">
                <a:latin typeface="HGPｺﾞｼｯｸE" panose="020B0900000000000000" pitchFamily="50" charset="-128"/>
                <a:ea typeface="HGPｺﾞｼｯｸE" panose="020B0900000000000000" pitchFamily="50" charset="-128"/>
              </a:rPr>
              <a:t>【</a:t>
            </a:r>
            <a:r>
              <a:rPr lang="ja-JP" altLang="en-US" sz="2100" dirty="0" smtClean="0">
                <a:latin typeface="HGPｺﾞｼｯｸE" panose="020B0900000000000000" pitchFamily="50" charset="-128"/>
                <a:ea typeface="HGPｺﾞｼｯｸE" panose="020B0900000000000000" pitchFamily="50" charset="-128"/>
              </a:rPr>
              <a:t>煙台</a:t>
            </a:r>
            <a:r>
              <a:rPr lang="en-US" altLang="ja-JP" sz="2100" dirty="0" smtClean="0">
                <a:latin typeface="HGPｺﾞｼｯｸE" panose="020B0900000000000000" pitchFamily="50" charset="-128"/>
                <a:ea typeface="HGPｺﾞｼｯｸE" panose="020B0900000000000000" pitchFamily="50" charset="-128"/>
              </a:rPr>
              <a:t>】</a:t>
            </a:r>
            <a:endParaRPr lang="ja-JP" altLang="en-US" sz="2100" dirty="0">
              <a:latin typeface="HGPｺﾞｼｯｸE" panose="020B0900000000000000" pitchFamily="50" charset="-128"/>
              <a:ea typeface="HGPｺﾞｼｯｸE" panose="020B0900000000000000" pitchFamily="50" charset="-128"/>
            </a:endParaRPr>
          </a:p>
        </p:txBody>
      </p:sp>
      <p:grpSp>
        <p:nvGrpSpPr>
          <p:cNvPr id="38" name="グループ化 37"/>
          <p:cNvGrpSpPr/>
          <p:nvPr/>
        </p:nvGrpSpPr>
        <p:grpSpPr>
          <a:xfrm>
            <a:off x="4147013" y="3478726"/>
            <a:ext cx="3168000" cy="280133"/>
            <a:chOff x="4165013" y="4582572"/>
            <a:chExt cx="3168000" cy="280134"/>
          </a:xfrm>
        </p:grpSpPr>
        <p:sp>
          <p:nvSpPr>
            <p:cNvPr id="34" name="正方形/長方形 33"/>
            <p:cNvSpPr/>
            <p:nvPr/>
          </p:nvSpPr>
          <p:spPr>
            <a:xfrm>
              <a:off x="4165013" y="4582572"/>
              <a:ext cx="3168000" cy="280134"/>
            </a:xfrm>
            <a:prstGeom prst="rect">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4272791" y="4616896"/>
              <a:ext cx="461666" cy="184667"/>
            </a:xfrm>
            <a:prstGeom prst="rect">
              <a:avLst/>
            </a:prstGeom>
          </p:spPr>
          <p:txBody>
            <a:bodyPr wrap="none" lIns="0" tIns="0" rIns="0" bIns="0">
              <a:spAutoFit/>
            </a:bodyPr>
            <a:lstStyle/>
            <a:p>
              <a:pPr algn="ctr"/>
              <a:r>
                <a:rPr lang="ja-JP" altLang="en-US" sz="1200" dirty="0" smtClean="0">
                  <a:solidFill>
                    <a:schemeClr val="bg1"/>
                  </a:solidFill>
                  <a:latin typeface="HGｺﾞｼｯｸE" panose="020B0909000000000000" pitchFamily="49" charset="-128"/>
                  <a:ea typeface="HGｺﾞｼｯｸE" panose="020B0909000000000000" pitchFamily="49" charset="-128"/>
                </a:rPr>
                <a:t>日　程</a:t>
              </a:r>
              <a:endParaRPr lang="ja-JP" altLang="en-US" sz="1200" dirty="0">
                <a:solidFill>
                  <a:schemeClr val="bg1"/>
                </a:solidFill>
                <a:latin typeface="HGｺﾞｼｯｸE" panose="020B0909000000000000" pitchFamily="49" charset="-128"/>
                <a:ea typeface="HGｺﾞｼｯｸE" panose="020B0909000000000000" pitchFamily="49" charset="-128"/>
              </a:endParaRPr>
            </a:p>
          </p:txBody>
        </p:sp>
      </p:grpSp>
      <p:sp>
        <p:nvSpPr>
          <p:cNvPr id="35" name="正方形/長方形 34"/>
          <p:cNvSpPr/>
          <p:nvPr/>
        </p:nvSpPr>
        <p:spPr>
          <a:xfrm>
            <a:off x="4225654" y="3788119"/>
            <a:ext cx="3589403" cy="615553"/>
          </a:xfrm>
          <a:prstGeom prst="rect">
            <a:avLst/>
          </a:prstGeom>
        </p:spPr>
        <p:txBody>
          <a:bodyPr wrap="square" lIns="0" tIns="0" rIns="0" bIns="0">
            <a:spAutoFit/>
          </a:bodyPr>
          <a:lstStyle/>
          <a:p>
            <a:r>
              <a:rPr lang="en-US" altLang="ja-JP" sz="2000" dirty="0" smtClean="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2016</a:t>
            </a:r>
            <a:r>
              <a:rPr lang="ja-JP" altLang="en-US" sz="2000" dirty="0" smtClean="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年</a:t>
            </a:r>
            <a:r>
              <a:rPr lang="en-US" altLang="ja-JP" sz="2000" dirty="0" smtClean="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9</a:t>
            </a:r>
            <a:r>
              <a:rPr lang="ja-JP" altLang="en-US" sz="2000" dirty="0" smtClean="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月</a:t>
            </a:r>
            <a:r>
              <a:rPr lang="en-US" altLang="ja-JP" sz="2000" dirty="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19</a:t>
            </a:r>
            <a:r>
              <a:rPr lang="ja-JP" altLang="en-US" sz="2000" dirty="0" smtClean="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日 （</a:t>
            </a:r>
            <a:r>
              <a:rPr lang="ja-JP" altLang="en-US" sz="2000" dirty="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月</a:t>
            </a:r>
            <a:r>
              <a:rPr lang="ja-JP" altLang="en-US" sz="2000" dirty="0" smtClean="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endParaRPr lang="en-US" altLang="ja-JP" sz="2000" dirty="0" smtClean="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r>
              <a:rPr lang="ja-JP" altLang="en-US" sz="2000" dirty="0" smtClean="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en-US" altLang="ja-JP" sz="2000" dirty="0" smtClean="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9</a:t>
            </a:r>
            <a:r>
              <a:rPr lang="ja-JP" altLang="en-US" sz="2000" dirty="0" smtClean="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月</a:t>
            </a:r>
            <a:r>
              <a:rPr lang="en-US" altLang="ja-JP" sz="2000" dirty="0" smtClean="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24</a:t>
            </a:r>
            <a:r>
              <a:rPr lang="ja-JP" altLang="en-US" sz="2000" dirty="0" smtClean="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日（土）</a:t>
            </a:r>
            <a:r>
              <a:rPr lang="en-US" altLang="ja-JP" sz="2000" dirty="0" smtClean="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【5</a:t>
            </a:r>
            <a:r>
              <a:rPr lang="ja-JP" altLang="en-US" sz="2000" dirty="0" smtClean="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泊</a:t>
            </a:r>
            <a:r>
              <a:rPr lang="en-US" altLang="ja-JP" sz="2000" dirty="0" smtClean="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6</a:t>
            </a:r>
            <a:r>
              <a:rPr lang="ja-JP" altLang="en-US" sz="2000" dirty="0" smtClean="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日</a:t>
            </a:r>
            <a:r>
              <a:rPr lang="en-US" altLang="ja-JP" sz="2000" dirty="0" smtClean="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endParaRPr lang="ja-JP" altLang="en-US" sz="2000" dirty="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36" name="正方形/長方形 35"/>
          <p:cNvSpPr/>
          <p:nvPr/>
        </p:nvSpPr>
        <p:spPr>
          <a:xfrm>
            <a:off x="4225654" y="5534655"/>
            <a:ext cx="3146841" cy="615553"/>
          </a:xfrm>
          <a:prstGeom prst="rect">
            <a:avLst/>
          </a:prstGeom>
        </p:spPr>
        <p:txBody>
          <a:bodyPr wrap="square" lIns="0" tIns="0" rIns="0" bIns="0">
            <a:spAutoFit/>
          </a:bodyPr>
          <a:lstStyle/>
          <a:p>
            <a:endParaRPr lang="ja-JP" altLang="en-US" sz="4000" dirty="0">
              <a:latin typeface="HGPｺﾞｼｯｸE" panose="020B0900000000000000" pitchFamily="50" charset="-128"/>
              <a:ea typeface="HGPｺﾞｼｯｸE" panose="020B0900000000000000" pitchFamily="50" charset="-128"/>
            </a:endParaRPr>
          </a:p>
        </p:txBody>
      </p:sp>
      <p:sp>
        <p:nvSpPr>
          <p:cNvPr id="37" name="正方形/長方形 36"/>
          <p:cNvSpPr/>
          <p:nvPr/>
        </p:nvSpPr>
        <p:spPr>
          <a:xfrm>
            <a:off x="4236761" y="4630058"/>
            <a:ext cx="2875826" cy="638636"/>
          </a:xfrm>
          <a:prstGeom prst="rect">
            <a:avLst/>
          </a:prstGeom>
        </p:spPr>
        <p:txBody>
          <a:bodyPr wrap="square" lIns="0" tIns="0" rIns="0" bIns="0">
            <a:spAutoFit/>
          </a:bodyPr>
          <a:lstStyle/>
          <a:p>
            <a:pPr algn="ctr"/>
            <a:r>
              <a:rPr lang="ja-JP" altLang="en-US" sz="1750" dirty="0" smtClean="0">
                <a:solidFill>
                  <a:srgbClr val="0068B7"/>
                </a:solidFill>
                <a:latin typeface="HGP創英角ｺﾞｼｯｸUB" panose="020B0900000000000000" pitchFamily="50" charset="-128"/>
                <a:ea typeface="HGP創英角ｺﾞｼｯｸUB" panose="020B0900000000000000" pitchFamily="50" charset="-128"/>
              </a:rPr>
              <a:t>参加費：約</a:t>
            </a:r>
            <a:r>
              <a:rPr lang="en-US" altLang="ja-JP" sz="1750" dirty="0" smtClean="0">
                <a:solidFill>
                  <a:srgbClr val="0068B7"/>
                </a:solidFill>
                <a:latin typeface="HGP創英角ｺﾞｼｯｸUB" panose="020B0900000000000000" pitchFamily="50" charset="-128"/>
                <a:ea typeface="HGP創英角ｺﾞｼｯｸUB" panose="020B0900000000000000" pitchFamily="50" charset="-128"/>
              </a:rPr>
              <a:t>23</a:t>
            </a:r>
            <a:r>
              <a:rPr lang="ja-JP" altLang="en-US" sz="1750" dirty="0" smtClean="0">
                <a:solidFill>
                  <a:srgbClr val="0068B7"/>
                </a:solidFill>
                <a:latin typeface="HGP創英角ｺﾞｼｯｸUB" panose="020B0900000000000000" pitchFamily="50" charset="-128"/>
                <a:ea typeface="HGP創英角ｺﾞｼｯｸUB" panose="020B0900000000000000" pitchFamily="50" charset="-128"/>
              </a:rPr>
              <a:t>万円～</a:t>
            </a:r>
            <a:r>
              <a:rPr lang="ja-JP" altLang="en-US" sz="800" spc="-150" dirty="0" smtClean="0">
                <a:solidFill>
                  <a:srgbClr val="0068B7"/>
                </a:solidFill>
                <a:latin typeface="HGP創英角ｺﾞｼｯｸUB" panose="020B0900000000000000" pitchFamily="50" charset="-128"/>
                <a:ea typeface="HGP創英角ｺﾞｼｯｸUB" panose="020B0900000000000000" pitchFamily="50" charset="-128"/>
              </a:rPr>
              <a:t>（</a:t>
            </a:r>
            <a:r>
              <a:rPr lang="en-US" altLang="ja-JP" sz="800" spc="-150" dirty="0" smtClean="0">
                <a:solidFill>
                  <a:srgbClr val="0068B7"/>
                </a:solidFill>
                <a:latin typeface="HGP創英角ｺﾞｼｯｸUB" panose="020B0900000000000000" pitchFamily="50" charset="-128"/>
                <a:ea typeface="HGP創英角ｺﾞｼｯｸUB" panose="020B0900000000000000" pitchFamily="50" charset="-128"/>
              </a:rPr>
              <a:t>※1</a:t>
            </a:r>
            <a:r>
              <a:rPr lang="ja-JP" altLang="en-US" sz="800" spc="-150" dirty="0" smtClean="0">
                <a:solidFill>
                  <a:srgbClr val="0068B7"/>
                </a:solidFill>
                <a:latin typeface="HGP創英角ｺﾞｼｯｸUB" panose="020B0900000000000000" pitchFamily="50" charset="-128"/>
                <a:ea typeface="HGP創英角ｺﾞｼｯｸUB" panose="020B0900000000000000" pitchFamily="50" charset="-128"/>
              </a:rPr>
              <a:t>名あたりの参考価格）</a:t>
            </a:r>
            <a:endParaRPr lang="en-US" altLang="ja-JP" sz="800" spc="-150" dirty="0">
              <a:solidFill>
                <a:srgbClr val="0068B7"/>
              </a:solidFill>
              <a:latin typeface="HGP創英角ｺﾞｼｯｸUB" panose="020B0900000000000000" pitchFamily="50" charset="-128"/>
              <a:ea typeface="HGP創英角ｺﾞｼｯｸUB" panose="020B0900000000000000" pitchFamily="50" charset="-128"/>
            </a:endParaRPr>
          </a:p>
          <a:p>
            <a:pPr algn="ctr"/>
            <a:endParaRPr lang="en-US" altLang="ja-JP" sz="800" dirty="0">
              <a:solidFill>
                <a:srgbClr val="0068B7"/>
              </a:solidFill>
              <a:latin typeface="HGP創英角ｺﾞｼｯｸUB" panose="020B0900000000000000" pitchFamily="50" charset="-128"/>
              <a:ea typeface="HGP創英角ｺﾞｼｯｸUB" panose="020B0900000000000000" pitchFamily="50" charset="-128"/>
            </a:endParaRPr>
          </a:p>
          <a:p>
            <a:r>
              <a:rPr lang="en-US" altLang="ja-JP" sz="800" spc="-150" dirty="0" smtClean="0">
                <a:solidFill>
                  <a:srgbClr val="0068B7"/>
                </a:solidFill>
                <a:latin typeface="HGP創英角ｺﾞｼｯｸUB" panose="020B0900000000000000" pitchFamily="50" charset="-128"/>
                <a:ea typeface="HGP創英角ｺﾞｼｯｸUB" panose="020B0900000000000000" pitchFamily="50" charset="-128"/>
              </a:rPr>
              <a:t>※</a:t>
            </a:r>
            <a:r>
              <a:rPr lang="ja-JP" altLang="en-US" sz="800" spc="-150" dirty="0" smtClean="0">
                <a:solidFill>
                  <a:srgbClr val="0068B7"/>
                </a:solidFill>
                <a:latin typeface="HGP創英角ｺﾞｼｯｸUB" panose="020B0900000000000000" pitchFamily="50" charset="-128"/>
                <a:ea typeface="HGP創英角ｺﾞｼｯｸUB" panose="020B0900000000000000" pitchFamily="50" charset="-128"/>
              </a:rPr>
              <a:t>エコノミークラス利用時。渡航費</a:t>
            </a:r>
            <a:r>
              <a:rPr lang="ja-JP" altLang="en-US" sz="800" spc="-150" dirty="0">
                <a:solidFill>
                  <a:srgbClr val="0068B7"/>
                </a:solidFill>
                <a:latin typeface="HGP創英角ｺﾞｼｯｸUB" panose="020B0900000000000000" pitchFamily="50" charset="-128"/>
                <a:ea typeface="HGP創英角ｺﾞｼｯｸUB" panose="020B0900000000000000" pitchFamily="50" charset="-128"/>
              </a:rPr>
              <a:t>、</a:t>
            </a:r>
            <a:r>
              <a:rPr lang="ja-JP" altLang="en-US" sz="800" spc="-150" dirty="0" smtClean="0">
                <a:solidFill>
                  <a:srgbClr val="0068B7"/>
                </a:solidFill>
                <a:latin typeface="HGP創英角ｺﾞｼｯｸUB" panose="020B0900000000000000" pitchFamily="50" charset="-128"/>
                <a:ea typeface="HGP創英角ｺﾞｼｯｸUB" panose="020B0900000000000000" pitchFamily="50" charset="-128"/>
              </a:rPr>
              <a:t>宿泊費（一人部屋）、現地交通費、通訳費含む</a:t>
            </a:r>
            <a:endParaRPr lang="en-US" altLang="ja-JP" sz="800" spc="-150" dirty="0" smtClean="0">
              <a:solidFill>
                <a:srgbClr val="0068B7"/>
              </a:solidFill>
              <a:latin typeface="HGP創英角ｺﾞｼｯｸUB" panose="020B0900000000000000" pitchFamily="50" charset="-128"/>
              <a:ea typeface="HGP創英角ｺﾞｼｯｸUB" panose="020B0900000000000000" pitchFamily="50" charset="-128"/>
            </a:endParaRPr>
          </a:p>
          <a:p>
            <a:r>
              <a:rPr lang="en-US" altLang="ja-JP" sz="800" dirty="0" smtClean="0">
                <a:solidFill>
                  <a:srgbClr val="0068B7"/>
                </a:solidFill>
                <a:latin typeface="HGP創英角ｺﾞｼｯｸUB" panose="020B0900000000000000" pitchFamily="50" charset="-128"/>
                <a:ea typeface="HGP創英角ｺﾞｼｯｸUB" panose="020B0900000000000000" pitchFamily="50" charset="-128"/>
              </a:rPr>
              <a:t>※</a:t>
            </a:r>
            <a:r>
              <a:rPr lang="ja-JP" altLang="en-US" sz="800" dirty="0" smtClean="0">
                <a:solidFill>
                  <a:srgbClr val="0068B7"/>
                </a:solidFill>
                <a:latin typeface="HGP創英角ｺﾞｼｯｸUB" panose="020B0900000000000000" pitchFamily="50" charset="-128"/>
                <a:ea typeface="HGP創英角ｺﾞｼｯｸUB" panose="020B0900000000000000" pitchFamily="50" charset="-128"/>
              </a:rPr>
              <a:t>詳しい旅行条件は、パンフレット中面を参照</a:t>
            </a:r>
            <a:endParaRPr lang="en-US" altLang="ja-JP" sz="800" dirty="0" smtClean="0">
              <a:solidFill>
                <a:srgbClr val="0068B7"/>
              </a:solidFill>
              <a:latin typeface="HGP創英角ｺﾞｼｯｸUB" panose="020B0900000000000000" pitchFamily="50" charset="-128"/>
              <a:ea typeface="HGP創英角ｺﾞｼｯｸUB" panose="020B0900000000000000" pitchFamily="50" charset="-128"/>
            </a:endParaRPr>
          </a:p>
        </p:txBody>
      </p:sp>
      <p:grpSp>
        <p:nvGrpSpPr>
          <p:cNvPr id="39" name="グループ化 38"/>
          <p:cNvGrpSpPr/>
          <p:nvPr/>
        </p:nvGrpSpPr>
        <p:grpSpPr>
          <a:xfrm>
            <a:off x="4103544" y="5420045"/>
            <a:ext cx="3168000" cy="280133"/>
            <a:chOff x="4165013" y="4582572"/>
            <a:chExt cx="3168000" cy="280134"/>
          </a:xfrm>
        </p:grpSpPr>
        <p:sp>
          <p:nvSpPr>
            <p:cNvPr id="40" name="正方形/長方形 39"/>
            <p:cNvSpPr/>
            <p:nvPr/>
          </p:nvSpPr>
          <p:spPr>
            <a:xfrm>
              <a:off x="4165013" y="4582572"/>
              <a:ext cx="3168000" cy="280134"/>
            </a:xfrm>
            <a:prstGeom prst="rect">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4272793" y="4616900"/>
              <a:ext cx="461666" cy="184667"/>
            </a:xfrm>
            <a:prstGeom prst="rect">
              <a:avLst/>
            </a:prstGeom>
          </p:spPr>
          <p:txBody>
            <a:bodyPr wrap="none" lIns="0" tIns="0" rIns="0" bIns="0">
              <a:spAutoFit/>
            </a:bodyPr>
            <a:lstStyle/>
            <a:p>
              <a:pPr algn="ctr"/>
              <a:r>
                <a:rPr lang="ja-JP" altLang="en-US" sz="1200" dirty="0" smtClean="0">
                  <a:solidFill>
                    <a:schemeClr val="bg1"/>
                  </a:solidFill>
                  <a:latin typeface="HGｺﾞｼｯｸE" panose="020B0909000000000000" pitchFamily="49" charset="-128"/>
                  <a:ea typeface="HGｺﾞｼｯｸE" panose="020B0909000000000000" pitchFamily="49" charset="-128"/>
                </a:rPr>
                <a:t>主　催</a:t>
              </a:r>
              <a:endParaRPr lang="ja-JP" altLang="en-US" sz="1200" dirty="0">
                <a:solidFill>
                  <a:schemeClr val="bg1"/>
                </a:solidFill>
                <a:latin typeface="HGｺﾞｼｯｸE" panose="020B0909000000000000" pitchFamily="49" charset="-128"/>
                <a:ea typeface="HGｺﾞｼｯｸE" panose="020B0909000000000000" pitchFamily="49" charset="-128"/>
              </a:endParaRPr>
            </a:p>
          </p:txBody>
        </p:sp>
      </p:grpSp>
      <p:grpSp>
        <p:nvGrpSpPr>
          <p:cNvPr id="42" name="グループ化 41"/>
          <p:cNvGrpSpPr/>
          <p:nvPr/>
        </p:nvGrpSpPr>
        <p:grpSpPr>
          <a:xfrm>
            <a:off x="4109952" y="6010141"/>
            <a:ext cx="3168000" cy="280133"/>
            <a:chOff x="4165013" y="4582572"/>
            <a:chExt cx="3168000" cy="280134"/>
          </a:xfrm>
        </p:grpSpPr>
        <p:sp>
          <p:nvSpPr>
            <p:cNvPr id="43" name="正方形/長方形 42"/>
            <p:cNvSpPr/>
            <p:nvPr/>
          </p:nvSpPr>
          <p:spPr>
            <a:xfrm>
              <a:off x="4165013" y="4582572"/>
              <a:ext cx="3168000" cy="280134"/>
            </a:xfrm>
            <a:prstGeom prst="rect">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4272793" y="4616900"/>
              <a:ext cx="461666" cy="184667"/>
            </a:xfrm>
            <a:prstGeom prst="rect">
              <a:avLst/>
            </a:prstGeom>
          </p:spPr>
          <p:txBody>
            <a:bodyPr wrap="none" lIns="0" tIns="0" rIns="0" bIns="0">
              <a:spAutoFit/>
            </a:bodyPr>
            <a:lstStyle/>
            <a:p>
              <a:pPr algn="ctr"/>
              <a:r>
                <a:rPr lang="ja-JP" altLang="en-US" sz="1200" dirty="0" smtClean="0">
                  <a:solidFill>
                    <a:schemeClr val="bg1"/>
                  </a:solidFill>
                  <a:latin typeface="HGｺﾞｼｯｸE" panose="020B0909000000000000" pitchFamily="49" charset="-128"/>
                  <a:ea typeface="HGｺﾞｼｯｸE" panose="020B0909000000000000" pitchFamily="49" charset="-128"/>
                </a:rPr>
                <a:t>対　象</a:t>
              </a:r>
              <a:endParaRPr lang="ja-JP" altLang="en-US" sz="1200" dirty="0">
                <a:solidFill>
                  <a:schemeClr val="bg1"/>
                </a:solidFill>
                <a:latin typeface="HGｺﾞｼｯｸE" panose="020B0909000000000000" pitchFamily="49" charset="-128"/>
                <a:ea typeface="HGｺﾞｼｯｸE" panose="020B0909000000000000" pitchFamily="49" charset="-128"/>
              </a:endParaRPr>
            </a:p>
          </p:txBody>
        </p:sp>
      </p:grpSp>
      <p:sp>
        <p:nvSpPr>
          <p:cNvPr id="46" name="正方形/長方形 45"/>
          <p:cNvSpPr/>
          <p:nvPr/>
        </p:nvSpPr>
        <p:spPr>
          <a:xfrm>
            <a:off x="4120171" y="5700926"/>
            <a:ext cx="3536365" cy="256480"/>
          </a:xfrm>
          <a:prstGeom prst="rect">
            <a:avLst/>
          </a:prstGeom>
        </p:spPr>
        <p:txBody>
          <a:bodyPr wrap="square" lIns="0" tIns="0" rIns="0" bIns="0">
            <a:spAutoFit/>
          </a:bodyPr>
          <a:lstStyle/>
          <a:p>
            <a:pPr>
              <a:lnSpc>
                <a:spcPts val="2000"/>
              </a:lnSpc>
            </a:pPr>
            <a:r>
              <a:rPr lang="ja-JP" altLang="en-US" sz="1200" dirty="0" smtClean="0">
                <a:solidFill>
                  <a:srgbClr val="0068B7"/>
                </a:solidFill>
                <a:latin typeface="HGSｺﾞｼｯｸE" panose="020B0900000000000000" pitchFamily="50" charset="-128"/>
                <a:ea typeface="HGSｺﾞｼｯｸE" panose="020B0900000000000000" pitchFamily="50" charset="-128"/>
              </a:rPr>
              <a:t>大阪商工会議所</a:t>
            </a:r>
            <a:endParaRPr lang="ja-JP" altLang="en-US" sz="1200" dirty="0">
              <a:solidFill>
                <a:srgbClr val="0068B7"/>
              </a:solidFill>
              <a:latin typeface="HGSｺﾞｼｯｸE" panose="020B0900000000000000" pitchFamily="50" charset="-128"/>
              <a:ea typeface="HGSｺﾞｼｯｸE" panose="020B0900000000000000" pitchFamily="50" charset="-128"/>
            </a:endParaRPr>
          </a:p>
        </p:txBody>
      </p:sp>
      <p:sp>
        <p:nvSpPr>
          <p:cNvPr id="47" name="正方形/長方形 46"/>
          <p:cNvSpPr/>
          <p:nvPr/>
        </p:nvSpPr>
        <p:spPr>
          <a:xfrm>
            <a:off x="4129029" y="6323467"/>
            <a:ext cx="3511651" cy="461665"/>
          </a:xfrm>
          <a:prstGeom prst="rect">
            <a:avLst/>
          </a:prstGeom>
        </p:spPr>
        <p:txBody>
          <a:bodyPr wrap="square" lIns="0" tIns="0" rIns="0" bIns="0">
            <a:spAutoFit/>
          </a:bodyPr>
          <a:lstStyle/>
          <a:p>
            <a:r>
              <a:rPr lang="ja-JP" altLang="en-US" sz="1000" dirty="0">
                <a:solidFill>
                  <a:srgbClr val="0068B7"/>
                </a:solidFill>
                <a:latin typeface="HGSｺﾞｼｯｸE" panose="020B0900000000000000" pitchFamily="50" charset="-128"/>
                <a:ea typeface="HGSｺﾞｼｯｸE" panose="020B0900000000000000" pitchFamily="50" charset="-128"/>
              </a:rPr>
              <a:t>中国</a:t>
            </a:r>
            <a:r>
              <a:rPr lang="ja-JP" altLang="en-US" sz="1000" dirty="0" smtClean="0">
                <a:solidFill>
                  <a:srgbClr val="0068B7"/>
                </a:solidFill>
                <a:latin typeface="HGSｺﾞｼｯｸE" panose="020B0900000000000000" pitchFamily="50" charset="-128"/>
                <a:ea typeface="HGSｺﾞｼｯｸE" panose="020B0900000000000000" pitchFamily="50" charset="-128"/>
              </a:rPr>
              <a:t>とのシルバービジネス</a:t>
            </a:r>
            <a:r>
              <a:rPr lang="ja-JP" altLang="en-US" sz="1000" dirty="0">
                <a:solidFill>
                  <a:srgbClr val="0068B7"/>
                </a:solidFill>
                <a:latin typeface="HGSｺﾞｼｯｸE" panose="020B0900000000000000" pitchFamily="50" charset="-128"/>
                <a:ea typeface="HGSｺﾞｼｯｸE" panose="020B0900000000000000" pitchFamily="50" charset="-128"/>
              </a:rPr>
              <a:t>に関心のある</a:t>
            </a:r>
            <a:r>
              <a:rPr lang="ja-JP" altLang="en-US" sz="1000" dirty="0" smtClean="0">
                <a:solidFill>
                  <a:srgbClr val="0068B7"/>
                </a:solidFill>
                <a:latin typeface="HGSｺﾞｼｯｸE" panose="020B0900000000000000" pitchFamily="50" charset="-128"/>
                <a:ea typeface="HGSｺﾞｼｯｸE" panose="020B0900000000000000" pitchFamily="50" charset="-128"/>
              </a:rPr>
              <a:t>企業</a:t>
            </a:r>
            <a:endParaRPr lang="en-US" altLang="ja-JP" sz="1000" dirty="0" smtClean="0">
              <a:solidFill>
                <a:srgbClr val="0068B7"/>
              </a:solidFill>
              <a:latin typeface="HGSｺﾞｼｯｸE" panose="020B0900000000000000" pitchFamily="50" charset="-128"/>
              <a:ea typeface="HGSｺﾞｼｯｸE" panose="020B0900000000000000" pitchFamily="50" charset="-128"/>
            </a:endParaRPr>
          </a:p>
          <a:p>
            <a:r>
              <a:rPr lang="ja-JP" altLang="en-US" sz="1000" dirty="0" smtClean="0">
                <a:solidFill>
                  <a:srgbClr val="0068B7"/>
                </a:solidFill>
                <a:latin typeface="HGSｺﾞｼｯｸE" panose="020B0900000000000000" pitchFamily="50" charset="-128"/>
                <a:ea typeface="HGSｺﾞｼｯｸE" panose="020B0900000000000000" pitchFamily="50" charset="-128"/>
              </a:rPr>
              <a:t>中国向け販売（越境</a:t>
            </a:r>
            <a:r>
              <a:rPr lang="en-US" altLang="ja-JP" sz="1000" dirty="0" smtClean="0">
                <a:solidFill>
                  <a:srgbClr val="0068B7"/>
                </a:solidFill>
                <a:latin typeface="HGSｺﾞｼｯｸE" panose="020B0900000000000000" pitchFamily="50" charset="-128"/>
                <a:ea typeface="HGSｺﾞｼｯｸE" panose="020B0900000000000000" pitchFamily="50" charset="-128"/>
              </a:rPr>
              <a:t>EC</a:t>
            </a:r>
            <a:r>
              <a:rPr lang="ja-JP" altLang="en-US" sz="1000" dirty="0" smtClean="0">
                <a:solidFill>
                  <a:srgbClr val="0068B7"/>
                </a:solidFill>
                <a:latin typeface="HGSｺﾞｼｯｸE" panose="020B0900000000000000" pitchFamily="50" charset="-128"/>
                <a:ea typeface="HGSｺﾞｼｯｸE" panose="020B0900000000000000" pitchFamily="50" charset="-128"/>
              </a:rPr>
              <a:t>）に関心のある企業</a:t>
            </a:r>
            <a:endParaRPr lang="en-US" altLang="ja-JP" sz="1000" dirty="0" smtClean="0">
              <a:solidFill>
                <a:srgbClr val="0068B7"/>
              </a:solidFill>
              <a:latin typeface="HGSｺﾞｼｯｸE" panose="020B0900000000000000" pitchFamily="50" charset="-128"/>
              <a:ea typeface="HGSｺﾞｼｯｸE" panose="020B0900000000000000" pitchFamily="50" charset="-128"/>
            </a:endParaRPr>
          </a:p>
          <a:p>
            <a:r>
              <a:rPr lang="ja-JP" altLang="en-US" sz="1000" dirty="0" smtClean="0">
                <a:solidFill>
                  <a:srgbClr val="0068B7"/>
                </a:solidFill>
                <a:latin typeface="HGSｺﾞｼｯｸE" panose="020B0900000000000000" pitchFamily="50" charset="-128"/>
                <a:ea typeface="HGSｺﾞｼｯｸE" panose="020B0900000000000000" pitchFamily="50" charset="-128"/>
              </a:rPr>
              <a:t>（</a:t>
            </a:r>
            <a:r>
              <a:rPr lang="ja-JP" altLang="en-US" sz="1000" dirty="0">
                <a:solidFill>
                  <a:srgbClr val="0068B7"/>
                </a:solidFill>
                <a:latin typeface="HGSｺﾞｼｯｸE" panose="020B0900000000000000" pitchFamily="50" charset="-128"/>
                <a:ea typeface="HGSｺﾞｼｯｸE" panose="020B0900000000000000" pitchFamily="50" charset="-128"/>
              </a:rPr>
              <a:t>所在地、業種、規模は問いません）</a:t>
            </a:r>
            <a:endParaRPr lang="en-US" altLang="ja-JP" sz="1000" dirty="0" smtClean="0">
              <a:solidFill>
                <a:srgbClr val="0068B7"/>
              </a:solidFill>
              <a:latin typeface="HGSｺﾞｼｯｸE" panose="020B0900000000000000" pitchFamily="50" charset="-128"/>
              <a:ea typeface="HGSｺﾞｼｯｸE" panose="020B0900000000000000" pitchFamily="50" charset="-128"/>
            </a:endParaRPr>
          </a:p>
        </p:txBody>
      </p:sp>
      <p:sp>
        <p:nvSpPr>
          <p:cNvPr id="49" name="正方形/長方形 48"/>
          <p:cNvSpPr/>
          <p:nvPr/>
        </p:nvSpPr>
        <p:spPr>
          <a:xfrm>
            <a:off x="372381" y="9785923"/>
            <a:ext cx="3350151" cy="769441"/>
          </a:xfrm>
          <a:prstGeom prst="rect">
            <a:avLst/>
          </a:prstGeom>
          <a:ln>
            <a:solidFill>
              <a:schemeClr val="bg1"/>
            </a:solidFill>
          </a:ln>
        </p:spPr>
        <p:txBody>
          <a:bodyPr wrap="square" lIns="0" tIns="0" rIns="0" bIns="0">
            <a:spAutoFit/>
          </a:bodyPr>
          <a:lstStyle/>
          <a:p>
            <a:r>
              <a:rPr lang="ja-JP" altLang="en-US" sz="1200" u="sng" dirty="0" smtClean="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お申込み</a:t>
            </a:r>
            <a:r>
              <a:rPr lang="ja-JP" altLang="en-US" sz="1000" dirty="0" smtClean="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r>
              <a:rPr lang="ja-JP" altLang="en-US" sz="1000" dirty="0" smtClean="0">
                <a:solidFill>
                  <a:schemeClr val="bg1"/>
                </a:solidFill>
                <a:latin typeface="HGP創英角ｺﾞｼｯｸUB" panose="020B0900000000000000" pitchFamily="50" charset="-128"/>
                <a:ea typeface="HGP創英角ｺﾞｼｯｸUB" panose="020B0900000000000000" pitchFamily="50" charset="-128"/>
              </a:rPr>
              <a:t>下記</a:t>
            </a:r>
            <a:r>
              <a:rPr lang="ja-JP" altLang="en-US" sz="1000" dirty="0">
                <a:solidFill>
                  <a:schemeClr val="bg1"/>
                </a:solidFill>
                <a:latin typeface="HGP創英角ｺﾞｼｯｸUB" panose="020B0900000000000000" pitchFamily="50" charset="-128"/>
                <a:ea typeface="HGP創英角ｺﾞｼｯｸUB" panose="020B0900000000000000" pitchFamily="50" charset="-128"/>
              </a:rPr>
              <a:t>いずれかの方法でお申込みください</a:t>
            </a:r>
            <a:r>
              <a:rPr lang="ja-JP" altLang="en-US" sz="1000" dirty="0" smtClean="0">
                <a:solidFill>
                  <a:schemeClr val="bg1"/>
                </a:solidFill>
                <a:latin typeface="HGP創英角ｺﾞｼｯｸUB" panose="020B0900000000000000" pitchFamily="50" charset="-128"/>
                <a:ea typeface="HGP創英角ｺﾞｼｯｸUB" panose="020B0900000000000000" pitchFamily="50" charset="-128"/>
              </a:rPr>
              <a:t>。）</a:t>
            </a:r>
            <a:endParaRPr lang="ja-JP" altLang="en-US" sz="10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sz="1000" dirty="0">
                <a:solidFill>
                  <a:schemeClr val="bg1"/>
                </a:solidFill>
                <a:latin typeface="HGP創英角ｺﾞｼｯｸUB" panose="020B0900000000000000" pitchFamily="50" charset="-128"/>
                <a:ea typeface="HGP創英角ｺﾞｼｯｸUB" panose="020B0900000000000000" pitchFamily="50" charset="-128"/>
              </a:rPr>
              <a:t>★大阪商工会議所ホームページの申込フォームに</a:t>
            </a:r>
            <a:r>
              <a:rPr lang="ja-JP" altLang="en-US" sz="1000" dirty="0" smtClean="0">
                <a:solidFill>
                  <a:schemeClr val="bg1"/>
                </a:solidFill>
                <a:latin typeface="HGP創英角ｺﾞｼｯｸUB" panose="020B0900000000000000" pitchFamily="50" charset="-128"/>
                <a:ea typeface="HGP創英角ｺﾞｼｯｸUB" panose="020B0900000000000000" pitchFamily="50" charset="-128"/>
              </a:rPr>
              <a:t>記入・送信</a:t>
            </a:r>
            <a:endParaRPr lang="ja-JP" altLang="en-US" sz="1000" dirty="0">
              <a:solidFill>
                <a:schemeClr val="bg1"/>
              </a:solidFill>
              <a:latin typeface="HGP創英角ｺﾞｼｯｸUB" panose="020B0900000000000000" pitchFamily="50" charset="-128"/>
              <a:ea typeface="HGP創英角ｺﾞｼｯｸUB" panose="020B0900000000000000" pitchFamily="50" charset="-128"/>
            </a:endParaRPr>
          </a:p>
          <a:p>
            <a:r>
              <a:rPr lang="ja-JP" altLang="en-US" sz="800" dirty="0" smtClean="0">
                <a:solidFill>
                  <a:schemeClr val="bg1"/>
                </a:solidFill>
                <a:latin typeface="+mn-ea"/>
              </a:rPr>
              <a:t>　　</a:t>
            </a:r>
            <a:r>
              <a:rPr lang="en-US" altLang="ja-JP" sz="800" dirty="0" smtClean="0">
                <a:solidFill>
                  <a:schemeClr val="bg1"/>
                </a:solidFill>
                <a:latin typeface="+mn-ea"/>
              </a:rPr>
              <a:t>http</a:t>
            </a:r>
            <a:r>
              <a:rPr lang="en-US" altLang="ja-JP" sz="800" dirty="0">
                <a:solidFill>
                  <a:schemeClr val="bg1"/>
                </a:solidFill>
                <a:latin typeface="+mn-ea"/>
              </a:rPr>
              <a:t>://www.osaka.cci.or.jp/event/seminar/201606/D11160919019.html</a:t>
            </a:r>
            <a:endParaRPr lang="en-US" altLang="ja-JP" sz="800" dirty="0" smtClean="0">
              <a:solidFill>
                <a:schemeClr val="bg1"/>
              </a:solidFill>
              <a:latin typeface="+mn-ea"/>
            </a:endParaRPr>
          </a:p>
          <a:p>
            <a:r>
              <a:rPr lang="en-US" altLang="ja-JP" sz="10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000" dirty="0" smtClean="0">
                <a:solidFill>
                  <a:schemeClr val="bg1"/>
                </a:solidFill>
                <a:latin typeface="HGP創英角ｺﾞｼｯｸUB" panose="020B0900000000000000" pitchFamily="50" charset="-128"/>
                <a:ea typeface="HGP創英角ｺﾞｼｯｸUB" panose="020B0900000000000000" pitchFamily="50" charset="-128"/>
              </a:rPr>
              <a:t>本パンフレット</a:t>
            </a:r>
            <a:r>
              <a:rPr lang="ja-JP" altLang="en-US" sz="1000" dirty="0">
                <a:solidFill>
                  <a:schemeClr val="bg1"/>
                </a:solidFill>
                <a:latin typeface="HGP創英角ｺﾞｼｯｸUB" panose="020B0900000000000000" pitchFamily="50" charset="-128"/>
                <a:ea typeface="HGP創英角ｺﾞｼｯｸUB" panose="020B0900000000000000" pitchFamily="50" charset="-128"/>
              </a:rPr>
              <a:t>中面</a:t>
            </a:r>
            <a:r>
              <a:rPr lang="ja-JP" altLang="en-US" sz="1000" dirty="0" smtClean="0">
                <a:solidFill>
                  <a:schemeClr val="bg1"/>
                </a:solidFill>
                <a:latin typeface="HGP創英角ｺﾞｼｯｸUB" panose="020B0900000000000000" pitchFamily="50" charset="-128"/>
                <a:ea typeface="HGP創英角ｺﾞｼｯｸUB" panose="020B0900000000000000" pitchFamily="50" charset="-128"/>
              </a:rPr>
              <a:t>の</a:t>
            </a:r>
            <a:r>
              <a:rPr lang="ja-JP" altLang="en-US" sz="1000" dirty="0">
                <a:solidFill>
                  <a:schemeClr val="bg1"/>
                </a:solidFill>
                <a:latin typeface="HGP創英角ｺﾞｼｯｸUB" panose="020B0900000000000000" pitchFamily="50" charset="-128"/>
                <a:ea typeface="HGP創英角ｺﾞｼｯｸUB" panose="020B0900000000000000" pitchFamily="50" charset="-128"/>
              </a:rPr>
              <a:t>申込用紙に記入の上、</a:t>
            </a:r>
          </a:p>
          <a:p>
            <a:r>
              <a:rPr lang="ja-JP" altLang="en-US" sz="10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000" dirty="0" smtClean="0">
                <a:solidFill>
                  <a:schemeClr val="bg1"/>
                </a:solidFill>
                <a:latin typeface="HGP創英角ｺﾞｼｯｸUB" panose="020B0900000000000000" pitchFamily="50" charset="-128"/>
                <a:ea typeface="HGP創英角ｺﾞｼｯｸUB" panose="020B0900000000000000" pitchFamily="50" charset="-128"/>
              </a:rPr>
              <a:t> 大阪</a:t>
            </a:r>
            <a:r>
              <a:rPr lang="ja-JP" altLang="en-US" sz="1000" dirty="0">
                <a:solidFill>
                  <a:schemeClr val="bg1"/>
                </a:solidFill>
                <a:latin typeface="HGP創英角ｺﾞｼｯｸUB" panose="020B0900000000000000" pitchFamily="50" charset="-128"/>
                <a:ea typeface="HGP創英角ｺﾞｼｯｸUB" panose="020B0900000000000000" pitchFamily="50" charset="-128"/>
              </a:rPr>
              <a:t>商工会議所宛</a:t>
            </a:r>
            <a:r>
              <a:rPr lang="en-US" altLang="ja-JP" sz="1000" dirty="0">
                <a:solidFill>
                  <a:schemeClr val="bg1"/>
                </a:solidFill>
                <a:latin typeface="HGP創英角ｺﾞｼｯｸUB" panose="020B0900000000000000" pitchFamily="50" charset="-128"/>
                <a:ea typeface="HGP創英角ｺﾞｼｯｸUB" panose="020B0900000000000000" pitchFamily="50" charset="-128"/>
              </a:rPr>
              <a:t>FAX(06-6944-6293)</a:t>
            </a:r>
            <a:r>
              <a:rPr lang="ja-JP" altLang="en-US" sz="1000" dirty="0">
                <a:solidFill>
                  <a:schemeClr val="bg1"/>
                </a:solidFill>
                <a:latin typeface="HGP創英角ｺﾞｼｯｸUB" panose="020B0900000000000000" pitchFamily="50" charset="-128"/>
                <a:ea typeface="HGP創英角ｺﾞｼｯｸUB" panose="020B0900000000000000" pitchFamily="50" charset="-128"/>
              </a:rPr>
              <a:t>で申込</a:t>
            </a:r>
          </a:p>
        </p:txBody>
      </p:sp>
      <p:sp>
        <p:nvSpPr>
          <p:cNvPr id="51" name="正方形/長方形 50"/>
          <p:cNvSpPr/>
          <p:nvPr/>
        </p:nvSpPr>
        <p:spPr>
          <a:xfrm>
            <a:off x="3782246" y="9964249"/>
            <a:ext cx="3590250" cy="553998"/>
          </a:xfrm>
          <a:prstGeom prst="rect">
            <a:avLst/>
          </a:prstGeom>
          <a:ln>
            <a:solidFill>
              <a:schemeClr val="bg1"/>
            </a:solidFill>
          </a:ln>
        </p:spPr>
        <p:txBody>
          <a:bodyPr wrap="square" lIns="0" tIns="0" rIns="0" bIns="0">
            <a:spAutoFit/>
          </a:bodyPr>
          <a:lstStyle/>
          <a:p>
            <a:r>
              <a:rPr lang="ja-JP" altLang="en-US" sz="1200" u="sng"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お問合せ</a:t>
            </a:r>
          </a:p>
          <a:p>
            <a:r>
              <a:rPr lang="ja-JP" altLang="en-US" sz="1200" dirty="0">
                <a:solidFill>
                  <a:schemeClr val="bg1"/>
                </a:solidFill>
                <a:latin typeface="HGSｺﾞｼｯｸE" panose="020B0900000000000000" pitchFamily="50" charset="-128"/>
                <a:ea typeface="HGSｺﾞｼｯｸE" panose="020B0900000000000000" pitchFamily="50" charset="-128"/>
              </a:rPr>
              <a:t>大阪商工会議所　国際部（担当：中辻</a:t>
            </a:r>
            <a:r>
              <a:rPr lang="ja-JP" altLang="en-US" sz="1200" dirty="0" smtClean="0">
                <a:solidFill>
                  <a:schemeClr val="bg1"/>
                </a:solidFill>
                <a:latin typeface="HGSｺﾞｼｯｸE" panose="020B0900000000000000" pitchFamily="50" charset="-128"/>
                <a:ea typeface="HGSｺﾞｼｯｸE" panose="020B0900000000000000" pitchFamily="50" charset="-128"/>
              </a:rPr>
              <a:t>、</a:t>
            </a:r>
            <a:r>
              <a:rPr lang="ja-JP" altLang="en-US" sz="1200" dirty="0">
                <a:solidFill>
                  <a:schemeClr val="bg1"/>
                </a:solidFill>
                <a:latin typeface="HGSｺﾞｼｯｸE" panose="020B0900000000000000" pitchFamily="50" charset="-128"/>
                <a:ea typeface="HGSｺﾞｼｯｸE" panose="020B0900000000000000" pitchFamily="50" charset="-128"/>
              </a:rPr>
              <a:t>藤田</a:t>
            </a:r>
            <a:r>
              <a:rPr lang="ja-JP" altLang="en-US" sz="1200" dirty="0" smtClean="0">
                <a:solidFill>
                  <a:schemeClr val="bg1"/>
                </a:solidFill>
                <a:latin typeface="HGSｺﾞｼｯｸE" panose="020B0900000000000000" pitchFamily="50" charset="-128"/>
                <a:ea typeface="HGSｺﾞｼｯｸE" panose="020B0900000000000000" pitchFamily="50" charset="-128"/>
              </a:rPr>
              <a:t>）</a:t>
            </a:r>
            <a:endParaRPr lang="ja-JP" altLang="en-US" sz="1200" dirty="0">
              <a:solidFill>
                <a:schemeClr val="bg1"/>
              </a:solidFill>
              <a:latin typeface="HGSｺﾞｼｯｸE" panose="020B0900000000000000" pitchFamily="50" charset="-128"/>
              <a:ea typeface="HGSｺﾞｼｯｸE" panose="020B0900000000000000" pitchFamily="50" charset="-128"/>
            </a:endParaRPr>
          </a:p>
          <a:p>
            <a:r>
              <a:rPr lang="en-US" altLang="ja-JP" sz="1200" dirty="0">
                <a:solidFill>
                  <a:schemeClr val="bg1"/>
                </a:solidFill>
                <a:latin typeface="HGSｺﾞｼｯｸE" panose="020B0900000000000000" pitchFamily="50" charset="-128"/>
                <a:ea typeface="HGSｺﾞｼｯｸE" panose="020B0900000000000000" pitchFamily="50" charset="-128"/>
              </a:rPr>
              <a:t>TEL</a:t>
            </a:r>
            <a:r>
              <a:rPr lang="ja-JP" altLang="en-US" sz="1200" dirty="0">
                <a:solidFill>
                  <a:schemeClr val="bg1"/>
                </a:solidFill>
                <a:latin typeface="HGSｺﾞｼｯｸE" panose="020B0900000000000000" pitchFamily="50" charset="-128"/>
                <a:ea typeface="HGSｺﾞｼｯｸE" panose="020B0900000000000000" pitchFamily="50" charset="-128"/>
              </a:rPr>
              <a:t>：</a:t>
            </a:r>
            <a:r>
              <a:rPr lang="en-US" altLang="ja-JP" sz="1200" dirty="0" smtClean="0">
                <a:solidFill>
                  <a:schemeClr val="bg1"/>
                </a:solidFill>
                <a:latin typeface="HGSｺﾞｼｯｸE" panose="020B0900000000000000" pitchFamily="50" charset="-128"/>
                <a:ea typeface="HGSｺﾞｼｯｸE" panose="020B0900000000000000" pitchFamily="50" charset="-128"/>
              </a:rPr>
              <a:t>06-6944-6400</a:t>
            </a:r>
            <a:endParaRPr lang="en-US" altLang="ja-JP" sz="1200" dirty="0">
              <a:solidFill>
                <a:schemeClr val="bg1"/>
              </a:solidFill>
              <a:latin typeface="HGSｺﾞｼｯｸE" panose="020B0900000000000000" pitchFamily="50" charset="-128"/>
              <a:ea typeface="HGSｺﾞｼｯｸE" panose="020B0900000000000000" pitchFamily="50" charset="-128"/>
            </a:endParaRPr>
          </a:p>
        </p:txBody>
      </p:sp>
      <p:sp>
        <p:nvSpPr>
          <p:cNvPr id="56" name="正方形/長方形 55"/>
          <p:cNvSpPr/>
          <p:nvPr/>
        </p:nvSpPr>
        <p:spPr>
          <a:xfrm>
            <a:off x="1" y="1074808"/>
            <a:ext cx="7775575" cy="1092607"/>
          </a:xfrm>
          <a:prstGeom prst="rect">
            <a:avLst/>
          </a:prstGeom>
          <a:noFill/>
        </p:spPr>
        <p:txBody>
          <a:bodyPr wrap="square" lIns="0" tIns="0" rIns="0" bIns="0" anchor="t" anchorCtr="0">
            <a:spAutoFit/>
          </a:bodyPr>
          <a:lstStyle/>
          <a:p>
            <a:pPr algn="ctr"/>
            <a:r>
              <a:rPr lang="ja-JP" altLang="en-US" sz="4300" spc="-300" dirty="0" smtClean="0">
                <a:ln w="12700">
                  <a:noFill/>
                  <a:prstDash val="solid"/>
                </a:ln>
                <a:solidFill>
                  <a:srgbClr val="FFF200"/>
                </a:solidFill>
                <a:effectLst>
                  <a:outerShdw blurRad="50800" dist="381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中国ビジネス視察団　参加者募集</a:t>
            </a:r>
            <a:endParaRPr lang="en-US" altLang="ja-JP" sz="4300" spc="-300" dirty="0" smtClean="0">
              <a:ln w="12700">
                <a:noFill/>
                <a:prstDash val="solid"/>
              </a:ln>
              <a:solidFill>
                <a:srgbClr val="FFF200"/>
              </a:solidFill>
              <a:effectLst>
                <a:outerShdw blurRad="50800" dist="381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a:p>
            <a:pPr algn="ctr"/>
            <a:r>
              <a:rPr lang="ja-JP" altLang="en-US" sz="2800" dirty="0" smtClean="0">
                <a:ln w="12700">
                  <a:noFill/>
                  <a:prstDash val="solid"/>
                </a:ln>
                <a:solidFill>
                  <a:srgbClr val="FFF200"/>
                </a:solidFill>
                <a:effectLst>
                  <a:outerShdw blurRad="50800" dist="381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～上海・杭州</a:t>
            </a:r>
            <a:r>
              <a:rPr lang="ja-JP" altLang="en-US" sz="2800" dirty="0">
                <a:ln w="12700">
                  <a:noFill/>
                  <a:prstDash val="solid"/>
                </a:ln>
                <a:solidFill>
                  <a:srgbClr val="FFF200"/>
                </a:solidFill>
                <a:effectLst>
                  <a:outerShdw blurRad="50800" dist="381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・濰坊</a:t>
            </a:r>
            <a:r>
              <a:rPr lang="ja-JP" altLang="en-US" sz="2800" dirty="0" smtClean="0">
                <a:ln w="12700">
                  <a:noFill/>
                  <a:prstDash val="solid"/>
                </a:ln>
                <a:solidFill>
                  <a:srgbClr val="FFF200"/>
                </a:solidFill>
                <a:effectLst>
                  <a:outerShdw blurRad="50800" dist="381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・煙台の</a:t>
            </a:r>
            <a:r>
              <a:rPr lang="en-US" altLang="ja-JP" sz="2800" dirty="0" smtClean="0">
                <a:ln w="12700">
                  <a:noFill/>
                  <a:prstDash val="solid"/>
                </a:ln>
                <a:solidFill>
                  <a:srgbClr val="FFF200"/>
                </a:solidFill>
                <a:effectLst>
                  <a:outerShdw blurRad="50800" dist="381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4</a:t>
            </a:r>
            <a:r>
              <a:rPr lang="ja-JP" altLang="en-US" sz="2800" dirty="0" smtClean="0">
                <a:ln w="12700">
                  <a:noFill/>
                  <a:prstDash val="solid"/>
                </a:ln>
                <a:solidFill>
                  <a:srgbClr val="FFF200"/>
                </a:solidFill>
                <a:effectLst>
                  <a:outerShdw blurRad="50800" dist="381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都市を巡る～</a:t>
            </a:r>
            <a:endParaRPr lang="en-US" altLang="ja-JP" sz="2800" dirty="0" smtClean="0">
              <a:ln w="12700">
                <a:noFill/>
                <a:prstDash val="solid"/>
              </a:ln>
              <a:solidFill>
                <a:srgbClr val="FFF200"/>
              </a:solidFill>
              <a:effectLst>
                <a:outerShdw blurRad="50800" dist="381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sp>
        <p:nvSpPr>
          <p:cNvPr id="48" name="正方形/長方形 47"/>
          <p:cNvSpPr/>
          <p:nvPr/>
        </p:nvSpPr>
        <p:spPr>
          <a:xfrm>
            <a:off x="104093" y="373790"/>
            <a:ext cx="7600170" cy="615553"/>
          </a:xfrm>
          <a:prstGeom prst="rect">
            <a:avLst/>
          </a:prstGeom>
        </p:spPr>
        <p:txBody>
          <a:bodyPr wrap="square" lIns="0" tIns="0" rIns="0" bIns="0">
            <a:spAutoFit/>
          </a:bodyPr>
          <a:lstStyle/>
          <a:p>
            <a:pPr algn="ctr"/>
            <a:r>
              <a:rPr lang="ja-JP" altLang="en-US" sz="2000"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r>
              <a:rPr lang="ja-JP" altLang="en-US" sz="2000" dirty="0" smtClean="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巨大市場・中国の２大最新トピック</a:t>
            </a:r>
            <a:r>
              <a:rPr lang="ja-JP" altLang="en-US" sz="2000"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endParaRPr lang="en-US" altLang="ja-JP" sz="2000" dirty="0" smtClean="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a:r>
              <a:rPr lang="ja-JP" altLang="en-US" sz="2000" dirty="0" smtClean="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「シルバー産業」市場＆「越境ＥＣ」拠点</a:t>
            </a:r>
            <a:r>
              <a:rPr lang="ja-JP" altLang="en-US" sz="2000"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を</a:t>
            </a:r>
            <a:r>
              <a:rPr lang="ja-JP" altLang="en-US" sz="2000" dirty="0" smtClean="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視察！</a:t>
            </a:r>
            <a:endParaRPr lang="ja-JP" altLang="en-US" sz="2000"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387" y="8040105"/>
            <a:ext cx="2463935" cy="1849551"/>
          </a:xfrm>
          <a:prstGeom prst="rect">
            <a:avLst/>
          </a:prstGeom>
          <a:noFill/>
          <a:ln w="9525">
            <a:solidFill>
              <a:srgbClr val="0068B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513591" y="3844116"/>
            <a:ext cx="381733" cy="401007"/>
          </a:xfrm>
          <a:prstGeom prst="rect">
            <a:avLst/>
          </a:prstGeom>
          <a:noFill/>
        </p:spPr>
        <p:txBody>
          <a:bodyPr wrap="square" rtlCol="0">
            <a:spAutoFit/>
          </a:bodyPr>
          <a:lstStyle/>
          <a:p>
            <a:pPr algn="ctr"/>
            <a:r>
              <a:rPr kumimoji="1" lang="ja-JP" altLang="en-US" b="1" dirty="0" smtClean="0">
                <a:solidFill>
                  <a:schemeClr val="bg1"/>
                </a:solidFill>
                <a:effectLst>
                  <a:outerShdw blurRad="38100" dist="38100" dir="2700000" algn="tl">
                    <a:srgbClr val="000000">
                      <a:alpha val="43137"/>
                    </a:srgbClr>
                  </a:outerShdw>
                </a:effectLst>
              </a:rPr>
              <a:t>①</a:t>
            </a:r>
            <a:endParaRPr kumimoji="1" lang="ja-JP" altLang="en-US" b="1" dirty="0">
              <a:solidFill>
                <a:schemeClr val="bg1"/>
              </a:solidFill>
              <a:effectLst>
                <a:outerShdw blurRad="38100" dist="38100" dir="2700000" algn="tl">
                  <a:srgbClr val="000000">
                    <a:alpha val="43137"/>
                  </a:srgbClr>
                </a:outerShdw>
              </a:effectLst>
            </a:endParaRPr>
          </a:p>
        </p:txBody>
      </p:sp>
      <p:sp>
        <p:nvSpPr>
          <p:cNvPr id="52" name="テキスト ボックス 51"/>
          <p:cNvSpPr txBox="1"/>
          <p:nvPr/>
        </p:nvSpPr>
        <p:spPr>
          <a:xfrm>
            <a:off x="496799" y="5300975"/>
            <a:ext cx="381733" cy="401007"/>
          </a:xfrm>
          <a:prstGeom prst="rect">
            <a:avLst/>
          </a:prstGeom>
          <a:noFill/>
        </p:spPr>
        <p:txBody>
          <a:bodyPr wrap="square" rtlCol="0">
            <a:spAutoFit/>
          </a:bodyPr>
          <a:lstStyle/>
          <a:p>
            <a:pPr algn="ctr"/>
            <a:r>
              <a:rPr lang="ja-JP" altLang="en-US" b="1" dirty="0">
                <a:solidFill>
                  <a:schemeClr val="bg1"/>
                </a:solidFill>
                <a:effectLst>
                  <a:outerShdw blurRad="38100" dist="38100" dir="2700000" algn="tl">
                    <a:srgbClr val="000000">
                      <a:alpha val="43137"/>
                    </a:srgbClr>
                  </a:outerShdw>
                </a:effectLst>
              </a:rPr>
              <a:t>②</a:t>
            </a:r>
            <a:endParaRPr kumimoji="1" lang="ja-JP" altLang="en-US" b="1" dirty="0">
              <a:solidFill>
                <a:schemeClr val="bg1"/>
              </a:solidFill>
              <a:effectLst>
                <a:outerShdw blurRad="38100" dist="38100" dir="2700000" algn="tl">
                  <a:srgbClr val="000000">
                    <a:alpha val="43137"/>
                  </a:srgbClr>
                </a:outerShdw>
              </a:effectLst>
            </a:endParaRPr>
          </a:p>
        </p:txBody>
      </p:sp>
      <p:sp>
        <p:nvSpPr>
          <p:cNvPr id="57" name="テキスト ボックス 56"/>
          <p:cNvSpPr txBox="1"/>
          <p:nvPr/>
        </p:nvSpPr>
        <p:spPr>
          <a:xfrm>
            <a:off x="496799" y="6843105"/>
            <a:ext cx="381733" cy="401007"/>
          </a:xfrm>
          <a:prstGeom prst="rect">
            <a:avLst/>
          </a:prstGeom>
          <a:noFill/>
        </p:spPr>
        <p:txBody>
          <a:bodyPr wrap="square" rtlCol="0">
            <a:spAutoFit/>
          </a:bodyPr>
          <a:lstStyle/>
          <a:p>
            <a:pPr algn="ctr"/>
            <a:r>
              <a:rPr lang="ja-JP" altLang="en-US" b="1" dirty="0">
                <a:solidFill>
                  <a:schemeClr val="bg1"/>
                </a:solidFill>
                <a:effectLst>
                  <a:outerShdw blurRad="38100" dist="38100" dir="2700000" algn="tl">
                    <a:srgbClr val="000000">
                      <a:alpha val="43137"/>
                    </a:srgbClr>
                  </a:outerShdw>
                </a:effectLst>
              </a:rPr>
              <a:t>③</a:t>
            </a:r>
            <a:endParaRPr kumimoji="1" lang="ja-JP" altLang="en-US" b="1" dirty="0">
              <a:solidFill>
                <a:schemeClr val="bg1"/>
              </a:solidFill>
              <a:effectLst>
                <a:outerShdw blurRad="38100" dist="38100" dir="2700000" algn="tl">
                  <a:srgbClr val="000000">
                    <a:alpha val="43137"/>
                  </a:srgbClr>
                </a:outerShdw>
              </a:effectLst>
            </a:endParaRPr>
          </a:p>
        </p:txBody>
      </p:sp>
      <p:sp>
        <p:nvSpPr>
          <p:cNvPr id="61" name="テキスト ボックス 60"/>
          <p:cNvSpPr txBox="1"/>
          <p:nvPr/>
        </p:nvSpPr>
        <p:spPr>
          <a:xfrm>
            <a:off x="488104" y="8389446"/>
            <a:ext cx="381733" cy="401007"/>
          </a:xfrm>
          <a:prstGeom prst="rect">
            <a:avLst/>
          </a:prstGeom>
          <a:noFill/>
        </p:spPr>
        <p:txBody>
          <a:bodyPr wrap="square" rtlCol="0">
            <a:spAutoFit/>
          </a:bodyPr>
          <a:lstStyle/>
          <a:p>
            <a:pPr algn="ctr"/>
            <a:r>
              <a:rPr lang="ja-JP" altLang="en-US" b="1" dirty="0">
                <a:solidFill>
                  <a:schemeClr val="bg1"/>
                </a:solidFill>
                <a:effectLst>
                  <a:outerShdw blurRad="38100" dist="38100" dir="2700000" algn="tl">
                    <a:srgbClr val="000000">
                      <a:alpha val="43137"/>
                    </a:srgbClr>
                  </a:outerShdw>
                </a:effectLst>
              </a:rPr>
              <a:t>④</a:t>
            </a:r>
            <a:endParaRPr kumimoji="1" lang="ja-JP" altLang="en-US" b="1" dirty="0">
              <a:solidFill>
                <a:schemeClr val="bg1"/>
              </a:solidFill>
              <a:effectLst>
                <a:outerShdw blurRad="38100" dist="38100" dir="2700000" algn="tl">
                  <a:srgbClr val="000000">
                    <a:alpha val="43137"/>
                  </a:srgbClr>
                </a:outerShdw>
              </a:effectLst>
            </a:endParaRPr>
          </a:p>
        </p:txBody>
      </p:sp>
      <p:sp>
        <p:nvSpPr>
          <p:cNvPr id="4" name="テキスト ボックス 3"/>
          <p:cNvSpPr txBox="1"/>
          <p:nvPr/>
        </p:nvSpPr>
        <p:spPr>
          <a:xfrm>
            <a:off x="1631980" y="3752231"/>
            <a:ext cx="2243582" cy="584775"/>
          </a:xfrm>
          <a:prstGeom prst="rect">
            <a:avLst/>
          </a:prstGeom>
          <a:noFill/>
        </p:spPr>
        <p:txBody>
          <a:bodyPr wrap="square" rtlCol="0">
            <a:spAutoFit/>
          </a:bodyPr>
          <a:lstStyle/>
          <a:p>
            <a:r>
              <a:rPr lang="ja-JP" altLang="en-US" sz="800" dirty="0" smtClean="0">
                <a:latin typeface="HGPｺﾞｼｯｸE" panose="020B0900000000000000" pitchFamily="50" charset="-128"/>
                <a:ea typeface="HGPｺﾞｼｯｸE" panose="020B0900000000000000" pitchFamily="50" charset="-128"/>
              </a:rPr>
              <a:t>■</a:t>
            </a:r>
            <a:r>
              <a:rPr lang="zh-TW" altLang="en-US" sz="800" dirty="0" smtClean="0">
                <a:latin typeface="HGPｺﾞｼｯｸE" panose="020B0900000000000000" pitchFamily="50" charset="-128"/>
                <a:ea typeface="HGPｺﾞｼｯｸE" panose="020B0900000000000000" pitchFamily="50" charset="-128"/>
              </a:rPr>
              <a:t>越境</a:t>
            </a:r>
            <a:r>
              <a:rPr lang="en-US" altLang="zh-TW" sz="800" dirty="0">
                <a:latin typeface="HGPｺﾞｼｯｸE" panose="020B0900000000000000" pitchFamily="50" charset="-128"/>
                <a:ea typeface="HGPｺﾞｼｯｸE" panose="020B0900000000000000" pitchFamily="50" charset="-128"/>
              </a:rPr>
              <a:t>EC</a:t>
            </a:r>
            <a:r>
              <a:rPr lang="zh-TW" altLang="en-US" sz="800" dirty="0">
                <a:latin typeface="HGPｺﾞｼｯｸE" panose="020B0900000000000000" pitchFamily="50" charset="-128"/>
                <a:ea typeface="HGPｺﾞｼｯｸE" panose="020B0900000000000000" pitchFamily="50" charset="-128"/>
              </a:rPr>
              <a:t>保税</a:t>
            </a:r>
            <a:r>
              <a:rPr lang="zh-TW" altLang="en-US" sz="800" dirty="0" smtClean="0">
                <a:latin typeface="HGPｺﾞｼｯｸE" panose="020B0900000000000000" pitchFamily="50" charset="-128"/>
                <a:ea typeface="HGPｺﾞｼｯｸE" panose="020B0900000000000000" pitchFamily="50" charset="-128"/>
              </a:rPr>
              <a:t>区</a:t>
            </a:r>
            <a:r>
              <a:rPr lang="ja-JP" altLang="en-US" sz="800" dirty="0" smtClean="0">
                <a:latin typeface="HGPｺﾞｼｯｸE" panose="020B0900000000000000" pitchFamily="50" charset="-128"/>
                <a:ea typeface="HGPｺﾞｼｯｸE" panose="020B0900000000000000" pitchFamily="50" charset="-128"/>
              </a:rPr>
              <a:t>の見学</a:t>
            </a:r>
            <a:endParaRPr lang="en-US" altLang="ja-JP" sz="800" dirty="0" smtClean="0">
              <a:latin typeface="HGPｺﾞｼｯｸE" panose="020B0900000000000000" pitchFamily="50" charset="-128"/>
              <a:ea typeface="HGPｺﾞｼｯｸE" panose="020B0900000000000000" pitchFamily="50" charset="-128"/>
            </a:endParaRPr>
          </a:p>
          <a:p>
            <a:r>
              <a:rPr lang="ja-JP" altLang="en-US" sz="800" dirty="0" smtClean="0">
                <a:latin typeface="HGPｺﾞｼｯｸE" panose="020B0900000000000000" pitchFamily="50" charset="-128"/>
                <a:ea typeface="HGPｺﾞｼｯｸE" panose="020B0900000000000000" pitchFamily="50" charset="-128"/>
              </a:rPr>
              <a:t>■上海市担当者から越境</a:t>
            </a:r>
            <a:r>
              <a:rPr lang="en-US" altLang="ja-JP" sz="800" dirty="0" smtClean="0">
                <a:latin typeface="HGPｺﾞｼｯｸE" panose="020B0900000000000000" pitchFamily="50" charset="-128"/>
                <a:ea typeface="HGPｺﾞｼｯｸE" panose="020B0900000000000000" pitchFamily="50" charset="-128"/>
              </a:rPr>
              <a:t>EC</a:t>
            </a:r>
            <a:r>
              <a:rPr lang="ja-JP" altLang="en-US" sz="800" dirty="0" smtClean="0">
                <a:latin typeface="HGPｺﾞｼｯｸE" panose="020B0900000000000000" pitchFamily="50" charset="-128"/>
                <a:ea typeface="HGPｺﾞｼｯｸE" panose="020B0900000000000000" pitchFamily="50" charset="-128"/>
              </a:rPr>
              <a:t>政策について説明</a:t>
            </a:r>
            <a:endParaRPr lang="zh-TW" altLang="en-US" sz="800" dirty="0">
              <a:latin typeface="HGPｺﾞｼｯｸE" panose="020B0900000000000000" pitchFamily="50" charset="-128"/>
              <a:ea typeface="HGPｺﾞｼｯｸE" panose="020B0900000000000000" pitchFamily="50" charset="-128"/>
            </a:endParaRPr>
          </a:p>
          <a:p>
            <a:r>
              <a:rPr lang="ja-JP" altLang="en-US" sz="800" dirty="0" smtClean="0">
                <a:latin typeface="HGPｺﾞｼｯｸE" panose="020B0900000000000000" pitchFamily="50" charset="-128"/>
                <a:ea typeface="HGPｺﾞｼｯｸE" panose="020B0900000000000000" pitchFamily="50" charset="-128"/>
              </a:rPr>
              <a:t>■</a:t>
            </a:r>
            <a:r>
              <a:rPr lang="zh-TW" altLang="en-US" sz="800" dirty="0" smtClean="0">
                <a:latin typeface="HGPｺﾞｼｯｸE" panose="020B0900000000000000" pitchFamily="50" charset="-128"/>
                <a:ea typeface="HGPｺﾞｼｯｸE" panose="020B0900000000000000" pitchFamily="50" charset="-128"/>
              </a:rPr>
              <a:t>介護</a:t>
            </a:r>
            <a:r>
              <a:rPr lang="ja-JP" altLang="en-US" sz="800" dirty="0" smtClean="0">
                <a:latin typeface="HGPｺﾞｼｯｸE" panose="020B0900000000000000" pitchFamily="50" charset="-128"/>
                <a:ea typeface="HGPｺﾞｼｯｸE" panose="020B0900000000000000" pitchFamily="50" charset="-128"/>
              </a:rPr>
              <a:t>施設・介護</a:t>
            </a:r>
            <a:r>
              <a:rPr lang="zh-TW" altLang="en-US" sz="800" dirty="0" smtClean="0">
                <a:latin typeface="HGPｺﾞｼｯｸE" panose="020B0900000000000000" pitchFamily="50" charset="-128"/>
                <a:ea typeface="HGPｺﾞｼｯｸE" panose="020B0900000000000000" pitchFamily="50" charset="-128"/>
              </a:rPr>
              <a:t>機器</a:t>
            </a:r>
            <a:r>
              <a:rPr lang="ja-JP" altLang="en-US" sz="800" dirty="0" smtClean="0">
                <a:latin typeface="HGPｺﾞｼｯｸE" panose="020B0900000000000000" pitchFamily="50" charset="-128"/>
                <a:ea typeface="HGPｺﾞｼｯｸE" panose="020B0900000000000000" pitchFamily="50" charset="-128"/>
              </a:rPr>
              <a:t>常設</a:t>
            </a:r>
            <a:r>
              <a:rPr lang="zh-TW" altLang="en-US" sz="800" dirty="0" smtClean="0">
                <a:latin typeface="HGPｺﾞｼｯｸE" panose="020B0900000000000000" pitchFamily="50" charset="-128"/>
                <a:ea typeface="HGPｺﾞｼｯｸE" panose="020B0900000000000000" pitchFamily="50" charset="-128"/>
              </a:rPr>
              <a:t>展示場見学</a:t>
            </a:r>
            <a:endParaRPr lang="en-US" altLang="zh-TW" sz="800" dirty="0" smtClean="0">
              <a:latin typeface="HGPｺﾞｼｯｸE" panose="020B0900000000000000" pitchFamily="50" charset="-128"/>
              <a:ea typeface="HGPｺﾞｼｯｸE" panose="020B0900000000000000" pitchFamily="50" charset="-128"/>
            </a:endParaRPr>
          </a:p>
          <a:p>
            <a:r>
              <a:rPr lang="ja-JP" altLang="en-US" sz="800" dirty="0" smtClean="0">
                <a:latin typeface="HGPｺﾞｼｯｸE" panose="020B0900000000000000" pitchFamily="50" charset="-128"/>
                <a:ea typeface="HGPｺﾞｼｯｸE" panose="020B0900000000000000" pitchFamily="50" charset="-128"/>
              </a:rPr>
              <a:t>■介護機器展示場運営会社との商談</a:t>
            </a:r>
            <a:endParaRPr lang="zh-TW" altLang="en-US" sz="800" dirty="0">
              <a:latin typeface="HGPｺﾞｼｯｸE" panose="020B0900000000000000" pitchFamily="50" charset="-128"/>
              <a:ea typeface="HGPｺﾞｼｯｸE" panose="020B0900000000000000" pitchFamily="50" charset="-128"/>
            </a:endParaRPr>
          </a:p>
        </p:txBody>
      </p:sp>
      <p:grpSp>
        <p:nvGrpSpPr>
          <p:cNvPr id="65" name="グループ化 64"/>
          <p:cNvGrpSpPr/>
          <p:nvPr/>
        </p:nvGrpSpPr>
        <p:grpSpPr>
          <a:xfrm>
            <a:off x="496799" y="3478726"/>
            <a:ext cx="3416073" cy="280133"/>
            <a:chOff x="4144537" y="4582572"/>
            <a:chExt cx="3188476" cy="280134"/>
          </a:xfrm>
        </p:grpSpPr>
        <p:sp>
          <p:nvSpPr>
            <p:cNvPr id="66" name="正方形/長方形 65"/>
            <p:cNvSpPr/>
            <p:nvPr/>
          </p:nvSpPr>
          <p:spPr>
            <a:xfrm>
              <a:off x="4165013" y="4582572"/>
              <a:ext cx="3168000" cy="280134"/>
            </a:xfrm>
            <a:prstGeom prst="rect">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4144537" y="4616896"/>
              <a:ext cx="3101397" cy="184666"/>
            </a:xfrm>
            <a:prstGeom prst="rect">
              <a:avLst/>
            </a:prstGeom>
          </p:spPr>
          <p:txBody>
            <a:bodyPr wrap="square" lIns="0" tIns="0" rIns="0" bIns="0">
              <a:spAutoFit/>
            </a:bodyPr>
            <a:lstStyle/>
            <a:p>
              <a:r>
                <a:rPr lang="ja-JP" altLang="en-US" sz="1200" dirty="0" smtClean="0">
                  <a:solidFill>
                    <a:schemeClr val="bg1"/>
                  </a:solidFill>
                  <a:latin typeface="HGｺﾞｼｯｸE" panose="020B0909000000000000" pitchFamily="49" charset="-128"/>
                  <a:ea typeface="HGｺﾞｼｯｸE" panose="020B0909000000000000" pitchFamily="49" charset="-128"/>
                </a:rPr>
                <a:t>　訪問都市</a:t>
              </a:r>
              <a:r>
                <a:rPr lang="ja-JP" altLang="en-US" sz="1000" spc="-150" dirty="0" smtClean="0">
                  <a:solidFill>
                    <a:schemeClr val="bg1"/>
                  </a:solidFill>
                  <a:latin typeface="HGｺﾞｼｯｸE" panose="020B0909000000000000" pitchFamily="49" charset="-128"/>
                  <a:ea typeface="HGｺﾞｼｯｸE" panose="020B0909000000000000" pitchFamily="49" charset="-128"/>
                </a:rPr>
                <a:t>（</a:t>
              </a:r>
              <a:r>
                <a:rPr lang="en-US" altLang="ja-JP" sz="1000" spc="-150" dirty="0" smtClean="0">
                  <a:solidFill>
                    <a:schemeClr val="bg1"/>
                  </a:solidFill>
                  <a:latin typeface="HGｺﾞｼｯｸE" panose="020B0909000000000000" pitchFamily="49" charset="-128"/>
                  <a:ea typeface="HGｺﾞｼｯｸE" panose="020B0909000000000000" pitchFamily="49" charset="-128"/>
                </a:rPr>
                <a:t>※</a:t>
              </a:r>
              <a:r>
                <a:rPr lang="ja-JP" altLang="en-US" sz="1000" spc="-150" dirty="0" smtClean="0">
                  <a:solidFill>
                    <a:schemeClr val="bg1"/>
                  </a:solidFill>
                  <a:latin typeface="HGｺﾞｼｯｸE" panose="020B0909000000000000" pitchFamily="49" charset="-128"/>
                  <a:ea typeface="HGｺﾞｼｯｸE" panose="020B0909000000000000" pitchFamily="49" charset="-128"/>
                </a:rPr>
                <a:t>詳しい旅程表はパンフレット中面を参照）</a:t>
              </a:r>
              <a:endParaRPr lang="ja-JP" altLang="en-US" sz="1000" spc="-150" dirty="0">
                <a:solidFill>
                  <a:schemeClr val="bg1"/>
                </a:solidFill>
                <a:latin typeface="HGｺﾞｼｯｸE" panose="020B0909000000000000" pitchFamily="49" charset="-128"/>
                <a:ea typeface="HGｺﾞｼｯｸE" panose="020B0909000000000000" pitchFamily="49" charset="-128"/>
              </a:endParaRPr>
            </a:p>
          </p:txBody>
        </p:sp>
      </p:grpSp>
      <p:grpSp>
        <p:nvGrpSpPr>
          <p:cNvPr id="68" name="グループ化 67"/>
          <p:cNvGrpSpPr/>
          <p:nvPr/>
        </p:nvGrpSpPr>
        <p:grpSpPr>
          <a:xfrm>
            <a:off x="4120022" y="6867884"/>
            <a:ext cx="3168000" cy="280133"/>
            <a:chOff x="4165013" y="4582572"/>
            <a:chExt cx="3168000" cy="280134"/>
          </a:xfrm>
        </p:grpSpPr>
        <p:sp>
          <p:nvSpPr>
            <p:cNvPr id="70" name="正方形/長方形 69"/>
            <p:cNvSpPr/>
            <p:nvPr/>
          </p:nvSpPr>
          <p:spPr>
            <a:xfrm>
              <a:off x="4165013" y="4582572"/>
              <a:ext cx="3168000" cy="280134"/>
            </a:xfrm>
            <a:prstGeom prst="rect">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4272792" y="4616900"/>
              <a:ext cx="461666" cy="184667"/>
            </a:xfrm>
            <a:prstGeom prst="rect">
              <a:avLst/>
            </a:prstGeom>
          </p:spPr>
          <p:txBody>
            <a:bodyPr wrap="none" lIns="0" tIns="0" rIns="0" bIns="0">
              <a:spAutoFit/>
            </a:bodyPr>
            <a:lstStyle/>
            <a:p>
              <a:pPr algn="ctr"/>
              <a:r>
                <a:rPr lang="ja-JP" altLang="en-US" sz="1200" dirty="0" smtClean="0">
                  <a:solidFill>
                    <a:schemeClr val="bg1"/>
                  </a:solidFill>
                  <a:latin typeface="HGｺﾞｼｯｸE" panose="020B0909000000000000" pitchFamily="49" charset="-128"/>
                  <a:ea typeface="HGｺﾞｼｯｸE" panose="020B0909000000000000" pitchFamily="49" charset="-128"/>
                </a:rPr>
                <a:t>団　長</a:t>
              </a:r>
              <a:endParaRPr lang="ja-JP" altLang="en-US" sz="1200" dirty="0">
                <a:solidFill>
                  <a:schemeClr val="bg1"/>
                </a:solidFill>
                <a:latin typeface="HGｺﾞｼｯｸE" panose="020B0909000000000000" pitchFamily="49" charset="-128"/>
                <a:ea typeface="HGｺﾞｼｯｸE" panose="020B0909000000000000" pitchFamily="49" charset="-128"/>
              </a:endParaRPr>
            </a:p>
          </p:txBody>
        </p:sp>
      </p:grpSp>
      <p:sp>
        <p:nvSpPr>
          <p:cNvPr id="72" name="正方形/長方形 71"/>
          <p:cNvSpPr/>
          <p:nvPr/>
        </p:nvSpPr>
        <p:spPr>
          <a:xfrm>
            <a:off x="4130265" y="7137128"/>
            <a:ext cx="3511651" cy="307777"/>
          </a:xfrm>
          <a:prstGeom prst="rect">
            <a:avLst/>
          </a:prstGeom>
        </p:spPr>
        <p:txBody>
          <a:bodyPr wrap="square" lIns="0" tIns="0" rIns="0" bIns="0">
            <a:spAutoFit/>
          </a:bodyPr>
          <a:lstStyle/>
          <a:p>
            <a:r>
              <a:rPr lang="ja-JP" altLang="en-US" sz="1000" dirty="0" smtClean="0">
                <a:solidFill>
                  <a:srgbClr val="0068B7"/>
                </a:solidFill>
                <a:latin typeface="HGSｺﾞｼｯｸE" panose="020B0900000000000000" pitchFamily="50" charset="-128"/>
                <a:ea typeface="HGSｺﾞｼｯｸE" panose="020B0900000000000000" pitchFamily="50" charset="-128"/>
              </a:rPr>
              <a:t>大阪商工会議所　中国ビジネス特別委員会委員長</a:t>
            </a:r>
            <a:endParaRPr lang="en-US" altLang="ja-JP" sz="1000" dirty="0" smtClean="0">
              <a:solidFill>
                <a:srgbClr val="0068B7"/>
              </a:solidFill>
              <a:latin typeface="HGSｺﾞｼｯｸE" panose="020B0900000000000000" pitchFamily="50" charset="-128"/>
              <a:ea typeface="HGSｺﾞｼｯｸE" panose="020B0900000000000000" pitchFamily="50" charset="-128"/>
            </a:endParaRPr>
          </a:p>
          <a:p>
            <a:r>
              <a:rPr lang="ja-JP" altLang="en-US" sz="1000" dirty="0" smtClean="0">
                <a:solidFill>
                  <a:srgbClr val="0068B7"/>
                </a:solidFill>
                <a:latin typeface="HGSｺﾞｼｯｸE" panose="020B0900000000000000" pitchFamily="50" charset="-128"/>
                <a:ea typeface="HGSｺﾞｼｯｸE" panose="020B0900000000000000" pitchFamily="50" charset="-128"/>
              </a:rPr>
              <a:t>　桑山　信雄 氏（伊藤忠商事株式会社　理事）</a:t>
            </a:r>
            <a:endParaRPr lang="en-US" altLang="ja-JP" sz="1000" dirty="0" smtClean="0">
              <a:solidFill>
                <a:srgbClr val="0068B7"/>
              </a:solidFill>
              <a:latin typeface="HGSｺﾞｼｯｸE" panose="020B0900000000000000" pitchFamily="50" charset="-128"/>
              <a:ea typeface="HGSｺﾞｼｯｸE" panose="020B0900000000000000" pitchFamily="50" charset="-128"/>
            </a:endParaRPr>
          </a:p>
        </p:txBody>
      </p:sp>
      <p:grpSp>
        <p:nvGrpSpPr>
          <p:cNvPr id="73" name="グループ化 72"/>
          <p:cNvGrpSpPr/>
          <p:nvPr/>
        </p:nvGrpSpPr>
        <p:grpSpPr>
          <a:xfrm>
            <a:off x="4110484" y="7502595"/>
            <a:ext cx="3168000" cy="280133"/>
            <a:chOff x="4165013" y="4582572"/>
            <a:chExt cx="3168000" cy="280134"/>
          </a:xfrm>
        </p:grpSpPr>
        <p:sp>
          <p:nvSpPr>
            <p:cNvPr id="74" name="正方形/長方形 73"/>
            <p:cNvSpPr/>
            <p:nvPr/>
          </p:nvSpPr>
          <p:spPr>
            <a:xfrm>
              <a:off x="4165013" y="4582572"/>
              <a:ext cx="3168000" cy="280134"/>
            </a:xfrm>
            <a:prstGeom prst="rect">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4295000" y="4633916"/>
              <a:ext cx="1077218" cy="184667"/>
            </a:xfrm>
            <a:prstGeom prst="rect">
              <a:avLst/>
            </a:prstGeom>
          </p:spPr>
          <p:txBody>
            <a:bodyPr wrap="none" lIns="0" tIns="0" rIns="0" bIns="0">
              <a:spAutoFit/>
            </a:bodyPr>
            <a:lstStyle/>
            <a:p>
              <a:pPr algn="ctr"/>
              <a:r>
                <a:rPr lang="ja-JP" altLang="en-US" sz="1200" dirty="0" smtClean="0">
                  <a:solidFill>
                    <a:schemeClr val="bg1"/>
                  </a:solidFill>
                  <a:latin typeface="HGｺﾞｼｯｸE" panose="020B0909000000000000" pitchFamily="49" charset="-128"/>
                  <a:ea typeface="HGｺﾞｼｯｸE" panose="020B0909000000000000" pitchFamily="49" charset="-128"/>
                </a:rPr>
                <a:t>申込締切・定員</a:t>
              </a:r>
              <a:endParaRPr lang="ja-JP" altLang="en-US" sz="1200" dirty="0">
                <a:solidFill>
                  <a:schemeClr val="bg1"/>
                </a:solidFill>
                <a:latin typeface="HGｺﾞｼｯｸE" panose="020B0909000000000000" pitchFamily="49" charset="-128"/>
                <a:ea typeface="HGｺﾞｼｯｸE" panose="020B0909000000000000" pitchFamily="49" charset="-128"/>
              </a:endParaRPr>
            </a:p>
          </p:txBody>
        </p:sp>
      </p:grpSp>
      <p:sp>
        <p:nvSpPr>
          <p:cNvPr id="76" name="正方形/長方形 75"/>
          <p:cNvSpPr/>
          <p:nvPr/>
        </p:nvSpPr>
        <p:spPr>
          <a:xfrm>
            <a:off x="4110484" y="7782728"/>
            <a:ext cx="3511651" cy="184666"/>
          </a:xfrm>
          <a:prstGeom prst="rect">
            <a:avLst/>
          </a:prstGeom>
        </p:spPr>
        <p:txBody>
          <a:bodyPr wrap="square" lIns="0" tIns="0" rIns="0" bIns="0">
            <a:spAutoFit/>
          </a:bodyPr>
          <a:lstStyle/>
          <a:p>
            <a:r>
              <a:rPr lang="en-US" altLang="ja-JP" sz="1200" b="1" dirty="0" smtClean="0">
                <a:solidFill>
                  <a:srgbClr val="FF0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2016</a:t>
            </a:r>
            <a:r>
              <a:rPr lang="ja-JP" altLang="en-US" sz="1200" b="1" dirty="0" smtClean="0">
                <a:solidFill>
                  <a:srgbClr val="FF0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年</a:t>
            </a:r>
            <a:r>
              <a:rPr lang="en-US" altLang="ja-JP" sz="1200" b="1" dirty="0" smtClean="0">
                <a:solidFill>
                  <a:srgbClr val="FF0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7</a:t>
            </a:r>
            <a:r>
              <a:rPr lang="ja-JP" altLang="en-US" sz="1200" b="1" dirty="0" smtClean="0">
                <a:solidFill>
                  <a:srgbClr val="FF0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月</a:t>
            </a:r>
            <a:r>
              <a:rPr lang="en-US" altLang="ja-JP" sz="1200" b="1" dirty="0" smtClean="0">
                <a:solidFill>
                  <a:srgbClr val="FF0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29</a:t>
            </a:r>
            <a:r>
              <a:rPr lang="ja-JP" altLang="en-US" sz="1200" b="1" dirty="0">
                <a:solidFill>
                  <a:srgbClr val="FF0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日（金</a:t>
            </a:r>
            <a:r>
              <a:rPr lang="ja-JP" altLang="en-US" sz="1200" b="1" dirty="0" smtClean="0">
                <a:solidFill>
                  <a:srgbClr val="FF0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a:t>
            </a:r>
            <a:r>
              <a:rPr lang="ja-JP" altLang="en-US" sz="900" spc="-300" dirty="0" smtClean="0">
                <a:solidFill>
                  <a:srgbClr val="FF0000"/>
                </a:solidFill>
                <a:latin typeface="HGSｺﾞｼｯｸE" panose="020B0900000000000000" pitchFamily="50" charset="-128"/>
                <a:ea typeface="HGSｺﾞｼｯｸE" panose="020B0900000000000000" pitchFamily="50" charset="-128"/>
              </a:rPr>
              <a:t>（</a:t>
            </a:r>
            <a:r>
              <a:rPr lang="en-US" altLang="ja-JP" sz="900" spc="-300" dirty="0" smtClean="0">
                <a:solidFill>
                  <a:srgbClr val="FF0000"/>
                </a:solidFill>
                <a:latin typeface="HGSｺﾞｼｯｸE" panose="020B0900000000000000" pitchFamily="50" charset="-128"/>
                <a:ea typeface="HGSｺﾞｼｯｸE" panose="020B0900000000000000" pitchFamily="50" charset="-128"/>
              </a:rPr>
              <a:t>※</a:t>
            </a:r>
            <a:r>
              <a:rPr lang="ja-JP" altLang="en-US" sz="900" u="sng" spc="-300" dirty="0" smtClean="0">
                <a:solidFill>
                  <a:srgbClr val="FF0000"/>
                </a:solidFill>
                <a:latin typeface="HGSｺﾞｼｯｸE" panose="020B0900000000000000" pitchFamily="50" charset="-128"/>
                <a:ea typeface="HGSｺﾞｼｯｸE" panose="020B0900000000000000" pitchFamily="50" charset="-128"/>
              </a:rPr>
              <a:t>申込先着</a:t>
            </a:r>
            <a:r>
              <a:rPr lang="ja-JP" altLang="en-US" sz="900" u="sng" spc="-300" dirty="0">
                <a:solidFill>
                  <a:srgbClr val="FF0000"/>
                </a:solidFill>
                <a:latin typeface="HGSｺﾞｼｯｸE" panose="020B0900000000000000" pitchFamily="50" charset="-128"/>
                <a:ea typeface="HGSｺﾞｼｯｸE" panose="020B0900000000000000" pitchFamily="50" charset="-128"/>
              </a:rPr>
              <a:t>１５</a:t>
            </a:r>
            <a:r>
              <a:rPr lang="ja-JP" altLang="en-US" sz="900" u="sng" spc="-300" dirty="0" smtClean="0">
                <a:solidFill>
                  <a:srgbClr val="FF0000"/>
                </a:solidFill>
                <a:latin typeface="HGSｺﾞｼｯｸE" panose="020B0900000000000000" pitchFamily="50" charset="-128"/>
                <a:ea typeface="HGSｺﾞｼｯｸE" panose="020B0900000000000000" pitchFamily="50" charset="-128"/>
              </a:rPr>
              <a:t>名</a:t>
            </a:r>
            <a:r>
              <a:rPr lang="ja-JP" altLang="en-US" sz="900" spc="-300" dirty="0" smtClean="0">
                <a:solidFill>
                  <a:srgbClr val="FF0000"/>
                </a:solidFill>
                <a:latin typeface="HGSｺﾞｼｯｸE" panose="020B0900000000000000" pitchFamily="50" charset="-128"/>
                <a:ea typeface="HGSｺﾞｼｯｸE" panose="020B0900000000000000" pitchFamily="50" charset="-128"/>
              </a:rPr>
              <a:t>・１社から複数名の参加も可）</a:t>
            </a:r>
            <a:endParaRPr lang="ja-JP" altLang="en-US" sz="900" spc="-300" dirty="0">
              <a:solidFill>
                <a:srgbClr val="FF0000"/>
              </a:solidFill>
              <a:latin typeface="HGSｺﾞｼｯｸE" panose="020B0900000000000000" pitchFamily="50" charset="-128"/>
              <a:ea typeface="HGSｺﾞｼｯｸE" panose="020B0900000000000000" pitchFamily="50" charset="-128"/>
            </a:endParaRPr>
          </a:p>
        </p:txBody>
      </p:sp>
      <p:sp>
        <p:nvSpPr>
          <p:cNvPr id="7" name="AutoShape 3"/>
          <p:cNvSpPr>
            <a:spLocks noChangeArrowheads="1"/>
          </p:cNvSpPr>
          <p:nvPr/>
        </p:nvSpPr>
        <p:spPr bwMode="auto">
          <a:xfrm>
            <a:off x="5551734" y="8774045"/>
            <a:ext cx="104775" cy="114300"/>
          </a:xfrm>
          <a:prstGeom prst="star5">
            <a:avLst/>
          </a:prstGeom>
          <a:solidFill>
            <a:srgbClr val="3399FF"/>
          </a:solidFill>
          <a:ln w="12700">
            <a:solidFill>
              <a:schemeClr val="tx1"/>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8" name="対角する 2 つの角を丸めた四角形 7"/>
          <p:cNvSpPr/>
          <p:nvPr/>
        </p:nvSpPr>
        <p:spPr>
          <a:xfrm>
            <a:off x="5656509" y="8553450"/>
            <a:ext cx="477591" cy="220595"/>
          </a:xfrm>
          <a:prstGeom prst="round2DiagRect">
            <a:avLst/>
          </a:prstGeom>
          <a:ln>
            <a:solidFill>
              <a:srgbClr val="3399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5627963" y="8553450"/>
            <a:ext cx="563441" cy="230832"/>
          </a:xfrm>
          <a:prstGeom prst="rect">
            <a:avLst/>
          </a:prstGeom>
          <a:noFill/>
        </p:spPr>
        <p:txBody>
          <a:bodyPr wrap="square" rtlCol="0">
            <a:spAutoFit/>
          </a:bodyPr>
          <a:lstStyle/>
          <a:p>
            <a:r>
              <a:rPr kumimoji="1" lang="ja-JP" altLang="en-US" sz="900" b="1" dirty="0" smtClean="0"/>
              <a:t>④煙台</a:t>
            </a:r>
            <a:endParaRPr kumimoji="1" lang="ja-JP" altLang="en-US" sz="900" b="1" dirty="0"/>
          </a:p>
        </p:txBody>
      </p:sp>
      <p:sp>
        <p:nvSpPr>
          <p:cNvPr id="77" name="AutoShape 3"/>
          <p:cNvSpPr>
            <a:spLocks noChangeArrowheads="1"/>
          </p:cNvSpPr>
          <p:nvPr/>
        </p:nvSpPr>
        <p:spPr bwMode="auto">
          <a:xfrm>
            <a:off x="5323134" y="8889865"/>
            <a:ext cx="104775" cy="114300"/>
          </a:xfrm>
          <a:prstGeom prst="star5">
            <a:avLst/>
          </a:prstGeom>
          <a:solidFill>
            <a:srgbClr val="99CC00"/>
          </a:solidFill>
          <a:ln w="12700">
            <a:solidFill>
              <a:schemeClr val="tx1"/>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9" name="対角する 2 つの角を丸めた四角形 78"/>
          <p:cNvSpPr/>
          <p:nvPr/>
        </p:nvSpPr>
        <p:spPr>
          <a:xfrm>
            <a:off x="4903248" y="8627418"/>
            <a:ext cx="477591" cy="220595"/>
          </a:xfrm>
          <a:prstGeom prst="round2DiagRect">
            <a:avLst/>
          </a:prstGeom>
          <a:ln>
            <a:solidFill>
              <a:srgbClr val="99CC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0" name="対角する 2 つの角を丸めた四角形 79"/>
          <p:cNvSpPr/>
          <p:nvPr/>
        </p:nvSpPr>
        <p:spPr>
          <a:xfrm>
            <a:off x="4950318" y="9634201"/>
            <a:ext cx="477591" cy="220595"/>
          </a:xfrm>
          <a:prstGeom prst="round2DiagRect">
            <a:avLst/>
          </a:prstGeom>
          <a:ln>
            <a:solidFill>
              <a:srgbClr val="FF66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1" name="対角する 2 つの角を丸めた四角形 80"/>
          <p:cNvSpPr/>
          <p:nvPr/>
        </p:nvSpPr>
        <p:spPr>
          <a:xfrm>
            <a:off x="5201034" y="9307174"/>
            <a:ext cx="477591" cy="220595"/>
          </a:xfrm>
          <a:prstGeom prst="round2Diag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2" name="テキスト ボックス 81"/>
          <p:cNvSpPr txBox="1"/>
          <p:nvPr/>
        </p:nvSpPr>
        <p:spPr>
          <a:xfrm>
            <a:off x="5167956" y="9296937"/>
            <a:ext cx="563441" cy="230832"/>
          </a:xfrm>
          <a:prstGeom prst="rect">
            <a:avLst/>
          </a:prstGeom>
          <a:noFill/>
        </p:spPr>
        <p:txBody>
          <a:bodyPr wrap="square" rtlCol="0">
            <a:spAutoFit/>
          </a:bodyPr>
          <a:lstStyle/>
          <a:p>
            <a:r>
              <a:rPr lang="ja-JP" altLang="en-US" sz="900" b="1" dirty="0" smtClean="0"/>
              <a:t>①上海</a:t>
            </a:r>
            <a:endParaRPr kumimoji="1" lang="ja-JP" altLang="en-US" sz="900" b="1" dirty="0"/>
          </a:p>
        </p:txBody>
      </p:sp>
      <p:sp>
        <p:nvSpPr>
          <p:cNvPr id="83" name="テキスト ボックス 82"/>
          <p:cNvSpPr txBox="1"/>
          <p:nvPr/>
        </p:nvSpPr>
        <p:spPr>
          <a:xfrm>
            <a:off x="4860322" y="8630708"/>
            <a:ext cx="563441" cy="230832"/>
          </a:xfrm>
          <a:prstGeom prst="rect">
            <a:avLst/>
          </a:prstGeom>
          <a:noFill/>
        </p:spPr>
        <p:txBody>
          <a:bodyPr wrap="square" rtlCol="0">
            <a:spAutoFit/>
          </a:bodyPr>
          <a:lstStyle/>
          <a:p>
            <a:r>
              <a:rPr lang="ja-JP" altLang="en-US" sz="900" b="1" dirty="0"/>
              <a:t>③濰坊</a:t>
            </a:r>
            <a:endParaRPr kumimoji="1" lang="ja-JP" altLang="en-US" sz="900" b="1" dirty="0"/>
          </a:p>
        </p:txBody>
      </p:sp>
      <p:sp>
        <p:nvSpPr>
          <p:cNvPr id="84" name="AutoShape 3"/>
          <p:cNvSpPr>
            <a:spLocks noChangeArrowheads="1"/>
          </p:cNvSpPr>
          <p:nvPr/>
        </p:nvSpPr>
        <p:spPr bwMode="auto">
          <a:xfrm>
            <a:off x="5464358" y="9726839"/>
            <a:ext cx="104775" cy="114300"/>
          </a:xfrm>
          <a:prstGeom prst="star5">
            <a:avLst/>
          </a:prstGeom>
          <a:solidFill>
            <a:srgbClr val="FF6600"/>
          </a:solidFill>
          <a:ln w="12700">
            <a:solidFill>
              <a:schemeClr val="tx1"/>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85" name="AutoShape 3"/>
          <p:cNvSpPr>
            <a:spLocks noChangeArrowheads="1"/>
          </p:cNvSpPr>
          <p:nvPr/>
        </p:nvSpPr>
        <p:spPr bwMode="auto">
          <a:xfrm>
            <a:off x="5626238" y="9585051"/>
            <a:ext cx="104775" cy="114300"/>
          </a:xfrm>
          <a:prstGeom prst="star5">
            <a:avLst/>
          </a:prstGeom>
          <a:solidFill>
            <a:srgbClr val="FF0000"/>
          </a:solidFill>
          <a:ln w="12700">
            <a:solidFill>
              <a:schemeClr val="tx1"/>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86" name="テキスト ボックス 85"/>
          <p:cNvSpPr txBox="1"/>
          <p:nvPr/>
        </p:nvSpPr>
        <p:spPr>
          <a:xfrm>
            <a:off x="4919313" y="9634201"/>
            <a:ext cx="563441" cy="230832"/>
          </a:xfrm>
          <a:prstGeom prst="rect">
            <a:avLst/>
          </a:prstGeom>
          <a:noFill/>
        </p:spPr>
        <p:txBody>
          <a:bodyPr wrap="square" rtlCol="0">
            <a:spAutoFit/>
          </a:bodyPr>
          <a:lstStyle/>
          <a:p>
            <a:r>
              <a:rPr lang="ja-JP" altLang="en-US" sz="900" b="1" dirty="0" smtClean="0"/>
              <a:t>②杭州</a:t>
            </a:r>
            <a:endParaRPr kumimoji="1" lang="ja-JP" altLang="en-US" sz="900" b="1" dirty="0"/>
          </a:p>
        </p:txBody>
      </p:sp>
      <p:sp>
        <p:nvSpPr>
          <p:cNvPr id="13" name="下カーブ矢印 12"/>
          <p:cNvSpPr/>
          <p:nvPr/>
        </p:nvSpPr>
        <p:spPr>
          <a:xfrm rot="9384840" flipV="1">
            <a:off x="5569322" y="9066444"/>
            <a:ext cx="1545550" cy="236473"/>
          </a:xfrm>
          <a:prstGeom prst="curvedDownArrow">
            <a:avLst>
              <a:gd name="adj1" fmla="val 0"/>
              <a:gd name="adj2" fmla="val 27632"/>
              <a:gd name="adj3" fmla="val 25000"/>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7" name="図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71252" flipH="1">
            <a:off x="5989449" y="9004165"/>
            <a:ext cx="633550" cy="215903"/>
          </a:xfrm>
          <a:prstGeom prst="rect">
            <a:avLst/>
          </a:prstGeom>
          <a:solidFill>
            <a:srgbClr val="0000FF"/>
          </a:solidFill>
          <a:ln>
            <a:solidFill>
              <a:srgbClr val="0000FF"/>
            </a:solidFill>
          </a:ln>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4024" y="4300129"/>
            <a:ext cx="1517566" cy="900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22852" y="4300128"/>
            <a:ext cx="1481326" cy="900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テキスト ボックス 87"/>
          <p:cNvSpPr txBox="1"/>
          <p:nvPr/>
        </p:nvSpPr>
        <p:spPr>
          <a:xfrm>
            <a:off x="1606779" y="5245273"/>
            <a:ext cx="2243582" cy="461665"/>
          </a:xfrm>
          <a:prstGeom prst="rect">
            <a:avLst/>
          </a:prstGeom>
          <a:noFill/>
        </p:spPr>
        <p:txBody>
          <a:bodyPr wrap="square" rtlCol="0">
            <a:spAutoFit/>
          </a:bodyPr>
          <a:lstStyle/>
          <a:p>
            <a:r>
              <a:rPr lang="ja-JP" altLang="en-US" sz="800" dirty="0" smtClean="0">
                <a:latin typeface="HGPｺﾞｼｯｸE" panose="020B0900000000000000" pitchFamily="50" charset="-128"/>
                <a:ea typeface="HGPｺﾞｼｯｸE" panose="020B0900000000000000" pitchFamily="50" charset="-128"/>
              </a:rPr>
              <a:t>■</a:t>
            </a:r>
            <a:r>
              <a:rPr lang="zh-TW" altLang="en-US" sz="800" dirty="0" smtClean="0">
                <a:latin typeface="HGPｺﾞｼｯｸE" panose="020B0900000000000000" pitchFamily="50" charset="-128"/>
                <a:ea typeface="HGPｺﾞｼｯｸE" panose="020B0900000000000000" pitchFamily="50" charset="-128"/>
              </a:rPr>
              <a:t>越境</a:t>
            </a:r>
            <a:r>
              <a:rPr lang="en-US" altLang="zh-TW" sz="800" dirty="0">
                <a:latin typeface="HGPｺﾞｼｯｸE" panose="020B0900000000000000" pitchFamily="50" charset="-128"/>
                <a:ea typeface="HGPｺﾞｼｯｸE" panose="020B0900000000000000" pitchFamily="50" charset="-128"/>
              </a:rPr>
              <a:t>EC</a:t>
            </a:r>
            <a:r>
              <a:rPr lang="zh-TW" altLang="en-US" sz="800" dirty="0">
                <a:latin typeface="HGPｺﾞｼｯｸE" panose="020B0900000000000000" pitchFamily="50" charset="-128"/>
                <a:ea typeface="HGPｺﾞｼｯｸE" panose="020B0900000000000000" pitchFamily="50" charset="-128"/>
              </a:rPr>
              <a:t>保税</a:t>
            </a:r>
            <a:r>
              <a:rPr lang="zh-TW" altLang="en-US" sz="800" dirty="0" smtClean="0">
                <a:latin typeface="HGPｺﾞｼｯｸE" panose="020B0900000000000000" pitchFamily="50" charset="-128"/>
                <a:ea typeface="HGPｺﾞｼｯｸE" panose="020B0900000000000000" pitchFamily="50" charset="-128"/>
              </a:rPr>
              <a:t>区</a:t>
            </a:r>
            <a:r>
              <a:rPr lang="ja-JP" altLang="en-US" sz="800" dirty="0" smtClean="0">
                <a:latin typeface="HGPｺﾞｼｯｸE" panose="020B0900000000000000" pitchFamily="50" charset="-128"/>
                <a:ea typeface="HGPｺﾞｼｯｸE" panose="020B0900000000000000" pitchFamily="50" charset="-128"/>
              </a:rPr>
              <a:t>の見学</a:t>
            </a:r>
            <a:endParaRPr lang="en-US" altLang="ja-JP" sz="800" dirty="0" smtClean="0">
              <a:latin typeface="HGPｺﾞｼｯｸE" panose="020B0900000000000000" pitchFamily="50" charset="-128"/>
              <a:ea typeface="HGPｺﾞｼｯｸE" panose="020B0900000000000000" pitchFamily="50" charset="-128"/>
            </a:endParaRPr>
          </a:p>
          <a:p>
            <a:r>
              <a:rPr lang="ja-JP" altLang="en-US" sz="800" dirty="0" smtClean="0">
                <a:latin typeface="HGPｺﾞｼｯｸE" panose="020B0900000000000000" pitchFamily="50" charset="-128"/>
                <a:ea typeface="HGPｺﾞｼｯｸE" panose="020B0900000000000000" pitchFamily="50" charset="-128"/>
              </a:rPr>
              <a:t>■杭州市担当者と越境</a:t>
            </a:r>
            <a:r>
              <a:rPr lang="en-US" altLang="ja-JP" sz="800" dirty="0" smtClean="0">
                <a:latin typeface="HGPｺﾞｼｯｸE" panose="020B0900000000000000" pitchFamily="50" charset="-128"/>
                <a:ea typeface="HGPｺﾞｼｯｸE" panose="020B0900000000000000" pitchFamily="50" charset="-128"/>
              </a:rPr>
              <a:t>EC</a:t>
            </a:r>
            <a:r>
              <a:rPr lang="ja-JP" altLang="en-US" sz="800" dirty="0" smtClean="0">
                <a:latin typeface="HGPｺﾞｼｯｸE" panose="020B0900000000000000" pitchFamily="50" charset="-128"/>
                <a:ea typeface="HGPｺﾞｼｯｸE" panose="020B0900000000000000" pitchFamily="50" charset="-128"/>
              </a:rPr>
              <a:t>について意見交換</a:t>
            </a:r>
            <a:endParaRPr lang="en-US" altLang="ja-JP" sz="800" dirty="0" smtClean="0">
              <a:latin typeface="HGPｺﾞｼｯｸE" panose="020B0900000000000000" pitchFamily="50" charset="-128"/>
              <a:ea typeface="HGPｺﾞｼｯｸE" panose="020B0900000000000000" pitchFamily="50" charset="-128"/>
            </a:endParaRPr>
          </a:p>
          <a:p>
            <a:r>
              <a:rPr lang="ja-JP" altLang="en-US" sz="800" dirty="0" smtClean="0">
                <a:latin typeface="HGPｺﾞｼｯｸE" panose="020B0900000000000000" pitchFamily="50" charset="-128"/>
                <a:ea typeface="HGPｺﾞｼｯｸE" panose="020B0900000000000000" pitchFamily="50" charset="-128"/>
              </a:rPr>
              <a:t>■市内視察（西湖など）</a:t>
            </a:r>
            <a:endParaRPr lang="zh-TW" altLang="en-US" sz="800" dirty="0">
              <a:latin typeface="HGPｺﾞｼｯｸE" panose="020B0900000000000000" pitchFamily="50" charset="-128"/>
              <a:ea typeface="HGPｺﾞｼｯｸE" panose="020B0900000000000000" pitchFamily="50" charset="-128"/>
            </a:endParaRPr>
          </a:p>
        </p:txBody>
      </p:sp>
      <p:sp>
        <p:nvSpPr>
          <p:cNvPr id="89" name="テキスト ボックス 88"/>
          <p:cNvSpPr txBox="1"/>
          <p:nvPr/>
        </p:nvSpPr>
        <p:spPr>
          <a:xfrm>
            <a:off x="1977109" y="6838673"/>
            <a:ext cx="2243582" cy="338554"/>
          </a:xfrm>
          <a:prstGeom prst="rect">
            <a:avLst/>
          </a:prstGeom>
          <a:noFill/>
        </p:spPr>
        <p:txBody>
          <a:bodyPr wrap="square" rtlCol="0">
            <a:spAutoFit/>
          </a:bodyPr>
          <a:lstStyle/>
          <a:p>
            <a:r>
              <a:rPr lang="ja-JP" altLang="en-US" sz="800" dirty="0" smtClean="0">
                <a:latin typeface="HGPｺﾞｼｯｸE" panose="020B0900000000000000" pitchFamily="50" charset="-128"/>
                <a:ea typeface="HGPｺﾞｼｯｸE" panose="020B0900000000000000" pitchFamily="50" charset="-128"/>
              </a:rPr>
              <a:t>■介護機器の展示場見学</a:t>
            </a:r>
            <a:endParaRPr lang="en-US" altLang="ja-JP" sz="800" dirty="0" smtClean="0">
              <a:latin typeface="HGPｺﾞｼｯｸE" panose="020B0900000000000000" pitchFamily="50" charset="-128"/>
              <a:ea typeface="HGPｺﾞｼｯｸE" panose="020B0900000000000000" pitchFamily="50" charset="-128"/>
            </a:endParaRPr>
          </a:p>
          <a:p>
            <a:r>
              <a:rPr lang="ja-JP" altLang="en-US" sz="800" dirty="0" smtClean="0">
                <a:latin typeface="HGPｺﾞｼｯｸE" panose="020B0900000000000000" pitchFamily="50" charset="-128"/>
                <a:ea typeface="HGPｺﾞｼｯｸE" panose="020B0900000000000000" pitchFamily="50" charset="-128"/>
              </a:rPr>
              <a:t>■介護機器等の博覧会見学</a:t>
            </a:r>
            <a:endParaRPr lang="en-US" altLang="ja-JP" sz="800" dirty="0" smtClean="0">
              <a:latin typeface="HGPｺﾞｼｯｸE" panose="020B0900000000000000" pitchFamily="50" charset="-128"/>
              <a:ea typeface="HGPｺﾞｼｯｸE" panose="020B0900000000000000" pitchFamily="50" charset="-128"/>
            </a:endParaRPr>
          </a:p>
        </p:txBody>
      </p:sp>
      <p:sp>
        <p:nvSpPr>
          <p:cNvPr id="90" name="テキスト ボックス 89"/>
          <p:cNvSpPr txBox="1"/>
          <p:nvPr/>
        </p:nvSpPr>
        <p:spPr>
          <a:xfrm>
            <a:off x="1674724" y="8389446"/>
            <a:ext cx="2243582" cy="461665"/>
          </a:xfrm>
          <a:prstGeom prst="rect">
            <a:avLst/>
          </a:prstGeom>
          <a:noFill/>
        </p:spPr>
        <p:txBody>
          <a:bodyPr wrap="square" rtlCol="0">
            <a:spAutoFit/>
          </a:bodyPr>
          <a:lstStyle/>
          <a:p>
            <a:r>
              <a:rPr lang="ja-JP" altLang="en-US" sz="800" dirty="0" smtClean="0">
                <a:latin typeface="HGPｺﾞｼｯｸE" panose="020B0900000000000000" pitchFamily="50" charset="-128"/>
                <a:ea typeface="HGPｺﾞｼｯｸE" panose="020B0900000000000000" pitchFamily="50" charset="-128"/>
              </a:rPr>
              <a:t>■煙台市開発区内の介護施設見学</a:t>
            </a:r>
            <a:endParaRPr lang="en-US" altLang="ja-JP" sz="800" dirty="0" smtClean="0">
              <a:latin typeface="HGPｺﾞｼｯｸE" panose="020B0900000000000000" pitchFamily="50" charset="-128"/>
              <a:ea typeface="HGPｺﾞｼｯｸE" panose="020B0900000000000000" pitchFamily="50" charset="-128"/>
            </a:endParaRPr>
          </a:p>
          <a:p>
            <a:r>
              <a:rPr lang="ja-JP" altLang="en-US" sz="800" dirty="0" smtClean="0">
                <a:latin typeface="HGPｺﾞｼｯｸE" panose="020B0900000000000000" pitchFamily="50" charset="-128"/>
                <a:ea typeface="HGPｺﾞｼｯｸE" panose="020B0900000000000000" pitchFamily="50" charset="-128"/>
              </a:rPr>
              <a:t>■煙台市開発区担当者との意見交換</a:t>
            </a:r>
            <a:endParaRPr lang="en-US" altLang="ja-JP" sz="800" dirty="0" smtClean="0">
              <a:latin typeface="HGPｺﾞｼｯｸE" panose="020B0900000000000000" pitchFamily="50" charset="-128"/>
              <a:ea typeface="HGPｺﾞｼｯｸE" panose="020B0900000000000000" pitchFamily="50" charset="-128"/>
            </a:endParaRPr>
          </a:p>
          <a:p>
            <a:r>
              <a:rPr lang="ja-JP" altLang="en-US" sz="800" dirty="0" smtClean="0">
                <a:latin typeface="HGPｺﾞｼｯｸE" panose="020B0900000000000000" pitchFamily="50" charset="-128"/>
                <a:ea typeface="HGPｺﾞｼｯｸE" panose="020B0900000000000000" pitchFamily="50" charset="-128"/>
              </a:rPr>
              <a:t>■市内のワイン醸造所見学</a:t>
            </a:r>
            <a:endParaRPr lang="en-US" altLang="zh-TW" sz="800" dirty="0" smtClean="0">
              <a:latin typeface="HGPｺﾞｼｯｸE" panose="020B0900000000000000" pitchFamily="50" charset="-128"/>
              <a:ea typeface="HGPｺﾞｼｯｸE" panose="020B0900000000000000" pitchFamily="50" charset="-128"/>
            </a:endParaRPr>
          </a:p>
        </p:txBody>
      </p:sp>
      <p:pic>
        <p:nvPicPr>
          <p:cNvPr id="1031"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4025" y="5778127"/>
            <a:ext cx="1532195" cy="952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9991" r="21954"/>
          <a:stretch/>
        </p:blipFill>
        <p:spPr bwMode="auto">
          <a:xfrm>
            <a:off x="2421591" y="5757978"/>
            <a:ext cx="1473265" cy="973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8532" y="7307315"/>
            <a:ext cx="1543058" cy="101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21591" y="7307316"/>
            <a:ext cx="1459020" cy="100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22852" y="8899359"/>
            <a:ext cx="1452634" cy="886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8532" y="8888346"/>
            <a:ext cx="1543058" cy="89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449601" y="2167415"/>
            <a:ext cx="7058369" cy="1061829"/>
          </a:xfrm>
          <a:prstGeom prst="rect">
            <a:avLst/>
          </a:prstGeom>
          <a:noFill/>
        </p:spPr>
        <p:txBody>
          <a:bodyPr wrap="square" rtlCol="0">
            <a:spAutoFit/>
          </a:bodyPr>
          <a:lstStyle/>
          <a:p>
            <a:r>
              <a:rPr lang="en-US" altLang="ja-JP" sz="900" b="1" dirty="0">
                <a:solidFill>
                  <a:schemeClr val="bg1"/>
                </a:solidFill>
                <a:effectLst>
                  <a:outerShdw blurRad="38100" dist="38100" dir="2700000" algn="tl">
                    <a:srgbClr val="000000">
                      <a:alpha val="43137"/>
                    </a:srgbClr>
                  </a:outerShdw>
                </a:effectLst>
                <a:latin typeface="+mn-ea"/>
              </a:rPr>
              <a:t>【</a:t>
            </a:r>
            <a:r>
              <a:rPr lang="ja-JP" altLang="en-US" sz="900" b="1" dirty="0">
                <a:solidFill>
                  <a:schemeClr val="bg1"/>
                </a:solidFill>
                <a:effectLst>
                  <a:outerShdw blurRad="38100" dist="38100" dir="2700000" algn="tl">
                    <a:srgbClr val="000000">
                      <a:alpha val="43137"/>
                    </a:srgbClr>
                  </a:outerShdw>
                </a:effectLst>
                <a:latin typeface="+mn-ea"/>
              </a:rPr>
              <a:t>こんな方にオススメ！</a:t>
            </a:r>
            <a:r>
              <a:rPr lang="en-US" altLang="ja-JP" sz="900" b="1" dirty="0">
                <a:solidFill>
                  <a:schemeClr val="bg1"/>
                </a:solidFill>
                <a:effectLst>
                  <a:outerShdw blurRad="38100" dist="38100" dir="2700000" algn="tl">
                    <a:srgbClr val="000000">
                      <a:alpha val="43137"/>
                    </a:srgbClr>
                  </a:outerShdw>
                </a:effectLst>
                <a:latin typeface="+mn-ea"/>
              </a:rPr>
              <a:t>】</a:t>
            </a:r>
          </a:p>
          <a:p>
            <a:r>
              <a:rPr lang="en-US" altLang="ja-JP" sz="900" dirty="0">
                <a:solidFill>
                  <a:schemeClr val="bg1"/>
                </a:solidFill>
                <a:effectLst>
                  <a:outerShdw blurRad="38100" dist="38100" dir="2700000" algn="tl">
                    <a:srgbClr val="000000">
                      <a:alpha val="43137"/>
                    </a:srgbClr>
                  </a:outerShdw>
                </a:effectLst>
                <a:latin typeface="+mn-ea"/>
              </a:rPr>
              <a:t>★</a:t>
            </a:r>
            <a:r>
              <a:rPr lang="ja-JP" altLang="en-US" sz="900" dirty="0">
                <a:solidFill>
                  <a:schemeClr val="bg1"/>
                </a:solidFill>
                <a:effectLst>
                  <a:outerShdw blurRad="38100" dist="38100" dir="2700000" algn="tl">
                    <a:srgbClr val="000000">
                      <a:alpha val="43137"/>
                    </a:srgbClr>
                  </a:outerShdw>
                </a:effectLst>
                <a:latin typeface="+mn-ea"/>
              </a:rPr>
              <a:t>中国でニーズが急速に高まっている</a:t>
            </a:r>
            <a:r>
              <a:rPr lang="ja-JP" altLang="en-US" sz="900" b="1" dirty="0">
                <a:solidFill>
                  <a:schemeClr val="bg1"/>
                </a:solidFill>
                <a:effectLst>
                  <a:outerShdw blurRad="38100" dist="38100" dir="2700000" algn="tl">
                    <a:srgbClr val="000000">
                      <a:alpha val="43137"/>
                    </a:srgbClr>
                  </a:outerShdw>
                </a:effectLst>
                <a:latin typeface="+mn-ea"/>
              </a:rPr>
              <a:t>シルバー（高齢者）産業の市場動向を知りたい</a:t>
            </a:r>
          </a:p>
          <a:p>
            <a:r>
              <a:rPr lang="ja-JP" altLang="en-US" sz="900" dirty="0">
                <a:solidFill>
                  <a:schemeClr val="bg1"/>
                </a:solidFill>
                <a:effectLst>
                  <a:outerShdw blurRad="38100" dist="38100" dir="2700000" algn="tl">
                    <a:srgbClr val="000000">
                      <a:alpha val="43137"/>
                    </a:srgbClr>
                  </a:outerShdw>
                </a:effectLst>
                <a:latin typeface="+mn-ea"/>
              </a:rPr>
              <a:t>★中国の高齢者施設等の視察だけでなく、</a:t>
            </a:r>
            <a:r>
              <a:rPr lang="ja-JP" altLang="en-US" sz="900" b="1" dirty="0">
                <a:solidFill>
                  <a:schemeClr val="bg1"/>
                </a:solidFill>
                <a:effectLst>
                  <a:outerShdw blurRad="38100" dist="38100" dir="2700000" algn="tl">
                    <a:srgbClr val="000000">
                      <a:alpha val="43137"/>
                    </a:srgbClr>
                  </a:outerShdw>
                </a:effectLst>
                <a:latin typeface="+mn-ea"/>
              </a:rPr>
              <a:t>取引先候補となる中国のバイヤーに自社製品・サービスを直接ＰＲしたい</a:t>
            </a:r>
          </a:p>
          <a:p>
            <a:r>
              <a:rPr lang="ja-JP" altLang="en-US" sz="900" dirty="0">
                <a:solidFill>
                  <a:schemeClr val="bg1"/>
                </a:solidFill>
                <a:effectLst>
                  <a:outerShdw blurRad="38100" dist="38100" dir="2700000" algn="tl">
                    <a:srgbClr val="000000">
                      <a:alpha val="43137"/>
                    </a:srgbClr>
                  </a:outerShdw>
                </a:effectLst>
                <a:latin typeface="+mn-ea"/>
              </a:rPr>
              <a:t>★中国向け販路拡大の新たな選択肢として近年注目されている</a:t>
            </a:r>
            <a:r>
              <a:rPr lang="ja-JP" altLang="en-US" sz="900" b="1" dirty="0">
                <a:solidFill>
                  <a:schemeClr val="bg1"/>
                </a:solidFill>
                <a:effectLst>
                  <a:outerShdw blurRad="38100" dist="38100" dir="2700000" algn="tl">
                    <a:srgbClr val="000000">
                      <a:alpha val="43137"/>
                    </a:srgbClr>
                  </a:outerShdw>
                </a:effectLst>
                <a:latin typeface="+mn-ea"/>
              </a:rPr>
              <a:t>「越境ＥＣ」（国境をまたいだオンライン上の商取引）の可能性と実態を知りたい</a:t>
            </a:r>
          </a:p>
          <a:p>
            <a:r>
              <a:rPr lang="ja-JP" altLang="en-US" sz="900" dirty="0">
                <a:solidFill>
                  <a:schemeClr val="bg1"/>
                </a:solidFill>
                <a:effectLst>
                  <a:outerShdw blurRad="38100" dist="38100" dir="2700000" algn="tl">
                    <a:srgbClr val="000000">
                      <a:alpha val="43137"/>
                    </a:srgbClr>
                  </a:outerShdw>
                </a:effectLst>
                <a:latin typeface="+mn-ea"/>
              </a:rPr>
              <a:t>★変化の激しい</a:t>
            </a:r>
            <a:r>
              <a:rPr lang="ja-JP" altLang="en-US" sz="900" b="1" dirty="0">
                <a:solidFill>
                  <a:schemeClr val="bg1"/>
                </a:solidFill>
                <a:effectLst>
                  <a:outerShdw blurRad="38100" dist="38100" dir="2700000" algn="tl">
                    <a:srgbClr val="000000">
                      <a:alpha val="43137"/>
                    </a:srgbClr>
                  </a:outerShdw>
                </a:effectLst>
                <a:latin typeface="+mn-ea"/>
              </a:rPr>
              <a:t>越境ＥＣの政策動向や中国の保税区の実態を、現地政府の担当者から直接学び、自社の悩みや疑問を解決したい</a:t>
            </a:r>
          </a:p>
          <a:p>
            <a:r>
              <a:rPr lang="ja-JP" altLang="en-US" sz="900" dirty="0">
                <a:solidFill>
                  <a:schemeClr val="bg1"/>
                </a:solidFill>
                <a:effectLst>
                  <a:outerShdw blurRad="38100" dist="38100" dir="2700000" algn="tl">
                    <a:srgbClr val="000000">
                      <a:alpha val="43137"/>
                    </a:srgbClr>
                  </a:outerShdw>
                </a:effectLst>
                <a:latin typeface="+mn-ea"/>
              </a:rPr>
              <a:t>★グローバルなビジネス環境が魅力の都心部と、外資企業の競合が少ない新興都市を比較し、</a:t>
            </a:r>
            <a:r>
              <a:rPr lang="ja-JP" altLang="en-US" sz="900" b="1" dirty="0">
                <a:solidFill>
                  <a:schemeClr val="bg1"/>
                </a:solidFill>
                <a:effectLst>
                  <a:outerShdw blurRad="38100" dist="38100" dir="2700000" algn="tl">
                    <a:srgbClr val="000000">
                      <a:alpha val="43137"/>
                    </a:srgbClr>
                  </a:outerShdw>
                </a:effectLst>
                <a:latin typeface="+mn-ea"/>
              </a:rPr>
              <a:t>自社にとって最適な販売・進出先を見極めたい</a:t>
            </a:r>
          </a:p>
          <a:p>
            <a:r>
              <a:rPr lang="ja-JP" altLang="en-US" sz="900" dirty="0">
                <a:solidFill>
                  <a:schemeClr val="bg1"/>
                </a:solidFill>
                <a:effectLst>
                  <a:outerShdw blurRad="38100" dist="38100" dir="2700000" algn="tl">
                    <a:srgbClr val="000000">
                      <a:alpha val="43137"/>
                    </a:srgbClr>
                  </a:outerShdw>
                </a:effectLst>
                <a:latin typeface="+mn-ea"/>
              </a:rPr>
              <a:t>★中国ビジネス、シルバー産業、越境ＥＣに関心のある</a:t>
            </a:r>
            <a:r>
              <a:rPr lang="ja-JP" altLang="en-US" sz="900" b="1" dirty="0">
                <a:solidFill>
                  <a:schemeClr val="bg1"/>
                </a:solidFill>
                <a:effectLst>
                  <a:outerShdw blurRad="38100" dist="38100" dir="2700000" algn="tl">
                    <a:srgbClr val="000000">
                      <a:alpha val="43137"/>
                    </a:srgbClr>
                  </a:outerShdw>
                </a:effectLst>
                <a:latin typeface="+mn-ea"/>
              </a:rPr>
              <a:t>日本企業同士で人脈を拡大したい</a:t>
            </a:r>
            <a:endParaRPr kumimoji="1" lang="ja-JP" altLang="en-US" sz="900" b="1" dirty="0">
              <a:solidFill>
                <a:schemeClr val="bg1"/>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46322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69835014"/>
              </p:ext>
            </p:extLst>
          </p:nvPr>
        </p:nvGraphicFramePr>
        <p:xfrm>
          <a:off x="742950" y="3846196"/>
          <a:ext cx="6248400" cy="6405349"/>
        </p:xfrm>
        <a:graphic>
          <a:graphicData uri="http://schemas.openxmlformats.org/drawingml/2006/table">
            <a:tbl>
              <a:tblPr firstRow="1" firstCol="1" bandRow="1">
                <a:tableStyleId>{5C22544A-7EE6-4342-B048-85BDC9FD1C3A}</a:tableStyleId>
              </a:tblPr>
              <a:tblGrid>
                <a:gridCol w="361414"/>
                <a:gridCol w="1330099"/>
                <a:gridCol w="3637728"/>
                <a:gridCol w="919159"/>
              </a:tblGrid>
              <a:tr h="192457">
                <a:tc>
                  <a:txBody>
                    <a:bodyPr/>
                    <a:lstStyle/>
                    <a:p>
                      <a:pPr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7131" marR="57131" marT="0" marB="0"/>
                </a:tc>
                <a:tc>
                  <a:txBody>
                    <a:bodyPr/>
                    <a:lstStyle/>
                    <a:p>
                      <a:pPr algn="l">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日付</a:t>
                      </a:r>
                    </a:p>
                  </a:txBody>
                  <a:tcPr marL="57131" marR="57131" marT="0" marB="0"/>
                </a:tc>
                <a:tc>
                  <a:txBody>
                    <a:bodyPr/>
                    <a:lstStyle/>
                    <a:p>
                      <a:pPr algn="l">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内容</a:t>
                      </a:r>
                    </a:p>
                  </a:txBody>
                  <a:tcPr marL="57131" marR="57131" marT="0" marB="0"/>
                </a:tc>
                <a:tc>
                  <a:txBody>
                    <a:bodyPr/>
                    <a:lstStyle/>
                    <a:p>
                      <a:pPr algn="l">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備考</a:t>
                      </a:r>
                    </a:p>
                  </a:txBody>
                  <a:tcPr marL="57131" marR="57131" marT="0" marB="0"/>
                </a:tc>
              </a:tr>
              <a:tr h="1419172">
                <a:tc>
                  <a:txBody>
                    <a:bodyPr/>
                    <a:lstStyle/>
                    <a:p>
                      <a:pPr algn="l">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1</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7131" marR="57131" marT="0" marB="0"/>
                </a:tc>
                <a:tc>
                  <a:txBody>
                    <a:bodyPr/>
                    <a:lstStyle/>
                    <a:p>
                      <a:pPr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9</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19</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日（月・祝）</a:t>
                      </a:r>
                    </a:p>
                  </a:txBody>
                  <a:tcPr marL="57131" marR="57131" marT="0" marB="0"/>
                </a:tc>
                <a:tc>
                  <a:txBody>
                    <a:bodyPr/>
                    <a:lstStyle/>
                    <a:p>
                      <a:pPr marL="598805" indent="-45593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7:40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関空集合</a:t>
                      </a:r>
                    </a:p>
                    <a:p>
                      <a:pPr indent="15240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9:40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関空発（中国東方航空・</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MU730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便）</a:t>
                      </a:r>
                    </a:p>
                    <a:p>
                      <a:pPr marL="608330" indent="-53213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10:40</a:t>
                      </a: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　上海着</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marL="608330" indent="-53213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11:30</a:t>
                      </a: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　上海空港発</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marL="608330" indent="-53213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13:30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上海浦東総合保税区見学（越境</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EC</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の保税倉庫）</a:t>
                      </a:r>
                    </a:p>
                    <a:p>
                      <a:pPr marL="608330" indent="-53213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15:30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上海市外国投資促進センター</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と</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の意見</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交換</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608330" indent="-532130" algn="l">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越境</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EC</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政策動向解説、実務上の課題</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日本</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企業側</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の疑問点について意見</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交換</a:t>
                      </a:r>
                      <a:r>
                        <a:rPr lang="ja-JP"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、参加日本企業による自社ＰＲ</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marL="608330" indent="-53213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18:00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ホテルにチェックイン</a:t>
                      </a:r>
                    </a:p>
                    <a:p>
                      <a:pPr marL="608330" indent="-53213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18:30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上海市金山区関係者らとの夕食会</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7131" marR="57131" marT="0" marB="0"/>
                </a:tc>
                <a:tc>
                  <a:txBody>
                    <a:bodyPr/>
                    <a:lstStyle/>
                    <a:p>
                      <a:pPr algn="l">
                        <a:spcAft>
                          <a:spcPts val="0"/>
                        </a:spcAft>
                      </a:pP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朝：×</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a:spcAft>
                          <a:spcPts val="0"/>
                        </a:spcAft>
                      </a:pP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昼：</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a:t>
                      </a:r>
                    </a:p>
                    <a:p>
                      <a:pPr algn="l">
                        <a:spcAft>
                          <a:spcPts val="0"/>
                        </a:spcAft>
                      </a:pP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夜：夕食会</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【上海泊】</a:t>
                      </a:r>
                    </a:p>
                  </a:txBody>
                  <a:tcPr marL="57131" marR="57131" marT="0" marB="0"/>
                </a:tc>
              </a:tr>
              <a:tr h="1678305">
                <a:tc>
                  <a:txBody>
                    <a:bodyPr/>
                    <a:lstStyle/>
                    <a:p>
                      <a:pPr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2</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7131" marR="57131" marT="0" marB="0"/>
                </a:tc>
                <a:tc>
                  <a:txBody>
                    <a:bodyPr/>
                    <a:lstStyle/>
                    <a:p>
                      <a:pPr algn="l">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9</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20</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日（火）</a:t>
                      </a:r>
                    </a:p>
                  </a:txBody>
                  <a:tcPr marL="57131" marR="57131" marT="0" marB="0"/>
                </a:tc>
                <a:tc>
                  <a:txBody>
                    <a:bodyPr/>
                    <a:lstStyle/>
                    <a:p>
                      <a:pPr marL="608330" indent="-49657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9:00</a:t>
                      </a: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　介護施設「上海頤和苑老年服務中心」見学</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marL="607695" indent="-53975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10:00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zh-CN"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金山区経済委員会担当者</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によるブリーフィング</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607695" indent="-539750" algn="l">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上海市金山区朱泾</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鎮長との意見</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交換</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607695" indent="-539750" algn="l">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金山区のシルバー産業投資誘致策紹介、参加日本企業による自社ＰＲ</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marL="617855" indent="-57277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12:00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嘉興市烏鎮へ移動</a:t>
                      </a:r>
                    </a:p>
                    <a:p>
                      <a:pPr marL="617855" indent="-57277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13:00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北京雅達社との昼食会</a:t>
                      </a:r>
                    </a:p>
                    <a:p>
                      <a:pPr marL="617855" indent="-57277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14:30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日本製介護機器の常設展示場「雅達国際健康生態産業園」見学</a:t>
                      </a:r>
                    </a:p>
                    <a:p>
                      <a:pPr marL="617855" indent="-57277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15:30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北京雅達社と</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意見交換会・</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商談会</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marL="617855" indent="-57277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17:00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専用車にて杭州へ移動</a:t>
                      </a:r>
                    </a:p>
                    <a:p>
                      <a:pPr marL="617855" indent="-57277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18:30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杭州のホテルへチェックイン後</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団長招宴</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7131" marR="57131" marT="0" marB="0"/>
                </a:tc>
                <a:tc>
                  <a:txBody>
                    <a:bodyPr/>
                    <a:lstStyle/>
                    <a:p>
                      <a:pPr algn="l">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朝：ホテル</a:t>
                      </a:r>
                    </a:p>
                    <a:p>
                      <a:pPr algn="l">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昼：昼食会</a:t>
                      </a:r>
                    </a:p>
                    <a:p>
                      <a:pPr algn="l">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夜</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夕食会</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l">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【杭州泊】</a:t>
                      </a:r>
                    </a:p>
                  </a:txBody>
                  <a:tcPr marL="57131" marR="57131" marT="0" marB="0"/>
                </a:tc>
              </a:tr>
              <a:tr h="582930">
                <a:tc>
                  <a:txBody>
                    <a:bodyPr/>
                    <a:lstStyle/>
                    <a:p>
                      <a:pPr algn="l">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3</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7131" marR="57131" marT="0" marB="0"/>
                </a:tc>
                <a:tc>
                  <a:txBody>
                    <a:bodyPr/>
                    <a:lstStyle/>
                    <a:p>
                      <a:pPr algn="l">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9</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21</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日（水）</a:t>
                      </a:r>
                    </a:p>
                  </a:txBody>
                  <a:tcPr marL="57131" marR="57131" marT="0" marB="0"/>
                </a:tc>
                <a:tc>
                  <a:txBody>
                    <a:bodyPr/>
                    <a:lstStyle/>
                    <a:p>
                      <a:pPr marL="608965" indent="-56261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10:00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杭州市</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越境</a:t>
                      </a:r>
                      <a:r>
                        <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EC</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試験区</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跨境電子商務総合試験区」</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見学</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608965" indent="-562610" algn="l">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同市</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の担当者らと意見交換</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参加日本企業による自社ＰＲ）</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marL="607060" indent="-560705" algn="l">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【午後】市内観光（西湖など）</a:t>
                      </a:r>
                    </a:p>
                  </a:txBody>
                  <a:tcPr marL="57131" marR="57131" marT="0" marB="0"/>
                </a:tc>
                <a:tc>
                  <a:txBody>
                    <a:bodyPr/>
                    <a:lstStyle/>
                    <a:p>
                      <a:pPr algn="l">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朝：ホテル</a:t>
                      </a:r>
                    </a:p>
                    <a:p>
                      <a:pPr algn="l">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昼：×</a:t>
                      </a:r>
                    </a:p>
                    <a:p>
                      <a:pPr algn="l">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夜：×</a:t>
                      </a:r>
                    </a:p>
                    <a:p>
                      <a:pPr algn="l">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【杭州泊】</a:t>
                      </a:r>
                    </a:p>
                  </a:txBody>
                  <a:tcPr marL="57131" marR="57131" marT="0" marB="0"/>
                </a:tc>
              </a:tr>
              <a:tr h="844655">
                <a:tc>
                  <a:txBody>
                    <a:bodyPr/>
                    <a:lstStyle/>
                    <a:p>
                      <a:pPr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4</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7131" marR="57131" marT="0" marB="0"/>
                </a:tc>
                <a:tc>
                  <a:txBody>
                    <a:bodyPr/>
                    <a:lstStyle/>
                    <a:p>
                      <a:pPr algn="l">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9</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22</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日（木・祝）</a:t>
                      </a:r>
                    </a:p>
                  </a:txBody>
                  <a:tcPr marL="57131" marR="57131" marT="0" marB="0"/>
                </a:tc>
                <a:tc>
                  <a:txBody>
                    <a:bodyPr/>
                    <a:lstStyle/>
                    <a:p>
                      <a:pPr indent="7620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7:00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杭州駅から高速鉄道でイ坊へ出発</a:t>
                      </a:r>
                    </a:p>
                    <a:p>
                      <a:pPr indent="7620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12:46</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イ坊着</a:t>
                      </a:r>
                    </a:p>
                    <a:p>
                      <a:pPr indent="7620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14:00</a:t>
                      </a: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zh-CN"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中国アジア</a:t>
                      </a:r>
                      <a:r>
                        <a:rPr lang="zh-CN"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経済</a:t>
                      </a: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発展協会」表敬訪問</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marL="608330" indent="-53213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14:30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「濰城区養老産業園」見学（※高齢者向け商品の展示場含む）、同展示施設担当者と</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意見交換会</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indent="7620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16:30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ホテルにチェックイン後、自由行動</a:t>
                      </a:r>
                    </a:p>
                  </a:txBody>
                  <a:tcPr marL="57131" marR="57131" marT="0" marB="0"/>
                </a:tc>
                <a:tc>
                  <a:txBody>
                    <a:bodyPr/>
                    <a:lstStyle/>
                    <a:p>
                      <a:pPr algn="l">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朝：弁当</a:t>
                      </a:r>
                    </a:p>
                    <a:p>
                      <a:pPr algn="l">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昼：×</a:t>
                      </a:r>
                    </a:p>
                    <a:p>
                      <a:pPr algn="l">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夜：×</a:t>
                      </a:r>
                    </a:p>
                    <a:p>
                      <a:pPr algn="l">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l">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【イ坊泊】</a:t>
                      </a:r>
                    </a:p>
                  </a:txBody>
                  <a:tcPr marL="57131" marR="57131" marT="0" marB="0"/>
                </a:tc>
              </a:tr>
              <a:tr h="1276350">
                <a:tc>
                  <a:txBody>
                    <a:bodyPr/>
                    <a:lstStyle/>
                    <a:p>
                      <a:pPr algn="l">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5</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7131" marR="57131" marT="0" marB="0"/>
                </a:tc>
                <a:tc>
                  <a:txBody>
                    <a:bodyPr/>
                    <a:lstStyle/>
                    <a:p>
                      <a:pPr algn="l">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9</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23</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日（金）</a:t>
                      </a:r>
                    </a:p>
                  </a:txBody>
                  <a:tcPr marL="57131" marR="57131" marT="0" marB="0"/>
                </a:tc>
                <a:tc>
                  <a:txBody>
                    <a:bodyPr/>
                    <a:lstStyle/>
                    <a:p>
                      <a:pPr indent="76200" algn="l">
                        <a:spcAft>
                          <a:spcPts val="0"/>
                        </a:spcAft>
                      </a:pP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【午前中】「中日韓産業博覧会」見学</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indent="7620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13:00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専用車にて煙台へ移動</a:t>
                      </a:r>
                    </a:p>
                    <a:p>
                      <a:pPr marL="608330" indent="-53213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15:30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煙台市開発区管理委員会との意見</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交換</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608330" indent="-532130" algn="l">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開発区のシルバー産業誘致政策紹介、参加日本企業による自社ＰＲ、意見交換）</a:t>
                      </a:r>
                    </a:p>
                    <a:p>
                      <a:pPr marL="608330" indent="-53213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16:30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煙台市開発区内の介護施設等見学、同施設担当者らとの意見交換</a:t>
                      </a:r>
                    </a:p>
                    <a:p>
                      <a:pPr indent="7620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18:00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ホテルにチェックイン</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indent="7620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18:30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煙台市開発区との夕食懇談会（</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煙台</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市</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招宴</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57131" marR="57131" marT="0" marB="0"/>
                </a:tc>
                <a:tc>
                  <a:txBody>
                    <a:bodyPr/>
                    <a:lstStyle/>
                    <a:p>
                      <a:pPr algn="l">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朝：ホテル</a:t>
                      </a:r>
                    </a:p>
                    <a:p>
                      <a:pPr algn="l">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昼：×</a:t>
                      </a:r>
                    </a:p>
                    <a:p>
                      <a:pPr algn="l">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夜：夕食会</a:t>
                      </a:r>
                    </a:p>
                    <a:p>
                      <a:pPr algn="l">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【煙台泊】</a:t>
                      </a:r>
                    </a:p>
                  </a:txBody>
                  <a:tcPr marL="57131" marR="57131" marT="0" marB="0"/>
                </a:tc>
              </a:tr>
              <a:tr h="400050">
                <a:tc>
                  <a:txBody>
                    <a:bodyPr/>
                    <a:lstStyle/>
                    <a:p>
                      <a:pPr algn="l">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6</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7131" marR="57131" marT="0" marB="0"/>
                </a:tc>
                <a:tc>
                  <a:txBody>
                    <a:bodyPr/>
                    <a:lstStyle/>
                    <a:p>
                      <a:pPr algn="l">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9</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24</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日（土）</a:t>
                      </a:r>
                    </a:p>
                  </a:txBody>
                  <a:tcPr marL="57131" marR="57131" marT="0" marB="0"/>
                </a:tc>
                <a:tc>
                  <a:txBody>
                    <a:bodyPr/>
                    <a:lstStyle/>
                    <a:p>
                      <a:pPr marL="788035" indent="-711835" algn="l">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【午前中】煙台市開発区内のワイン醸造所見学</a:t>
                      </a:r>
                    </a:p>
                    <a:p>
                      <a:pPr indent="7620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12:30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煙台空港発（中国東方航空・</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MU277</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便）</a:t>
                      </a:r>
                    </a:p>
                    <a:p>
                      <a:pPr indent="76200" algn="l">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15:40</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関空着</a:t>
                      </a:r>
                    </a:p>
                  </a:txBody>
                  <a:tcPr marL="57131" marR="57131" marT="0" marB="0"/>
                </a:tc>
                <a:tc>
                  <a:txBody>
                    <a:bodyPr/>
                    <a:lstStyle/>
                    <a:p>
                      <a:pPr algn="l">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朝：ホテル</a:t>
                      </a:r>
                    </a:p>
                    <a:p>
                      <a:pPr algn="l">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昼：機内食</a:t>
                      </a:r>
                    </a:p>
                    <a:p>
                      <a:pPr algn="l">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夜：×</a:t>
                      </a:r>
                    </a:p>
                  </a:txBody>
                  <a:tcPr marL="57131" marR="57131" marT="0" marB="0"/>
                </a:tc>
              </a:tr>
            </a:tbl>
          </a:graphicData>
        </a:graphic>
      </p:graphicFrame>
      <p:sp>
        <p:nvSpPr>
          <p:cNvPr id="4" name="テキスト ボックス 3"/>
          <p:cNvSpPr txBox="1"/>
          <p:nvPr/>
        </p:nvSpPr>
        <p:spPr>
          <a:xfrm>
            <a:off x="742950" y="828675"/>
            <a:ext cx="6248400" cy="2585323"/>
          </a:xfrm>
          <a:prstGeom prst="rect">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中国</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経済</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成長鈍化</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話題となる一方、インバウンドや”爆買い”に象徴される中国国内の消費意欲は依然旺盛で、サービス産業は今後も高成長が期待されるなど、</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「世界最大の市場」としての中国の存在感は、むしろ日に日に強まっています。</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こうしたなか、中国ビジネスに</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対する</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日本</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の関心は引き続き高く、とりわけ、大阪商工会議所がプラットフォームを設置して日中のビジネスマッチングを支援している</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「シルバー（高齢者）産業」</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分野では、日中双方のビジネスニーズが一層高まっています。</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また、国境をまたいだオンライン上の商取引</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「越境ＥＣ」</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は、中国への新たな販売チャネルとして、近年の旺盛なインバウンド需要を背景に</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日本</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から注目を集めています。</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そこでこのたび、これらの新たな分野における日中のビジネス機会創出に向け、</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上海・杭州・濰坊・煙台の</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都市を訪問する経済視察団を派遣</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いたします。</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現地では、</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シルバー産業の市場動向や越境ＥＣの政策動向の最新情報を探る</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とともに、</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現地バイヤーや行政の投資誘致担当者ら</a:t>
            </a:r>
            <a:r>
              <a:rPr lang="ja-JP" altLang="en-US" sz="9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に、参加</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企業の製品・サービスをＰＲする機会を設ける予定</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です。</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さらに、本視察団では、</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グローバルなビジネス環境と優秀な人材を擁し、越境ＥＣ保税区の運営に注力している上海・杭州</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外資企業の競合が比較的少ないビジネスフロンティアで、シルバー産業の外資誘致に積極的な濰坊・煙台</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という、特徴ある４都市を訪問・比較することで、</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広大な中国市場を相対的・効率的に理解することが可能</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です。</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巨大市場・中国の２大最新トピックである「シルバー産業」と「越境ＥＣ」について一度に学べる貴重な機会</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先着</a:t>
            </a:r>
            <a:r>
              <a:rPr lang="en-US" altLang="ja-JP" sz="9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9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様限定</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となっておりますので、中国向け販路拡大をお考えの企業様、中国との新たなビジネスチャンスをお探しの企業様は、この機会に奮ってご参加ください！</a:t>
            </a:r>
            <a:endPar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742950" y="3442573"/>
            <a:ext cx="6248400" cy="446276"/>
          </a:xfrm>
          <a:prstGeom prst="rect">
            <a:avLst/>
          </a:prstGeom>
          <a:noFill/>
        </p:spPr>
        <p:txBody>
          <a:bodyPr wrap="square" rtlCol="0">
            <a:spAutoFit/>
          </a:bodyPr>
          <a:lstStyle/>
          <a:p>
            <a:pPr algn="ct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　行程表　≫</a:t>
            </a:r>
            <a:endPar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変更になる場合があります）</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11149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511724" y="8413224"/>
            <a:ext cx="6977223" cy="461665"/>
          </a:xfrm>
          <a:prstGeom prst="rect">
            <a:avLst/>
          </a:prstGeom>
          <a:noFill/>
        </p:spPr>
        <p:txBody>
          <a:bodyPr wrap="square" rtlCol="0">
            <a:spAutoFit/>
          </a:bodyPr>
          <a:lstStyle/>
          <a:p>
            <a:pPr algn="ct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≪宿泊予定先ホテル≫</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すべて</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ツ</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星</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ツ</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星クラス。ホテルは現地事情等により、変更になる場合があります。</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69" y="9394618"/>
            <a:ext cx="1431313" cy="93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929"/>
          <a:stretch/>
        </p:blipFill>
        <p:spPr bwMode="auto">
          <a:xfrm>
            <a:off x="2448859" y="9379238"/>
            <a:ext cx="1475277" cy="962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r="8621"/>
          <a:stretch/>
        </p:blipFill>
        <p:spPr>
          <a:xfrm>
            <a:off x="4143667" y="9379238"/>
            <a:ext cx="1431313" cy="976196"/>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1093" y="9394618"/>
            <a:ext cx="1435329" cy="976195"/>
          </a:xfrm>
          <a:prstGeom prst="rect">
            <a:avLst/>
          </a:prstGeom>
        </p:spPr>
      </p:pic>
      <p:sp>
        <p:nvSpPr>
          <p:cNvPr id="5" name="テキスト ボックス 4"/>
          <p:cNvSpPr txBox="1"/>
          <p:nvPr/>
        </p:nvSpPr>
        <p:spPr>
          <a:xfrm>
            <a:off x="511725" y="542925"/>
            <a:ext cx="6977223" cy="7956024"/>
          </a:xfrm>
          <a:prstGeom prst="rect">
            <a:avLst/>
          </a:prstGeom>
          <a:noFill/>
        </p:spPr>
        <p:txBody>
          <a:bodyPr wrap="square" rtlCol="0">
            <a:spAutoFit/>
          </a:bodyPr>
          <a:lstStyle/>
          <a:p>
            <a:pPr algn="ct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≪見学先概要</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28600" indent="-228600">
              <a:buAutoNum type="arabicPeriod"/>
            </a:pPr>
            <a:r>
              <a:rPr lang="zh-CN"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 上海</a:t>
            </a:r>
            <a:r>
              <a:rPr lang="zh-CN" altLang="en-US" sz="1200" b="1" dirty="0">
                <a:latin typeface="メイリオ" panose="020B0604030504040204" pitchFamily="50" charset="-128"/>
                <a:ea typeface="メイリオ" panose="020B0604030504040204" pitchFamily="50" charset="-128"/>
                <a:cs typeface="メイリオ" panose="020B0604030504040204" pitchFamily="50" charset="-128"/>
              </a:rPr>
              <a:t>浦東総合保税</a:t>
            </a:r>
            <a:r>
              <a:rPr lang="zh-CN"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区</a:t>
            </a:r>
            <a:endParaRPr lang="en-US" altLang="zh-CN"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上海</a:t>
            </a:r>
            <a:r>
              <a:rPr lang="zh-TW" altLang="en-US" sz="1100" dirty="0" smtClean="0">
                <a:latin typeface="メイリオ" panose="020B0604030504040204" pitchFamily="50" charset="-128"/>
                <a:ea typeface="メイリオ" panose="020B0604030504040204" pitchFamily="50" charset="-128"/>
                <a:cs typeface="メイリオ" panose="020B0604030504040204" pitchFamily="50" charset="-128"/>
              </a:rPr>
              <a:t>自由</a:t>
            </a:r>
            <a:r>
              <a:rPr lang="zh-TW" altLang="en-US" sz="1100" dirty="0">
                <a:latin typeface="メイリオ" panose="020B0604030504040204" pitchFamily="50" charset="-128"/>
                <a:ea typeface="メイリオ" panose="020B0604030504040204" pitchFamily="50" charset="-128"/>
                <a:cs typeface="メイリオ" panose="020B0604030504040204" pitchFamily="50" charset="-128"/>
              </a:rPr>
              <a:t>貿易試験</a:t>
            </a:r>
            <a:r>
              <a:rPr lang="zh-TW" altLang="en-US" sz="1100" dirty="0" smtClean="0">
                <a:latin typeface="メイリオ" panose="020B0604030504040204" pitchFamily="50" charset="-128"/>
                <a:ea typeface="メイリオ" panose="020B0604030504040204" pitchFamily="50" charset="-128"/>
                <a:cs typeface="メイリオ" panose="020B0604030504040204" pitchFamily="50" charset="-128"/>
              </a:rPr>
              <a:t>区</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を代表する総合保税</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区</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月には、</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杭州、寧波ほか</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の都市とともに越境</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ＥＣ</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の総合試験区に選定</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され、上海等で試験的に運用されているワンストップ型の越境</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ＥＣ事業が成功すれば、今後、中国全土に同モデルが拡大される予定。</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zh-CN" altLang="en-US" sz="1200" b="1" dirty="0">
                <a:latin typeface="メイリオ" panose="020B0604030504040204" pitchFamily="50" charset="-128"/>
                <a:ea typeface="メイリオ" panose="020B0604030504040204" pitchFamily="50" charset="-128"/>
                <a:cs typeface="メイリオ" panose="020B0604030504040204" pitchFamily="50" charset="-128"/>
              </a:rPr>
              <a:t>上海市</a:t>
            </a:r>
            <a:r>
              <a:rPr lang="zh-CN"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金山</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区</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上海市の南西部</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、杭州湾北岸に位置し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、上海市の中心市街地から車で</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時間以内。同区内の</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zh-CN"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朱泾鎮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は、シルバー産業の重点地域に選定されており、高齢者向けおむつを製造する日系メーカーも</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進出。介護機器メーカーに限らず、介護人材育成に携わる日本企業との協業にも積極的で、上海市</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政府としても、新たな教育機関設立に前向き。</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3</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dirty="0">
                <a:latin typeface="メイリオ" panose="020B0604030504040204" pitchFamily="50" charset="-128"/>
                <a:ea typeface="メイリオ" panose="020B0604030504040204" pitchFamily="50" charset="-128"/>
                <a:cs typeface="メイリオ" panose="020B0604030504040204" pitchFamily="50" charset="-128"/>
              </a:rPr>
              <a:t>上海頤和苑老年服務中心</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金山区内に立地する介護施設で、デンマークの先進的な管理・</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運営・人材研修ノウハウを導入。</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月に第一期がオープン</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800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床）。上海の中間層をターゲットとし、利用額は月額</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5,500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元～。</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dirty="0">
                <a:latin typeface="メイリオ" panose="020B0604030504040204" pitchFamily="50" charset="-128"/>
                <a:ea typeface="メイリオ" panose="020B0604030504040204" pitchFamily="50" charset="-128"/>
                <a:cs typeface="メイリオ" panose="020B0604030504040204" pitchFamily="50" charset="-128"/>
              </a:rPr>
              <a:t>雅達国際健康生態産業園</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北京雅達銀齢投資有限公司が、国家社会保険基金による初の</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投資を受けて建設した産業パーク。国際医療・養老センター・</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リハビリ病院、老人大学、高齢者住宅、ショッピングモール、</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ホテル等が併設され、シニア向け用品の常設展示場が</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月にオープン。日本の福祉用品等を展示・販売したい意向。</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5</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中国（杭州）</a:t>
            </a:r>
            <a:r>
              <a:rPr lang="zh-TW"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跨境</a:t>
            </a:r>
            <a:r>
              <a:rPr lang="zh-TW" altLang="en-US" sz="1200" b="1" dirty="0">
                <a:latin typeface="メイリオ" panose="020B0604030504040204" pitchFamily="50" charset="-128"/>
                <a:ea typeface="メイリオ" panose="020B0604030504040204" pitchFamily="50" charset="-128"/>
                <a:cs typeface="メイリオ" panose="020B0604030504040204" pitchFamily="50" charset="-128"/>
              </a:rPr>
              <a:t>電子商務総合試験区</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中国</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越境</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EC</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試験区の第</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号として</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月に設立された試験区で、他の試験区に比べ政策が</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進んでおり、</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優遇策の幅</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も広いのが特長。</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月現在で</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1,380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社</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入居し、日本企業誘致に前向き。</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濰城区</a:t>
            </a:r>
            <a:r>
              <a:rPr lang="zh-TW" altLang="en-US" sz="1200" b="1" dirty="0">
                <a:latin typeface="メイリオ" panose="020B0604030504040204" pitchFamily="50" charset="-128"/>
                <a:ea typeface="メイリオ" panose="020B0604030504040204" pitchFamily="50" charset="-128"/>
                <a:cs typeface="メイリオ" panose="020B0604030504040204" pitchFamily="50" charset="-128"/>
              </a:rPr>
              <a:t>養老産業園</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中国外交部（日本の外務省に相当）所属の経済団体</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「中国アジア</a:t>
            </a:r>
            <a:r>
              <a:rPr lang="zh-TW" altLang="en-US" sz="1100" dirty="0" smtClean="0">
                <a:latin typeface="メイリオ" panose="020B0604030504040204" pitchFamily="50" charset="-128"/>
                <a:ea typeface="メイリオ" panose="020B0604030504040204" pitchFamily="50" charset="-128"/>
                <a:cs typeface="メイリオ" panose="020B0604030504040204" pitchFamily="50" charset="-128"/>
              </a:rPr>
              <a:t>経済</a:t>
            </a:r>
            <a:r>
              <a:rPr lang="zh-TW" altLang="en-US" sz="1100" dirty="0">
                <a:latin typeface="メイリオ" panose="020B0604030504040204" pitchFamily="50" charset="-128"/>
                <a:ea typeface="メイリオ" panose="020B0604030504040204" pitchFamily="50" charset="-128"/>
                <a:cs typeface="メイリオ" panose="020B0604030504040204" pitchFamily="50" charset="-128"/>
              </a:rPr>
              <a:t>発展協会中小企業</a:t>
            </a:r>
            <a:r>
              <a:rPr lang="zh-TW" altLang="en-US" sz="1100" dirty="0" smtClean="0">
                <a:latin typeface="メイリオ" panose="020B0604030504040204" pitchFamily="50" charset="-128"/>
                <a:ea typeface="メイリオ" panose="020B0604030504040204" pitchFamily="50" charset="-128"/>
                <a:cs typeface="メイリオ" panose="020B0604030504040204" pitchFamily="50" charset="-128"/>
              </a:rPr>
              <a:t>促進会</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」が、</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日本の介護・福祉メーカーと中国のマーケットを結びつけることを目的に設置した常設の展示</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センター等を含む産業パーク。今後、北京など中国国内に同様のセンターを展開予定。</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　中日韓産業博覧会</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中国アジア経済</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発展</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協会が主催する博覧会で、</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23〜25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日に、濰坊市の鲁</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台展示</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センターで</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開催。展示総面積</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万</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平米。「健康養老及び美容産業</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」ほか、計</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分野で展示。昨年度は</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579</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社（うち</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日韓企業</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332</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社）が</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出展した。</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　煙台市開発区</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中国</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東部の山東半島の沿海地区に位置し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、管轄</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面積は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228</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万</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k㎡</a:t>
            </a:r>
            <a:r>
              <a:rPr lang="ja-JP" altLang="en-US" sz="11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総人口は約</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万人。近年、</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高齢化</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の進展を受け、大型養老施設と</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高齢者向け介護</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病院建設</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プロジェクトが進行中。シルバー</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産業分野における、日本を含む外資企業誘致にも積極的。</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7350" y="657225"/>
            <a:ext cx="1733901" cy="121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45461" y="2726174"/>
            <a:ext cx="1743630" cy="116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5461" y="4032250"/>
            <a:ext cx="173147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628649" y="8896669"/>
            <a:ext cx="2105025" cy="415498"/>
          </a:xfrm>
          <a:prstGeom prst="rect">
            <a:avLst/>
          </a:prstGeom>
          <a:noFill/>
        </p:spPr>
        <p:txBody>
          <a:bodyPr wrap="square" rtlCol="0">
            <a:spAutoFit/>
          </a:bodyPr>
          <a:lstStyle/>
          <a:p>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上海</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a:t>
            </a:r>
            <a:r>
              <a:rPr lang="zh-CN" altLang="en-US" sz="1050" b="1" dirty="0">
                <a:latin typeface="メイリオ" panose="020B0604030504040204" pitchFamily="50" charset="-128"/>
                <a:ea typeface="メイリオ" panose="020B0604030504040204" pitchFamily="50" charset="-128"/>
                <a:cs typeface="メイリオ" panose="020B0604030504040204" pitchFamily="50" charset="-128"/>
              </a:rPr>
              <a:t>上海金山海</a:t>
            </a:r>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鷗</a:t>
            </a:r>
            <a:r>
              <a:rPr lang="zh-CN"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大厦</a:t>
            </a:r>
            <a:endParaRPr lang="en-US" altLang="zh-CN" sz="105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シーガルホテル）</a:t>
            </a:r>
            <a:endParaRPr kumimoji="1" lang="ja-JP" altLang="en-US" sz="1050" b="1" dirty="0"/>
          </a:p>
        </p:txBody>
      </p:sp>
      <p:sp>
        <p:nvSpPr>
          <p:cNvPr id="13" name="テキスト ボックス 12"/>
          <p:cNvSpPr txBox="1"/>
          <p:nvPr/>
        </p:nvSpPr>
        <p:spPr>
          <a:xfrm>
            <a:off x="2340880" y="8892398"/>
            <a:ext cx="1837078" cy="415498"/>
          </a:xfrm>
          <a:prstGeom prst="rect">
            <a:avLst/>
          </a:prstGeom>
          <a:noFill/>
        </p:spPr>
        <p:txBody>
          <a:bodyPr wrap="square" rtlCol="0">
            <a:spAutoFit/>
          </a:bodyPr>
          <a:lstStyle/>
          <a:p>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杭州</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：浙江国際</a:t>
            </a:r>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大酒店</a:t>
            </a:r>
            <a:endPar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spc="-300" dirty="0">
                <a:latin typeface="メイリオ" panose="020B0604030504040204" pitchFamily="50" charset="-128"/>
                <a:ea typeface="メイリオ" panose="020B0604030504040204" pitchFamily="50" charset="-128"/>
                <a:cs typeface="メイリオ" panose="020B0604030504040204" pitchFamily="50" charset="-128"/>
              </a:rPr>
              <a:t>ズージャンインターナショナル）</a:t>
            </a:r>
          </a:p>
        </p:txBody>
      </p:sp>
      <p:sp>
        <p:nvSpPr>
          <p:cNvPr id="14" name="テキスト ボックス 13"/>
          <p:cNvSpPr txBox="1"/>
          <p:nvPr/>
        </p:nvSpPr>
        <p:spPr>
          <a:xfrm>
            <a:off x="4052212" y="8892398"/>
            <a:ext cx="1617385" cy="415498"/>
          </a:xfrm>
          <a:prstGeom prst="rect">
            <a:avLst/>
          </a:prstGeom>
          <a:noFill/>
        </p:spPr>
        <p:txBody>
          <a:bodyPr wrap="square" rtlCol="0">
            <a:spAutoFit/>
          </a:bodyPr>
          <a:lstStyle/>
          <a:p>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濰坊</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：万達鉑爾曼酒店</a:t>
            </a:r>
          </a:p>
          <a:p>
            <a:r>
              <a:rPr lang="ja-JP" altLang="en-US" sz="1050" b="1"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spc="-300" dirty="0">
                <a:latin typeface="メイリオ" panose="020B0604030504040204" pitchFamily="50" charset="-128"/>
                <a:ea typeface="メイリオ" panose="020B0604030504040204" pitchFamily="50" charset="-128"/>
                <a:cs typeface="メイリオ" panose="020B0604030504040204" pitchFamily="50" charset="-128"/>
              </a:rPr>
              <a:t>プルマンウェイファンワンダ）</a:t>
            </a:r>
            <a:endParaRPr kumimoji="1" lang="ja-JP" altLang="en-US" sz="1050" b="1" spc="-300" dirty="0"/>
          </a:p>
        </p:txBody>
      </p:sp>
      <p:sp>
        <p:nvSpPr>
          <p:cNvPr id="15" name="テキスト ボックス 14"/>
          <p:cNvSpPr txBox="1"/>
          <p:nvPr/>
        </p:nvSpPr>
        <p:spPr>
          <a:xfrm>
            <a:off x="5669597" y="8892398"/>
            <a:ext cx="2105025" cy="415498"/>
          </a:xfrm>
          <a:prstGeom prst="rect">
            <a:avLst/>
          </a:prstGeom>
          <a:noFill/>
        </p:spPr>
        <p:txBody>
          <a:bodyPr wrap="square" rtlCol="0">
            <a:spAutoFit/>
          </a:bodyPr>
          <a:lstStyle/>
          <a:p>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煙</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台：煙台金海湾</a:t>
            </a:r>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酒店</a:t>
            </a:r>
            <a:endPar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spc="-1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spc="-150" dirty="0">
                <a:latin typeface="メイリオ" panose="020B0604030504040204" pitchFamily="50" charset="-128"/>
                <a:ea typeface="メイリオ" panose="020B0604030504040204" pitchFamily="50" charset="-128"/>
                <a:cs typeface="メイリオ" panose="020B0604030504040204" pitchFamily="50" charset="-128"/>
              </a:rPr>
              <a:t>ゴールデンガルフホテル）</a:t>
            </a:r>
          </a:p>
        </p:txBody>
      </p:sp>
      <p:sp>
        <p:nvSpPr>
          <p:cNvPr id="9" name="正方形/長方形 8"/>
          <p:cNvSpPr/>
          <p:nvPr/>
        </p:nvSpPr>
        <p:spPr>
          <a:xfrm>
            <a:off x="428625" y="8343900"/>
            <a:ext cx="6972300" cy="2247900"/>
          </a:xfrm>
          <a:prstGeom prst="rect">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05333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42913" y="681231"/>
            <a:ext cx="6672262"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tabLst>
                <a:tab pos="228600" algn="l"/>
              </a:tabLs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tabLst>
                <a:tab pos="228600" algn="l"/>
              </a:tabLs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tabLst>
                <a:tab pos="228600" algn="l"/>
              </a:tabLs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tabLst>
                <a:tab pos="228600" algn="l"/>
              </a:tabLs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tabLst>
                <a:tab pos="228600" algn="l"/>
              </a:tabLs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tabLst>
                <a:tab pos="228600" algn="l"/>
              </a:tabLs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tabLst>
                <a:tab pos="228600" algn="l"/>
              </a:tabLs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tabLst>
                <a:tab pos="228600" algn="l"/>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rtl="0" eaLnBrk="1" fontAlgn="base" latinLnBrk="0" hangingPunct="1">
              <a:lnSpc>
                <a:spcPct val="100000"/>
              </a:lnSpc>
              <a:spcBef>
                <a:spcPct val="0"/>
              </a:spcBef>
              <a:spcAft>
                <a:spcPct val="0"/>
              </a:spcAft>
              <a:buClrTx/>
              <a:buSzTx/>
              <a:buFontTx/>
              <a:buNone/>
              <a:tabLst>
                <a:tab pos="228600" algn="l"/>
              </a:tabLst>
            </a:pPr>
            <a:r>
              <a:rPr kumimoji="1" lang="ja-JP" altLang="ja-JP" sz="1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ＦＡＸ</a:t>
            </a:r>
            <a:r>
              <a:rPr kumimoji="1" lang="ja-JP" altLang="en-US" sz="1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zh-CN" altLang="en-US" sz="1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０６－６９４４－６２９３</a:t>
            </a:r>
            <a:endParaRPr lang="en-US" altLang="zh-CN" sz="700" dirty="0">
              <a:latin typeface="メイリオ" panose="020B0604030504040204" pitchFamily="50" charset="-128"/>
              <a:ea typeface="メイリオ" panose="020B0604030504040204" pitchFamily="50" charset="-128"/>
              <a:cs typeface="メイリオ" panose="020B0604030504040204" pitchFamily="50" charset="-128"/>
            </a:endParaRPr>
          </a:p>
          <a:p>
            <a:pPr lvl="0" defTabSz="914400"/>
            <a:r>
              <a:rPr kumimoji="1" lang="en-US" altLang="ja-JP" sz="1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E-mail</a:t>
            </a:r>
            <a:r>
              <a:rPr kumimoji="1" lang="ja-JP" altLang="en-US" sz="1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1" i="0" u="none" strike="noStrike" cap="none" normalizeH="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shi-nakatsuji@osaka.cci.or.jp</a:t>
            </a:r>
            <a:r>
              <a:rPr kumimoji="1" lang="ja-JP" altLang="en-US" sz="1000" b="1" i="0" u="none" strike="noStrike" cap="none" normalizeH="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大阪商工会議所　国際部　中辻行</a:t>
            </a:r>
            <a:endParaRPr kumimoji="1" lang="en-US" altLang="ja-JP" sz="1000" b="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base" latinLnBrk="0" hangingPunct="1">
              <a:lnSpc>
                <a:spcPct val="100000"/>
              </a:lnSpc>
              <a:spcBef>
                <a:spcPct val="0"/>
              </a:spcBef>
              <a:spcAft>
                <a:spcPct val="0"/>
              </a:spcAft>
              <a:buClrTx/>
              <a:buSzTx/>
              <a:buFontTx/>
              <a:buNone/>
              <a:tabLst>
                <a:tab pos="228600" algn="l"/>
              </a:tabLst>
            </a:pPr>
            <a:endParaRPr kumimoji="1" lang="ja-JP" altLang="en-US" sz="7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1" lang="zh-CN" altLang="en-US" sz="12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大阪商工会議所主催</a:t>
            </a:r>
            <a:endParaRPr kumimoji="1" lang="ja-JP" altLang="en-US" sz="7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1" lang="zh-CN" altLang="en-US"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中国経済視察団　申込書</a:t>
            </a:r>
            <a:endParaRPr kumimoji="1" lang="ja-JP" altLang="en-US" sz="7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kumimoji="1" lang="en-US" altLang="ja-JP" sz="1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1" lang="ja-JP" altLang="en-US" sz="1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旅行手配に必要な範囲内での運送・宿泊機関その他への個人情報の提供について同意します。</a:t>
            </a:r>
            <a:endParaRPr kumimoji="1"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638257094"/>
              </p:ext>
            </p:extLst>
          </p:nvPr>
        </p:nvGraphicFramePr>
        <p:xfrm>
          <a:off x="842983" y="1896945"/>
          <a:ext cx="6272191" cy="6418823"/>
        </p:xfrm>
        <a:graphic>
          <a:graphicData uri="http://schemas.openxmlformats.org/drawingml/2006/table">
            <a:tbl>
              <a:tblPr/>
              <a:tblGrid>
                <a:gridCol w="876488"/>
                <a:gridCol w="652254"/>
                <a:gridCol w="514350"/>
                <a:gridCol w="1571625"/>
                <a:gridCol w="288583"/>
                <a:gridCol w="276160"/>
                <a:gridCol w="378232"/>
                <a:gridCol w="181643"/>
                <a:gridCol w="1453792"/>
                <a:gridCol w="79064"/>
              </a:tblGrid>
              <a:tr h="156389">
                <a:tc rowSpan="2">
                  <a:txBody>
                    <a:bodyPr/>
                    <a:lstStyle/>
                    <a:p>
                      <a:pPr algn="ctr">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ローマ字</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3" gridSpan="3">
                  <a:txBody>
                    <a:bodyPr/>
                    <a:lstStyle/>
                    <a:p>
                      <a:pPr algn="ctr">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生年月日</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gridSpan="2">
                  <a:txBody>
                    <a:bodyPr/>
                    <a:lstStyle/>
                    <a:p>
                      <a:pPr indent="127000"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p>
                      <a:pPr indent="127000"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大・昭・平</a:t>
                      </a:r>
                    </a:p>
                    <a:p>
                      <a:pPr indent="127000"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r">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年　　月　　日</a:t>
                      </a:r>
                    </a:p>
                    <a:p>
                      <a:pPr algn="ctr">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（西暦　　　　年）</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pPr indent="127000" algn="just">
                        <a:spcAft>
                          <a:spcPts val="0"/>
                        </a:spcAft>
                      </a:pPr>
                      <a:endParaRPr lang="ja-JP" sz="900" kern="100">
                        <a:effectLst/>
                        <a:latin typeface="Century"/>
                        <a:ea typeface="ＭＳ 明朝"/>
                        <a:cs typeface="Times New Roman"/>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56522">
                <a:tc vMerge="1">
                  <a:txBody>
                    <a:bodyPr/>
                    <a:lstStyle/>
                    <a:p>
                      <a:pPr algn="ctr">
                        <a:spcAft>
                          <a:spcPts val="0"/>
                        </a:spcAft>
                      </a:pPr>
                      <a:endParaRPr lang="ja-JP" sz="900" kern="100">
                        <a:effectLst/>
                        <a:latin typeface="Century"/>
                        <a:ea typeface="ＭＳ 明朝"/>
                        <a:cs typeface="Times New Roman"/>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vMerge="1">
                  <a:txBody>
                    <a:bodyPr/>
                    <a:lstStyle/>
                    <a:p>
                      <a:pPr algn="ctr">
                        <a:spcAft>
                          <a:spcPts val="0"/>
                        </a:spcAft>
                      </a:pPr>
                      <a:endParaRPr lang="ja-JP" sz="900" kern="100">
                        <a:effectLst/>
                        <a:latin typeface="Century"/>
                        <a:ea typeface="ＭＳ 明朝"/>
                        <a:cs typeface="Times New Roman"/>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rowSpan="2">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54912">
                <a:tc>
                  <a:txBody>
                    <a:bodyPr/>
                    <a:lstStyle/>
                    <a:p>
                      <a:pPr algn="ctr">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氏　名</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145572">
                <a:tc>
                  <a:txBody>
                    <a:bodyPr/>
                    <a:lstStyle/>
                    <a:p>
                      <a:pPr algn="ctr">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フリガナ</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gridSpan="3">
                  <a:txBody>
                    <a:bodyPr/>
                    <a:lstStyle/>
                    <a:p>
                      <a:pPr algn="ctr">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役　職</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gridSpan="2">
                  <a:txBody>
                    <a:bodyPr/>
                    <a:lstStyle/>
                    <a:p>
                      <a:pPr algn="ctr">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ctr">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a:spcAft>
                          <a:spcPts val="0"/>
                        </a:spcAft>
                      </a:pPr>
                      <a:endParaRPr lang="ja-JP" sz="900" kern="100">
                        <a:effectLst/>
                        <a:latin typeface="Century"/>
                        <a:ea typeface="ＭＳ 明朝"/>
                        <a:cs typeface="Times New Roman"/>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41851">
                <a:tc>
                  <a:txBody>
                    <a:bodyPr/>
                    <a:lstStyle/>
                    <a:p>
                      <a:pPr algn="ctr">
                        <a:spcAft>
                          <a:spcPts val="0"/>
                        </a:spcAft>
                      </a:pP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会社名</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ctr">
                        <a:spcAft>
                          <a:spcPts val="0"/>
                        </a:spcAft>
                      </a:pPr>
                      <a:r>
                        <a:rPr lang="zh-CN" sz="900" kern="100" dirty="0">
                          <a:effectLst/>
                          <a:latin typeface="メイリオ" panose="020B0604030504040204" pitchFamily="50" charset="-128"/>
                          <a:ea typeface="メイリオ" panose="020B0604030504040204" pitchFamily="50" charset="-128"/>
                          <a:cs typeface="メイリオ" panose="020B0604030504040204" pitchFamily="50" charset="-128"/>
                        </a:rPr>
                        <a:t>（所属団体名）</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45572">
                <a:tc>
                  <a:txBody>
                    <a:bodyPr/>
                    <a:lstStyle/>
                    <a:p>
                      <a:pPr algn="ctr">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フリガナ</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826257">
                <a:tc>
                  <a:txBody>
                    <a:bodyPr/>
                    <a:lstStyle/>
                    <a:p>
                      <a:pPr algn="ctr">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連絡先住所</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a:lnSpc>
                          <a:spcPts val="1200"/>
                        </a:lnSpc>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a:t>
                      </a:r>
                    </a:p>
                    <a:p>
                      <a:pPr algn="just">
                        <a:lnSpc>
                          <a:spcPts val="1200"/>
                        </a:lnSpc>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TEL </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　　　－</a:t>
                      </a:r>
                    </a:p>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FAX </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　　　－</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17486">
                <a:tc rowSpan="2">
                  <a:txBody>
                    <a:bodyPr/>
                    <a:lstStyle/>
                    <a:p>
                      <a:pPr algn="ctr">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連絡先担当者</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【氏名】　　　　　　　　　　　【担当部署・役職名】</a:t>
                      </a:r>
                    </a:p>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664" marR="5366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664" marR="536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17486">
                <a:tc vMerge="1">
                  <a:txBody>
                    <a:bodyPr/>
                    <a:lstStyle/>
                    <a:p>
                      <a:endParaRPr kumimoji="1" lang="ja-JP" altLang="en-US"/>
                    </a:p>
                  </a:txBody>
                  <a:tcPr/>
                </a:tc>
                <a:tc gridSpan="2">
                  <a:txBody>
                    <a:bodyPr/>
                    <a:lstStyle/>
                    <a:p>
                      <a:pPr algn="just">
                        <a:lnSpc>
                          <a:spcPct val="150000"/>
                        </a:lnSpc>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E-Mail</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アドレス】</a:t>
                      </a:r>
                    </a:p>
                  </a:txBody>
                  <a:tcPr marL="53664" marR="5366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a:lnSpc>
                          <a:spcPct val="150000"/>
                        </a:lnSpc>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664" marR="5366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4">
                  <a:txBody>
                    <a:bodyPr/>
                    <a:lstStyle/>
                    <a:p>
                      <a:pPr algn="ctr">
                        <a:lnSpc>
                          <a:spcPct val="150000"/>
                        </a:lnSpc>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664" marR="5366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45572">
                <a:tc>
                  <a:txBody>
                    <a:bodyPr/>
                    <a:lstStyle/>
                    <a:p>
                      <a:pPr algn="ctr">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フリガナ</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31165">
                <a:tc>
                  <a:txBody>
                    <a:bodyPr/>
                    <a:lstStyle/>
                    <a:p>
                      <a:pPr algn="ctr">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現住所</a:t>
                      </a:r>
                    </a:p>
                    <a:p>
                      <a:pPr algn="ctr">
                        <a:spcAft>
                          <a:spcPts val="0"/>
                        </a:spcAft>
                      </a:pP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参加者</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ctr">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ご住所</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a:t>
                      </a:r>
                    </a:p>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TEL </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　　　－</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65060">
                <a:tc rowSpan="5">
                  <a:txBody>
                    <a:bodyPr/>
                    <a:lstStyle/>
                    <a:p>
                      <a:pPr algn="ctr">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渡航中の</a:t>
                      </a:r>
                    </a:p>
                    <a:p>
                      <a:pPr algn="ctr">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国内連絡先</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フリガナ</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just">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611477">
                <a:tc vMerge="1">
                  <a:txBody>
                    <a:bodyPr/>
                    <a:lstStyle/>
                    <a:p>
                      <a:endParaRPr kumimoji="1" lang="ja-JP" altLang="en-US"/>
                    </a:p>
                  </a:txBody>
                  <a:tcPr/>
                </a:tc>
                <a:tc>
                  <a:txBody>
                    <a:bodyPr/>
                    <a:lstStyle/>
                    <a:p>
                      <a:pPr algn="ctr">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住　所</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just">
                        <a:lnSpc>
                          <a:spcPts val="1200"/>
                        </a:lnSpc>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a:t>
                      </a:r>
                    </a:p>
                    <a:p>
                      <a:pPr algn="just">
                        <a:lnSpc>
                          <a:spcPts val="1200"/>
                        </a:lnSpc>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TEL </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　　　－</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0">
                <a:tc vMerge="1">
                  <a:txBody>
                    <a:bodyPr/>
                    <a:lstStyle/>
                    <a:p>
                      <a:endParaRPr kumimoji="1" lang="ja-JP" altLang="en-US"/>
                    </a:p>
                  </a:txBody>
                  <a:tcPr/>
                </a:tc>
                <a:tc>
                  <a:txBody>
                    <a:bodyPr/>
                    <a:lstStyle/>
                    <a:p>
                      <a:pPr algn="ctr">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フリガナ</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3" gridSpan="2">
                  <a:txBody>
                    <a:bodyPr/>
                    <a:lstStyle/>
                    <a:p>
                      <a:pPr algn="ctr">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続　柄</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3" hMerge="1">
                  <a:txBody>
                    <a:bodyPr/>
                    <a:lstStyle/>
                    <a:p>
                      <a:endParaRPr kumimoji="1" lang="ja-JP" altLang="en-US"/>
                    </a:p>
                  </a:txBody>
                  <a:tcPr/>
                </a:tc>
                <a:tc rowSpan="3">
                  <a:txBody>
                    <a:bodyPr/>
                    <a:lstStyle/>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88836">
                <a:tc vMerge="1">
                  <a:txBody>
                    <a:bodyPr/>
                    <a:lstStyle/>
                    <a:p>
                      <a:endParaRPr kumimoji="1" lang="ja-JP" altLang="en-US"/>
                    </a:p>
                  </a:txBody>
                  <a:tcPr/>
                </a:tc>
                <a:tc rowSpan="2">
                  <a:txBody>
                    <a:bodyPr/>
                    <a:lstStyle/>
                    <a:p>
                      <a:pPr algn="ctr">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氏　名</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gridSpan="4">
                  <a:txBody>
                    <a:bodyPr/>
                    <a:lstStyle/>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0">
                <a:tc vMerge="1">
                  <a:txBody>
                    <a:bodyPr/>
                    <a:lstStyle/>
                    <a:p>
                      <a:endParaRPr kumimoji="1" lang="ja-JP" altLang="en-US"/>
                    </a:p>
                  </a:txBody>
                  <a:tcPr/>
                </a:tc>
                <a:tc vMerge="1">
                  <a:txBody>
                    <a:bodyPr/>
                    <a:lstStyle/>
                    <a:p>
                      <a:pPr algn="ctr">
                        <a:spcAft>
                          <a:spcPts val="0"/>
                        </a:spcAft>
                      </a:pPr>
                      <a:endParaRPr lang="ja-JP" sz="900" kern="100">
                        <a:effectLst/>
                        <a:latin typeface="Century"/>
                        <a:ea typeface="ＭＳ 明朝"/>
                        <a:cs typeface="Times New Roman"/>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4" vMerge="1">
                  <a:txBody>
                    <a:bodyPr/>
                    <a:lstStyle/>
                    <a:p>
                      <a:pPr algn="just">
                        <a:spcAft>
                          <a:spcPts val="0"/>
                        </a:spcAft>
                      </a:pPr>
                      <a:endParaRPr lang="ja-JP" sz="900" kern="100">
                        <a:effectLst/>
                        <a:latin typeface="Century"/>
                        <a:ea typeface="ＭＳ 明朝"/>
                        <a:cs typeface="Times New Roman"/>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45572">
                <a:tc gridSpan="9">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①旅券（パスポート）に関するご質問</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649202">
                <a:tc gridSpan="9">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現在有効な旅券を</a:t>
                      </a:r>
                    </a:p>
                    <a:p>
                      <a:pPr algn="just">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１．持っていない⇒取得予定日（</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2016</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年　　 月　 　日）⇒</a:t>
                      </a:r>
                      <a:r>
                        <a:rPr lang="ja-JP" sz="900" b="1" u="sng" kern="100" dirty="0">
                          <a:effectLst/>
                          <a:latin typeface="メイリオ" panose="020B0604030504040204" pitchFamily="50" charset="-128"/>
                          <a:ea typeface="メイリオ" panose="020B0604030504040204" pitchFamily="50" charset="-128"/>
                          <a:cs typeface="メイリオ" panose="020B0604030504040204" pitchFamily="50" charset="-128"/>
                        </a:rPr>
                        <a:t>取得後、コピーを</a:t>
                      </a:r>
                      <a:r>
                        <a:rPr lang="en-US" sz="900" b="1" u="sng" kern="100" dirty="0">
                          <a:effectLst/>
                          <a:latin typeface="メイリオ" panose="020B0604030504040204" pitchFamily="50" charset="-128"/>
                          <a:ea typeface="メイリオ" panose="020B0604030504040204" pitchFamily="50" charset="-128"/>
                          <a:cs typeface="メイリオ" panose="020B0604030504040204" pitchFamily="50" charset="-128"/>
                        </a:rPr>
                        <a:t>FAX</a:t>
                      </a:r>
                      <a:r>
                        <a:rPr lang="ja-JP" sz="900" b="1" kern="100" dirty="0">
                          <a:effectLst/>
                          <a:latin typeface="メイリオ" panose="020B0604030504040204" pitchFamily="50" charset="-128"/>
                          <a:ea typeface="メイリオ" panose="020B0604030504040204" pitchFamily="50" charset="-128"/>
                          <a:cs typeface="メイリオ" panose="020B0604030504040204" pitchFamily="50" charset="-128"/>
                        </a:rPr>
                        <a:t>願います。</a:t>
                      </a:r>
                    </a:p>
                    <a:p>
                      <a:pPr algn="just">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２．持っている　⇒</a:t>
                      </a:r>
                      <a:r>
                        <a:rPr lang="ja-JP" sz="900" b="1" u="none" kern="100" dirty="0">
                          <a:effectLst/>
                          <a:latin typeface="メイリオ" panose="020B0604030504040204" pitchFamily="50" charset="-128"/>
                          <a:ea typeface="メイリオ" panose="020B0604030504040204" pitchFamily="50" charset="-128"/>
                          <a:cs typeface="メイリオ" panose="020B0604030504040204" pitchFamily="50" charset="-128"/>
                        </a:rPr>
                        <a:t>パスポートの顔写真のページのコピーを添付願います。</a:t>
                      </a:r>
                    </a:p>
                    <a:p>
                      <a:pPr indent="459105" algn="just">
                        <a:spcAft>
                          <a:spcPts val="0"/>
                        </a:spcAft>
                      </a:pPr>
                      <a:r>
                        <a:rPr lang="ja-JP" altLang="en-US" sz="900" b="1" kern="100" dirty="0" smtClean="0">
                          <a:effectLst/>
                          <a:highlight>
                            <a:srgbClr val="FFFF00"/>
                          </a:highligh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kern="100" dirty="0" smtClean="0">
                          <a:effectLst/>
                          <a:highlight>
                            <a:srgbClr val="FFFF00"/>
                          </a:highlight>
                          <a:latin typeface="メイリオ" panose="020B0604030504040204" pitchFamily="50" charset="-128"/>
                          <a:ea typeface="メイリオ" panose="020B0604030504040204" pitchFamily="50" charset="-128"/>
                          <a:cs typeface="メイリオ" panose="020B0604030504040204" pitchFamily="50" charset="-128"/>
                        </a:rPr>
                        <a:t>※</a:t>
                      </a:r>
                      <a:r>
                        <a:rPr lang="ja-JP" sz="900" b="1" kern="100" dirty="0" smtClean="0">
                          <a:effectLst/>
                          <a:highlight>
                            <a:srgbClr val="FFFF00"/>
                          </a:highlight>
                          <a:latin typeface="メイリオ" panose="020B0604030504040204" pitchFamily="50" charset="-128"/>
                          <a:ea typeface="メイリオ" panose="020B0604030504040204" pitchFamily="50" charset="-128"/>
                          <a:cs typeface="メイリオ" panose="020B0604030504040204" pitchFamily="50" charset="-128"/>
                        </a:rPr>
                        <a:t>旅券</a:t>
                      </a:r>
                      <a:r>
                        <a:rPr lang="ja-JP" sz="900" b="1" kern="100" dirty="0">
                          <a:effectLst/>
                          <a:highlight>
                            <a:srgbClr val="FFFF00"/>
                          </a:highlight>
                          <a:latin typeface="メイリオ" panose="020B0604030504040204" pitchFamily="50" charset="-128"/>
                          <a:ea typeface="メイリオ" panose="020B0604030504040204" pitchFamily="50" charset="-128"/>
                          <a:cs typeface="メイリオ" panose="020B0604030504040204" pitchFamily="50" charset="-128"/>
                        </a:rPr>
                        <a:t>残存要件：</a:t>
                      </a:r>
                      <a:r>
                        <a:rPr lang="ja-JP" sz="900" b="1" kern="100" dirty="0" smtClean="0">
                          <a:effectLst/>
                          <a:highlight>
                            <a:srgbClr val="FFFF00"/>
                          </a:highlight>
                          <a:latin typeface="メイリオ" panose="020B0604030504040204" pitchFamily="50" charset="-128"/>
                          <a:ea typeface="メイリオ" panose="020B0604030504040204" pitchFamily="50" charset="-128"/>
                          <a:cs typeface="メイリオ" panose="020B0604030504040204" pitchFamily="50" charset="-128"/>
                        </a:rPr>
                        <a:t>入国時</a:t>
                      </a:r>
                      <a:r>
                        <a:rPr lang="ja-JP" altLang="en-US" sz="900" b="1" kern="100" dirty="0" smtClean="0">
                          <a:effectLst/>
                          <a:highlight>
                            <a:srgbClr val="FFFF00"/>
                          </a:highlight>
                          <a:latin typeface="メイリオ" panose="020B0604030504040204" pitchFamily="50" charset="-128"/>
                          <a:ea typeface="メイリオ" panose="020B0604030504040204" pitchFamily="50" charset="-128"/>
                          <a:cs typeface="メイリオ" panose="020B0604030504040204" pitchFamily="50" charset="-128"/>
                        </a:rPr>
                        <a:t>６</a:t>
                      </a:r>
                      <a:r>
                        <a:rPr lang="ja-JP" sz="900" b="1" kern="100" dirty="0" smtClean="0">
                          <a:effectLst/>
                          <a:highlight>
                            <a:srgbClr val="FFFF00"/>
                          </a:highlight>
                          <a:latin typeface="メイリオ" panose="020B0604030504040204" pitchFamily="50" charset="-128"/>
                          <a:ea typeface="メイリオ" panose="020B0604030504040204" pitchFamily="50" charset="-128"/>
                          <a:cs typeface="メイリオ" panose="020B0604030504040204" pitchFamily="50" charset="-128"/>
                        </a:rPr>
                        <a:t>ヶ月</a:t>
                      </a:r>
                      <a:r>
                        <a:rPr lang="ja-JP" sz="900" b="1" kern="100" dirty="0">
                          <a:effectLst/>
                          <a:highlight>
                            <a:srgbClr val="FFFF00"/>
                          </a:highlight>
                          <a:latin typeface="メイリオ" panose="020B0604030504040204" pitchFamily="50" charset="-128"/>
                          <a:ea typeface="メイリオ" panose="020B0604030504040204" pitchFamily="50" charset="-128"/>
                          <a:cs typeface="メイリオ" panose="020B0604030504040204" pitchFamily="50" charset="-128"/>
                        </a:rPr>
                        <a:t>以上 必要</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45572">
                <a:tc gridSpan="9">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②ご希望の方に○印をお付け下さい。</a:t>
                      </a:r>
                    </a:p>
                  </a:txBody>
                  <a:tcPr marL="53664" marR="5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38688238"/>
              </p:ext>
            </p:extLst>
          </p:nvPr>
        </p:nvGraphicFramePr>
        <p:xfrm>
          <a:off x="847249" y="8319294"/>
          <a:ext cx="6267925" cy="1602740"/>
        </p:xfrm>
        <a:graphic>
          <a:graphicData uri="http://schemas.openxmlformats.org/drawingml/2006/table">
            <a:tbl>
              <a:tblPr/>
              <a:tblGrid>
                <a:gridCol w="867251"/>
                <a:gridCol w="5312409"/>
                <a:gridCol w="88265"/>
              </a:tblGrid>
              <a:tr h="286385">
                <a:tc>
                  <a:txBody>
                    <a:bodyPr/>
                    <a:lstStyle/>
                    <a:p>
                      <a:pPr algn="ctr">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タバコ</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27000" algn="just">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吸う　・　吸わない　（航空機は禁煙です。）　　　　　</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54635">
                <a:tc>
                  <a:txBody>
                    <a:bodyPr/>
                    <a:lstStyle/>
                    <a:p>
                      <a:pPr algn="ctr">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ご利用クラス</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ビジネスクラス</a:t>
                      </a: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窓側・通路側</a:t>
                      </a: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　エコノミークラス</a:t>
                      </a: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窓側・通路側</a:t>
                      </a: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9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259080">
                <a:tc>
                  <a:txBody>
                    <a:bodyPr/>
                    <a:lstStyle/>
                    <a:p>
                      <a:pPr algn="ctr">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お部屋タイプ</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127000" algn="just">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スタンダードルーム（※</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名</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室利用）これ以外をご希望の場合はご相談下さい。</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34975">
                <a:tc gridSpan="2">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その他ご要望があればご記入下さい。</a:t>
                      </a:r>
                    </a:p>
                    <a:p>
                      <a:pPr algn="just">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1000"/>
                        </a:lnSpc>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1000"/>
                        </a:lnSpc>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6" name="正方形/長方形 5"/>
          <p:cNvSpPr/>
          <p:nvPr/>
        </p:nvSpPr>
        <p:spPr>
          <a:xfrm>
            <a:off x="7048500" y="8239125"/>
            <a:ext cx="66675" cy="419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7048500" y="8281987"/>
            <a:ext cx="0" cy="333375"/>
          </a:xfrm>
          <a:prstGeom prst="line">
            <a:avLst/>
          </a:prstGeom>
        </p:spPr>
        <p:style>
          <a:lnRef idx="1">
            <a:schemeClr val="dk1"/>
          </a:lnRef>
          <a:fillRef idx="0">
            <a:schemeClr val="dk1"/>
          </a:fillRef>
          <a:effectRef idx="0">
            <a:schemeClr val="dk1"/>
          </a:effectRef>
          <a:fontRef idx="minor">
            <a:schemeClr val="tx1"/>
          </a:fontRef>
        </p:style>
      </p:cxnSp>
      <p:sp>
        <p:nvSpPr>
          <p:cNvPr id="10" name="テキスト ボックス 9"/>
          <p:cNvSpPr txBox="1"/>
          <p:nvPr/>
        </p:nvSpPr>
        <p:spPr>
          <a:xfrm>
            <a:off x="838200" y="9944100"/>
            <a:ext cx="6143625" cy="507831"/>
          </a:xfrm>
          <a:prstGeom prst="rect">
            <a:avLst/>
          </a:prstGeom>
          <a:noFill/>
        </p:spPr>
        <p:txBody>
          <a:bodyPr wrap="square" rtlCol="0">
            <a:spAutoFit/>
          </a:bodyPr>
          <a:lstStyle/>
          <a:p>
            <a:r>
              <a:rPr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別途</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、顔写真１枚をデジタルデータで</a:t>
            </a:r>
            <a:r>
              <a:rPr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事務局宛てお送り</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ください。</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渡航者向け「しおり」に掲載いたします）</a:t>
            </a:r>
            <a:endParaRPr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航空機の</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お座席及びお部屋タイプはご希望に添えない可能性がございます</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。予め</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ご了承下さい。</a:t>
            </a:r>
          </a:p>
          <a:p>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ご記入頂いた情報は、大阪商工会議所の事業以外の用途では一切使用いたしません</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9458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テキスト ボックス 7"/>
          <p:cNvSpPr txBox="1"/>
          <p:nvPr/>
        </p:nvSpPr>
        <p:spPr>
          <a:xfrm>
            <a:off x="466725" y="784116"/>
            <a:ext cx="6819900" cy="9879628"/>
          </a:xfrm>
          <a:prstGeom prst="rect">
            <a:avLst/>
          </a:prstGeom>
          <a:noFill/>
        </p:spPr>
        <p:txBody>
          <a:bodyPr wrap="square" rtlCol="0">
            <a:spAutoFit/>
          </a:bodyPr>
          <a:lstStyle/>
          <a:p>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≪旅行条件≫</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参加費（お一人様</a:t>
            </a:r>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（１）</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エコノミークラスご利用</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万円～ </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ビジネスクラスご利用</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万円～</a:t>
            </a:r>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ビジネスクラスは座席数が限られておりますので、確保できない場合もございます。また正式にお申込み</a:t>
            </a: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頂いて</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からのお手配となりますので、料金が変更になる場合がございます。</a:t>
            </a: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○参加費</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に含まれるもの</a:t>
            </a: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・航空運賃</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行程表</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表示されたもの。航空便・区間及び発券期日によって異なります</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・宿泊料金</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ツ星または</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ツ星ホテル。１人</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１部屋、税･サ･朝食込み）</a:t>
            </a: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・現地空港税、燃油特別付加運賃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・渡航手続費用（関空施設利用料含む</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一部の食費</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（行程表ご参照</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共通</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経費</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現地交通費、各都市での懇談経費、通訳費、事務諸経費（名簿印刷・報告書作成費</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、通信</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運搬費</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現地ガイド諸経費</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、訪問先記念品代、等</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u="sng" dirty="0" smtClean="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900" u="sng" dirty="0">
                <a:latin typeface="メイリオ" panose="020B0604030504040204" pitchFamily="50" charset="-128"/>
                <a:ea typeface="メイリオ" panose="020B0604030504040204" pitchFamily="50" charset="-128"/>
                <a:cs typeface="メイリオ" panose="020B0604030504040204" pitchFamily="50" charset="-128"/>
              </a:rPr>
              <a:t>空港税諸税、燃油特別付加運賃</a:t>
            </a:r>
            <a:r>
              <a:rPr lang="ja-JP" altLang="en-US" sz="900" u="sng"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900" u="sng" dirty="0">
                <a:latin typeface="メイリオ" panose="020B0604030504040204" pitchFamily="50" charset="-128"/>
                <a:ea typeface="メイリオ" panose="020B0604030504040204" pitchFamily="50" charset="-128"/>
                <a:cs typeface="メイリオ" panose="020B0604030504040204" pitchFamily="50" charset="-128"/>
              </a:rPr>
              <a:t>変更になる場合がございます。</a:t>
            </a:r>
          </a:p>
          <a:p>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　○参加費</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に含まれないもの</a:t>
            </a: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・飲み物代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超過手荷物料金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海外旅行傷害保険</a:t>
            </a: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パスポート取得</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経費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ホテルでの個人経費（クリーニング代、</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電話代、ルームサービス</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等）</a:t>
            </a: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・オプショナルツアー</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を設定した場合の</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経費</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２）参加費は、</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名の参加を前提に設定したものですので、</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参加者が</a:t>
            </a:r>
            <a:r>
              <a:rPr lang="en-US" altLang="ja-JP" sz="900" b="1" u="sng"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名を下回る場合については別途追加料金</a:t>
            </a:r>
            <a:r>
              <a:rPr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が</a:t>
            </a:r>
            <a:endParaRPr lang="en-US" altLang="ja-JP" sz="9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生じる</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ことがあります</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。予めご了承下さい。</a:t>
            </a:r>
          </a:p>
          <a:p>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３）上記金額は、指定の航空便をご利用いただいた場合のものです。他のフライトをご利用いただく場合は料金</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が</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異なる</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場合がありますので</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、下記旅行社まで</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お問い合わせ下さい。</a:t>
            </a:r>
          </a:p>
          <a:p>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４）ホテルの部屋のアップグレードは、別途算出いたします</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ので</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予め</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旅行社にお申し出下さい。</a:t>
            </a:r>
          </a:p>
          <a:p>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５</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各都市で</a:t>
            </a:r>
            <a:r>
              <a:rPr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の活動費（通訳代、訪問先記念品代、通信運搬費等。計</a:t>
            </a:r>
            <a:r>
              <a:rPr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900" b="1" u="sng"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万円～、参加者数に応じて変動します）は</a:t>
            </a:r>
            <a:r>
              <a:rPr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商工会議所よりご請求</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申し上げます。</a:t>
            </a:r>
          </a:p>
          <a:p>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（６</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５</a:t>
            </a:r>
            <a:r>
              <a:rPr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以外</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の参加費（約</a:t>
            </a:r>
            <a:r>
              <a:rPr lang="en-US" altLang="ja-JP" sz="900" b="1" u="sng"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万円～）</a:t>
            </a:r>
            <a:r>
              <a:rPr lang="ja-JP" altLang="en-US" sz="900" u="sng" dirty="0">
                <a:latin typeface="メイリオ" panose="020B0604030504040204" pitchFamily="50" charset="-128"/>
                <a:ea typeface="メイリオ" panose="020B0604030504040204" pitchFamily="50" charset="-128"/>
                <a:cs typeface="メイリオ" panose="020B0604030504040204" pitchFamily="50" charset="-128"/>
              </a:rPr>
              <a:t>は、申込書を受領後、</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日新航空サービス株式会社  大阪支店よりご請求</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申し上げます。</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なお、</a:t>
            </a:r>
            <a:r>
              <a:rPr lang="ja-JP" altLang="en-US" sz="900" u="sng" dirty="0">
                <a:latin typeface="メイリオ" panose="020B0604030504040204" pitchFamily="50" charset="-128"/>
                <a:ea typeface="メイリオ" panose="020B0604030504040204" pitchFamily="50" charset="-128"/>
                <a:cs typeface="メイリオ" panose="020B0604030504040204" pitchFamily="50" charset="-128"/>
              </a:rPr>
              <a:t>お支払い方法はお振込みに限らせていただきます。</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予めご了承下さい。</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（７）</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本視察団の航空券、ホテル、市内視察等の手配は、日新航空サービス株式会社  大阪支店が行います</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本旅行</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運営につきましては、国土交通大臣認可の旅行業約款ならびに旅行業法に準じます</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www.nissin-trvl.co.jp/info/stpltn-bos.html</a:t>
            </a: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日新</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航空サービス株式会社　大阪支店（担当：長崎）</a:t>
            </a: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541-0046</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大阪市中央区平野町</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3-4-14</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大阪</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TK</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ビル５階   </a:t>
            </a: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06-6204-0505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06-6223-0502</a:t>
            </a: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E-mail</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e-nagasaki@nissin-trvl.co.jp</a:t>
            </a: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（８）</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現地事情等により、やむを得ずフライト・ホテル・視察訪問スケジュール等を中止・変更</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場合もあります</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ので</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予め</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お含み置き下さい。中止・変更に伴い、航空運賃・宿泊料金等</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に差額</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が発生した場合には、差額分を精算の上</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返金</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またはご請求申し上げます</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現地で急遽発生した追加経費（専用車やガイドの延長料金、参加者の皆様の</a:t>
            </a:r>
            <a:endParaRPr lang="en-US" altLang="ja-JP" sz="9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u="sng" dirty="0" smtClean="0">
                <a:latin typeface="メイリオ" panose="020B0604030504040204" pitchFamily="50" charset="-128"/>
                <a:ea typeface="メイリオ" panose="020B0604030504040204" pitchFamily="50" charset="-128"/>
                <a:cs typeface="メイリオ" panose="020B0604030504040204" pitchFamily="50" charset="-128"/>
              </a:rPr>
              <a:t>昼食代等）を事務局が立て替え払いした場合、帰国後に大阪商工会議所よりご請求</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申し上げます。</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お申込み方法（申込先：大阪商工会議所事務局</a:t>
            </a:r>
            <a:r>
              <a:rPr lang="ja-JP" altLang="en-US" sz="105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（１）下記いずれかの方法でお申し込みください。（</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申込期限：</a:t>
            </a:r>
            <a:r>
              <a:rPr lang="en-US" altLang="ja-JP" sz="900" b="1" u="sng"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900" b="1" u="sng"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日（金）</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ホームページ</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http://www.osaka.cci.or.jp/event/seminar/201606/D11160919019.html</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）の申込フォーム</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必要</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事項を入力・送信し、</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パスポート（</a:t>
            </a:r>
            <a:r>
              <a:rPr lang="en-US" altLang="ja-JP" sz="900" b="1" u="sng"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ページ目）のコピー</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E-mail</a:t>
            </a:r>
            <a:r>
              <a:rPr lang="ja-JP" altLang="en-US" sz="900" dirty="0" err="1">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9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郵送のいずれかでご提出</a:t>
            </a: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別紙参加申込書に必要事項を記入の上、</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パスポート（１ページ目）のコピーとあわせて</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または郵送でご提出</a:t>
            </a:r>
          </a:p>
          <a:p>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２）「参加申込書」の記載事項をもとに団員名簿を作成いたしますので、</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正確にご記入下さい</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p>
          <a:p>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顔写真１枚をデジタルデータで事務局（担当：中辻）宛て、</a:t>
            </a:r>
            <a:r>
              <a:rPr lang="en-US" altLang="ja-JP" sz="900" b="1" u="sng" dirty="0">
                <a:latin typeface="メイリオ" panose="020B0604030504040204" pitchFamily="50" charset="-128"/>
                <a:ea typeface="メイリオ" panose="020B0604030504040204" pitchFamily="50" charset="-128"/>
                <a:cs typeface="メイリオ" panose="020B0604030504040204" pitchFamily="50" charset="-128"/>
              </a:rPr>
              <a:t>E-mail</a:t>
            </a:r>
            <a:r>
              <a:rPr lang="ja-JP" altLang="en-US" sz="900" b="1" u="sng" dirty="0" err="1">
                <a:latin typeface="メイリオ" panose="020B0604030504040204" pitchFamily="50" charset="-128"/>
                <a:ea typeface="メイリオ" panose="020B0604030504040204" pitchFamily="50" charset="-128"/>
                <a:cs typeface="メイリオ" panose="020B0604030504040204" pitchFamily="50" charset="-128"/>
              </a:rPr>
              <a:t>にて</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お送り下さい</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送付先</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E-mail</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shi-nakatsuji@osaka.cci.or.jp</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）渡航者向け「しおり」に掲載いたします。</a:t>
            </a:r>
          </a:p>
          <a:p>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旅行開始日の１ヶ月前（</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日）を過ぎてのキャンセルにつきましては、所定のキャンセル料を申し受けます</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ので</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予め</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ご了承下さい。（</a:t>
            </a:r>
            <a:r>
              <a:rPr lang="en-US" altLang="ja-JP" sz="900" b="1"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u="sng" dirty="0">
                <a:latin typeface="メイリオ" panose="020B0604030504040204" pitchFamily="50" charset="-128"/>
                <a:ea typeface="メイリオ" panose="020B0604030504040204" pitchFamily="50" charset="-128"/>
                <a:cs typeface="メイリオ" panose="020B0604030504040204" pitchFamily="50" charset="-128"/>
              </a:rPr>
              <a:t>航空券手配については別途規定の取消料が発生します</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旅行出発日の前日起算で</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日前～</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日前まで　	旅行代金の　２０％</a:t>
            </a: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旅行出発日の前日起算で</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日前～ </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日前まで　	旅行代金の　３０％</a:t>
            </a: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旅行出発日の</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日前から前日まで　　　　　　　　	旅行代金の　４０％</a:t>
            </a: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旅行出発日の当日　　　　　　　　　　　　　	旅行代金の　５０％</a:t>
            </a: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旅行</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開始後、無連絡</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不参加</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旅行</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代金の１００％</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1057275" y="6334125"/>
            <a:ext cx="3486150" cy="5905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61975" y="2028824"/>
            <a:ext cx="6524625" cy="1781175"/>
          </a:xfrm>
          <a:prstGeom prst="rect">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5320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600075" y="895350"/>
            <a:ext cx="6724650" cy="9187130"/>
          </a:xfrm>
          <a:prstGeom prst="rect">
            <a:avLst/>
          </a:prstGeom>
          <a:noFill/>
        </p:spPr>
        <p:txBody>
          <a:bodyPr wrap="square" rtlCol="0">
            <a:spAutoFit/>
          </a:bodyPr>
          <a:lstStyle/>
          <a:p>
            <a:pPr algn="ctr"/>
            <a:r>
              <a:rPr lang="ja-JP" altLang="en-US" sz="1200" b="1" u="sng" dirty="0">
                <a:latin typeface="メイリオ" panose="020B0604030504040204" pitchFamily="50" charset="-128"/>
                <a:ea typeface="メイリオ" panose="020B0604030504040204" pitchFamily="50" charset="-128"/>
                <a:cs typeface="メイリオ" panose="020B0604030504040204" pitchFamily="50" charset="-128"/>
              </a:rPr>
              <a:t>個人情報の取り扱いに</a:t>
            </a:r>
            <a:r>
              <a:rPr lang="ja-JP" altLang="en-US" sz="1200" b="1" u="sng" dirty="0" smtClean="0">
                <a:latin typeface="メイリオ" panose="020B0604030504040204" pitchFamily="50" charset="-128"/>
                <a:ea typeface="メイリオ" panose="020B0604030504040204" pitchFamily="50" charset="-128"/>
                <a:cs typeface="メイリオ" panose="020B0604030504040204" pitchFamily="50" charset="-128"/>
              </a:rPr>
              <a:t>ついて</a:t>
            </a:r>
            <a:endParaRPr lang="en-US" altLang="ja-JP" sz="12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1200" b="1"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900" dirty="0"/>
              <a:t>日新航空サ－ビス株式会社（以下「当社」といいます）は、お客様の個人情報の保護に努めております。この個人情報の取り扱いは、お客様のご依頼される旅行（渡航）に必要な手続きを行うためにご提出いただきました「ご旅行参加申込書」（以下「申込書」といいます）に、ご記入された個人情報の利用目的、管理、運用について規定するものです。なお、「申込書」にご記入・入力され、ご提出されることで以下に明記される内容に同意されたものとさせていただきます。</a:t>
            </a:r>
          </a:p>
          <a:p>
            <a:r>
              <a:rPr lang="en-US" altLang="ja-JP" sz="900" b="1" dirty="0"/>
              <a:t>1</a:t>
            </a:r>
            <a:r>
              <a:rPr lang="ja-JP" altLang="ja-JP" sz="900" b="1" dirty="0" err="1"/>
              <a:t>．</a:t>
            </a:r>
            <a:r>
              <a:rPr lang="ja-JP" altLang="ja-JP" sz="900" b="1" dirty="0"/>
              <a:t>個人情報の利用目的</a:t>
            </a:r>
            <a:endParaRPr lang="ja-JP" altLang="ja-JP" sz="900" dirty="0"/>
          </a:p>
          <a:p>
            <a:r>
              <a:rPr lang="ja-JP" altLang="en-US" sz="900" dirty="0" smtClean="0"/>
              <a:t>　</a:t>
            </a:r>
            <a:r>
              <a:rPr lang="ja-JP" altLang="ja-JP" sz="900" dirty="0" smtClean="0"/>
              <a:t>当社</a:t>
            </a:r>
            <a:r>
              <a:rPr lang="ja-JP" altLang="ja-JP" sz="900" dirty="0"/>
              <a:t>は、ご旅行の際に提供いただいた申込書に記載された個人情報について、お客様との連絡のために利用させていただくほか、お申し込みいただいた旅行に係わる運送・宿泊機関等の提供する旅行サービスの手配及びそれらのサービスを受けるための手続き、並びにクレジットカードを使用した精算手続き（アクワイアラー：加盟店契約会社に提供）に必要な範囲内で利用させていただきます。・その他として、当社は以下の場合についてもお客様の個人情報を利用させていただくことがあります。</a:t>
            </a:r>
            <a:r>
              <a:rPr lang="en-US" altLang="ja-JP" sz="900" dirty="0"/>
              <a:t>(1)</a:t>
            </a:r>
            <a:r>
              <a:rPr lang="ja-JP" altLang="ja-JP" sz="900" dirty="0"/>
              <a:t>当社及び当社と提携する企業の商品やキャンペーン等に関するご案内　</a:t>
            </a:r>
            <a:r>
              <a:rPr lang="en-US" altLang="ja-JP" sz="900" dirty="0"/>
              <a:t>(2)</a:t>
            </a:r>
            <a:r>
              <a:rPr lang="ja-JP" altLang="ja-JP" sz="900" dirty="0"/>
              <a:t>各種問い合わせ及び資料請求等に関する諸対応　</a:t>
            </a:r>
            <a:r>
              <a:rPr lang="en-US" altLang="ja-JP" sz="900" dirty="0"/>
              <a:t>(3)</a:t>
            </a:r>
            <a:r>
              <a:rPr lang="ja-JP" altLang="ja-JP" sz="900" dirty="0"/>
              <a:t>アンケートのお願いやキャンペーン等の当選・採用の通知、または商品の提供等に関わる諸対応　</a:t>
            </a:r>
            <a:r>
              <a:rPr lang="en-US" altLang="ja-JP" sz="900" dirty="0"/>
              <a:t>(4)</a:t>
            </a:r>
            <a:r>
              <a:rPr lang="ja-JP" altLang="ja-JP" sz="900" dirty="0"/>
              <a:t>統計資料の作成</a:t>
            </a:r>
            <a:r>
              <a:rPr lang="en-US" altLang="ja-JP" sz="900" dirty="0"/>
              <a:t> (5)</a:t>
            </a:r>
            <a:r>
              <a:rPr lang="ja-JP" altLang="ja-JP" sz="900" dirty="0"/>
              <a:t>当社は保険代理店業を営んでおり、当該業務遂行に必要な範囲でお客様の個人情報を利用させていただきます。</a:t>
            </a:r>
          </a:p>
          <a:p>
            <a:r>
              <a:rPr lang="en-US" altLang="ja-JP" sz="900" b="1" dirty="0"/>
              <a:t>2</a:t>
            </a:r>
            <a:r>
              <a:rPr lang="ja-JP" altLang="ja-JP" sz="900" b="1" dirty="0" err="1"/>
              <a:t>．</a:t>
            </a:r>
            <a:r>
              <a:rPr lang="ja-JP" altLang="ja-JP" sz="900" b="1" dirty="0"/>
              <a:t>個人情報の第三者への提供</a:t>
            </a:r>
            <a:endParaRPr lang="ja-JP" altLang="ja-JP" sz="900" dirty="0"/>
          </a:p>
          <a:p>
            <a:r>
              <a:rPr lang="ja-JP" altLang="en-US" sz="900" dirty="0" smtClean="0"/>
              <a:t>　</a:t>
            </a:r>
            <a:r>
              <a:rPr lang="ja-JP" altLang="ja-JP" sz="900" dirty="0" smtClean="0"/>
              <a:t>当社</a:t>
            </a:r>
            <a:r>
              <a:rPr lang="ja-JP" altLang="ja-JP" sz="900" dirty="0"/>
              <a:t>は、お客様より取得させていただいた個人情報を適切に管理し、あらかじめ、お客様の同意を得ることなく、第三者に提供いたしません。ただし、以下に示す事項に該当する場合は除きます。 　　　</a:t>
            </a:r>
          </a:p>
          <a:p>
            <a:r>
              <a:rPr lang="en-US" altLang="ja-JP" sz="900" dirty="0"/>
              <a:t>1</a:t>
            </a:r>
            <a:r>
              <a:rPr lang="ja-JP" altLang="ja-JP" sz="900" dirty="0"/>
              <a:t>）法令に基づく場合　</a:t>
            </a:r>
            <a:r>
              <a:rPr lang="en-US" altLang="ja-JP" sz="900" dirty="0"/>
              <a:t>2</a:t>
            </a:r>
            <a:r>
              <a:rPr lang="ja-JP" altLang="ja-JP" sz="900" dirty="0"/>
              <a:t>）人の生命、身体又は財産の保護のために必要がある場合であって、本人の同意を得ることが困難であるとき　　</a:t>
            </a:r>
            <a:r>
              <a:rPr lang="en-US" altLang="ja-JP" sz="900" dirty="0"/>
              <a:t>3</a:t>
            </a:r>
            <a:r>
              <a:rPr lang="ja-JP" altLang="ja-JP" sz="900" dirty="0"/>
              <a:t>）公衆衛生の向上または児童の健全な育成の推進のために特に必要がある場合であって、本人の同意を得ることが困難であるとき　</a:t>
            </a:r>
            <a:r>
              <a:rPr lang="en-US" altLang="ja-JP" sz="900" dirty="0"/>
              <a:t>4</a:t>
            </a:r>
            <a:r>
              <a:rPr lang="ja-JP" altLang="ja-JP" sz="900" dirty="0"/>
              <a:t>）国の機関若しくは地方公共団体又はその委託を受けた者が法令の定める事業を遂行することに対して協力する必要がある場合であって、本人の同意を得ることによって当該事務の遂行に支障を及ぼすおそれがあるとき当社は、旅行先でのお客様のお買い物等の便宜のため、当社の保有するお客様の個人データを土産物店に提供することがあります。この場合、お客様の氏名、パスポート番号及び搭乗される航空便名等の個人データを、予め電子的方法等で送信することによって提供いたします。なお、当社は、お申し込み頂いた旅行サービスの手配及びそれらのサービスの受領のために必要な範囲内、又は当社の旅行契約上の責任を履行するための範囲内で、運送・宿泊機関、保険会社及び手配代行業者に対し、お客様の氏名、性別、住所、電話番号、旅券番号等必要と判断する情報を電子的方法で提供する場合があります。これらの個人情報の提供が不都合な場合や事業者への個人データの提供の停止を希望される場合は、提供を停止いたしますので、当社の「個人情報お問い合わせ窓口」までお申し出ください。</a:t>
            </a:r>
          </a:p>
          <a:p>
            <a:r>
              <a:rPr lang="en-US" altLang="ja-JP" sz="900" b="1" dirty="0"/>
              <a:t>3</a:t>
            </a:r>
            <a:r>
              <a:rPr lang="ja-JP" altLang="ja-JP" sz="900" b="1" dirty="0" err="1"/>
              <a:t>．</a:t>
            </a:r>
            <a:r>
              <a:rPr lang="ja-JP" altLang="ja-JP" sz="900" b="1" dirty="0"/>
              <a:t>個人情報の取得・利用</a:t>
            </a:r>
            <a:endParaRPr lang="ja-JP" altLang="ja-JP" sz="900" dirty="0"/>
          </a:p>
          <a:p>
            <a:r>
              <a:rPr lang="ja-JP" altLang="en-US" sz="900" dirty="0" smtClean="0"/>
              <a:t>　</a:t>
            </a:r>
            <a:r>
              <a:rPr lang="ja-JP" altLang="ja-JP" sz="900" dirty="0" smtClean="0"/>
              <a:t>当社</a:t>
            </a:r>
            <a:r>
              <a:rPr lang="ja-JP" altLang="ja-JP" sz="900" dirty="0"/>
              <a:t>は、お客様の個人情報を取得・利用する場合は、以下の取り扱いをさせていただきます。　</a:t>
            </a:r>
          </a:p>
          <a:p>
            <a:r>
              <a:rPr lang="ja-JP" altLang="ja-JP" sz="900" dirty="0"/>
              <a:t>（</a:t>
            </a:r>
            <a:r>
              <a:rPr lang="en-US" altLang="ja-JP" sz="900" dirty="0"/>
              <a:t>1</a:t>
            </a:r>
            <a:r>
              <a:rPr lang="ja-JP" altLang="ja-JP" sz="900" dirty="0"/>
              <a:t>）取得目的・利用範囲をお申込書、パンフレット等に明示し、同意を得ます。　（</a:t>
            </a:r>
            <a:r>
              <a:rPr lang="en-US" altLang="ja-JP" sz="900" dirty="0"/>
              <a:t>2</a:t>
            </a:r>
            <a:r>
              <a:rPr lang="ja-JP" altLang="ja-JP" sz="900" dirty="0"/>
              <a:t>）お客様の同意がない限り、取得目的以外の利用はいたしません。　（</a:t>
            </a:r>
            <a:r>
              <a:rPr lang="en-US" altLang="ja-JP" sz="900" dirty="0"/>
              <a:t>3</a:t>
            </a:r>
            <a:r>
              <a:rPr lang="ja-JP" altLang="ja-JP" sz="900" dirty="0"/>
              <a:t>）委託、第三者提供する場合は、あらかじめその旨を明示し、同意を得ます。　（</a:t>
            </a:r>
            <a:r>
              <a:rPr lang="en-US" altLang="ja-JP" sz="900" dirty="0"/>
              <a:t>4</a:t>
            </a:r>
            <a:r>
              <a:rPr lang="ja-JP" altLang="ja-JP" sz="900" dirty="0"/>
              <a:t>）お客様が未成年者の場合は親権者の同意を得ます。</a:t>
            </a:r>
          </a:p>
          <a:p>
            <a:r>
              <a:rPr lang="en-US" altLang="ja-JP" sz="900" b="1" dirty="0"/>
              <a:t>4</a:t>
            </a:r>
            <a:r>
              <a:rPr lang="ja-JP" altLang="ja-JP" sz="900" b="1" dirty="0" err="1"/>
              <a:t>．</a:t>
            </a:r>
            <a:r>
              <a:rPr lang="ja-JP" altLang="ja-JP" sz="900" b="1" dirty="0"/>
              <a:t>個人情報の委託</a:t>
            </a:r>
            <a:endParaRPr lang="ja-JP" altLang="ja-JP" sz="900" dirty="0"/>
          </a:p>
          <a:p>
            <a:r>
              <a:rPr lang="ja-JP" altLang="en-US" sz="900" dirty="0" smtClean="0"/>
              <a:t>　</a:t>
            </a:r>
            <a:r>
              <a:rPr lang="ja-JP" altLang="ja-JP" sz="900" dirty="0" smtClean="0"/>
              <a:t>当社</a:t>
            </a:r>
            <a:r>
              <a:rPr lang="ja-JP" altLang="ja-JP" sz="900" dirty="0"/>
              <a:t>は、上記</a:t>
            </a:r>
            <a:r>
              <a:rPr lang="en-US" altLang="ja-JP" sz="900" dirty="0"/>
              <a:t>1</a:t>
            </a:r>
            <a:r>
              <a:rPr lang="ja-JP" altLang="ja-JP" sz="900" dirty="0" err="1"/>
              <a:t>．</a:t>
            </a:r>
            <a:r>
              <a:rPr lang="ja-JP" altLang="ja-JP" sz="900" dirty="0"/>
              <a:t>に記載された利用目的の達成のために当社の保有する個人情報の一部又は全部を委託する場合があります。その場合は、委託する個人情報の安全が図られるよう、十分な個人情報の保護水準を満たす者を選定し、かつ、適切な管理・監督を行います。</a:t>
            </a:r>
          </a:p>
          <a:p>
            <a:r>
              <a:rPr lang="en-US" altLang="ja-JP" sz="900" b="1" dirty="0"/>
              <a:t>5</a:t>
            </a:r>
            <a:r>
              <a:rPr lang="ja-JP" altLang="ja-JP" sz="900" b="1" dirty="0" err="1"/>
              <a:t>．</a:t>
            </a:r>
            <a:r>
              <a:rPr lang="ja-JP" altLang="ja-JP" sz="900" b="1" dirty="0"/>
              <a:t>個人情報に関するお問い合わせ、開示、訂正、削除について</a:t>
            </a:r>
            <a:endParaRPr lang="ja-JP" altLang="ja-JP" sz="900" dirty="0"/>
          </a:p>
          <a:p>
            <a:r>
              <a:rPr lang="ja-JP" altLang="en-US" sz="900" dirty="0" smtClean="0"/>
              <a:t>　</a:t>
            </a:r>
            <a:r>
              <a:rPr lang="ja-JP" altLang="ja-JP" sz="900" dirty="0" smtClean="0"/>
              <a:t>当社</a:t>
            </a:r>
            <a:r>
              <a:rPr lang="ja-JP" altLang="ja-JP" sz="900" dirty="0"/>
              <a:t>が保有する開示対象個人情報の利用目的の通知、開示、訂正、削除（消去）、利用の停止または第三者への提供の停止をご希望される方は、必要な手続きについてご案内させていただきますので、下記の「個人情報お問い合わせ窓口」までお申し出ください。</a:t>
            </a:r>
          </a:p>
          <a:p>
            <a:r>
              <a:rPr lang="ja-JP" altLang="ja-JP" sz="900" dirty="0"/>
              <a:t>【個人情報お問い合わせ窓口】</a:t>
            </a:r>
          </a:p>
          <a:p>
            <a:r>
              <a:rPr lang="ja-JP" altLang="ja-JP" sz="900" dirty="0"/>
              <a:t>〒</a:t>
            </a:r>
            <a:r>
              <a:rPr lang="en-US" altLang="ja-JP" sz="900" dirty="0"/>
              <a:t>164</a:t>
            </a:r>
            <a:r>
              <a:rPr lang="ja-JP" altLang="ja-JP" sz="900" dirty="0"/>
              <a:t>－</a:t>
            </a:r>
            <a:r>
              <a:rPr lang="en-US" altLang="ja-JP" sz="900" dirty="0"/>
              <a:t>0012</a:t>
            </a:r>
            <a:r>
              <a:rPr lang="ja-JP" altLang="ja-JP" sz="900" dirty="0"/>
              <a:t>　東京都中野区本町</a:t>
            </a:r>
            <a:r>
              <a:rPr lang="en-US" altLang="ja-JP" sz="900" dirty="0"/>
              <a:t>1</a:t>
            </a:r>
            <a:r>
              <a:rPr lang="ja-JP" altLang="ja-JP" sz="900" dirty="0"/>
              <a:t>丁目</a:t>
            </a:r>
            <a:r>
              <a:rPr lang="en-US" altLang="ja-JP" sz="900" dirty="0"/>
              <a:t>32</a:t>
            </a:r>
            <a:r>
              <a:rPr lang="ja-JP" altLang="ja-JP" sz="900" dirty="0"/>
              <a:t>番</a:t>
            </a:r>
            <a:r>
              <a:rPr lang="en-US" altLang="ja-JP" sz="900" dirty="0"/>
              <a:t>2</a:t>
            </a:r>
            <a:r>
              <a:rPr lang="ja-JP" altLang="ja-JP" sz="900" dirty="0"/>
              <a:t>号　電話番号</a:t>
            </a:r>
            <a:r>
              <a:rPr lang="en-US" altLang="ja-JP" sz="900" dirty="0"/>
              <a:t>:03-5358-1900</a:t>
            </a:r>
            <a:r>
              <a:rPr lang="ja-JP" altLang="ja-JP" sz="900" dirty="0"/>
              <a:t>　受付時間：月～金　</a:t>
            </a:r>
            <a:r>
              <a:rPr lang="en-US" altLang="ja-JP" sz="900" dirty="0"/>
              <a:t>9</a:t>
            </a:r>
            <a:r>
              <a:rPr lang="ja-JP" altLang="ja-JP" sz="900" dirty="0"/>
              <a:t>：</a:t>
            </a:r>
            <a:r>
              <a:rPr lang="en-US" altLang="ja-JP" sz="900" dirty="0"/>
              <a:t>30</a:t>
            </a:r>
            <a:r>
              <a:rPr lang="ja-JP" altLang="ja-JP" sz="900" dirty="0"/>
              <a:t>～</a:t>
            </a:r>
            <a:r>
              <a:rPr lang="en-US" altLang="ja-JP" sz="900" dirty="0"/>
              <a:t>18</a:t>
            </a:r>
            <a:r>
              <a:rPr lang="ja-JP" altLang="ja-JP" sz="900" dirty="0"/>
              <a:t>：</a:t>
            </a:r>
            <a:r>
              <a:rPr lang="en-US" altLang="ja-JP" sz="900" dirty="0"/>
              <a:t>00</a:t>
            </a:r>
            <a:r>
              <a:rPr lang="ja-JP" altLang="ja-JP" sz="900" dirty="0"/>
              <a:t>　土・日・祝祭日及び年末年始は休業　　</a:t>
            </a:r>
          </a:p>
          <a:p>
            <a:r>
              <a:rPr lang="ja-JP" altLang="ja-JP" sz="900" dirty="0"/>
              <a:t>※：開示、削除のお申し出は上記の窓口への郵送に限らせていただきます。○個人データの内容の訂正、利用の停止、第三者への提供の停止ご旅行をお申し込みただいた店舗、又は当社営業担当者までお申し出ください。　　</a:t>
            </a:r>
          </a:p>
          <a:p>
            <a:r>
              <a:rPr lang="en-US" altLang="ja-JP" sz="900" b="1" dirty="0"/>
              <a:t>6</a:t>
            </a:r>
            <a:r>
              <a:rPr lang="ja-JP" altLang="ja-JP" sz="900" b="1" dirty="0" err="1"/>
              <a:t>．</a:t>
            </a:r>
            <a:r>
              <a:rPr lang="ja-JP" altLang="ja-JP" sz="900" b="1" dirty="0"/>
              <a:t>個人情報が漏えいした場合</a:t>
            </a:r>
            <a:endParaRPr lang="ja-JP" altLang="ja-JP" sz="900" dirty="0"/>
          </a:p>
          <a:p>
            <a:r>
              <a:rPr lang="ja-JP" altLang="en-US" sz="900" dirty="0" smtClean="0"/>
              <a:t>　</a:t>
            </a:r>
            <a:r>
              <a:rPr lang="ja-JP" altLang="ja-JP" sz="900" dirty="0" smtClean="0"/>
              <a:t>当社</a:t>
            </a:r>
            <a:r>
              <a:rPr lang="ja-JP" altLang="ja-JP" sz="900" dirty="0"/>
              <a:t>の個人情報が万一漏えい等の問題が生じた場合には、直ちにお客様にご連絡します。必要に応じ当社のシステムを一時停止する措置をとり、速やかにホームページ等で事実関係等を公表させていただきます。</a:t>
            </a:r>
          </a:p>
          <a:p>
            <a:r>
              <a:rPr lang="en-US" altLang="ja-JP" sz="900" b="1" dirty="0"/>
              <a:t>7</a:t>
            </a:r>
            <a:r>
              <a:rPr lang="ja-JP" altLang="ja-JP" sz="900" b="1" dirty="0" err="1"/>
              <a:t>．</a:t>
            </a:r>
            <a:r>
              <a:rPr lang="ja-JP" altLang="ja-JP" sz="900" b="1" dirty="0"/>
              <a:t>クッキーの使用について</a:t>
            </a:r>
            <a:endParaRPr lang="ja-JP" altLang="ja-JP" sz="900" dirty="0"/>
          </a:p>
          <a:p>
            <a:r>
              <a:rPr lang="ja-JP" altLang="en-US" sz="900" dirty="0" smtClean="0"/>
              <a:t>　</a:t>
            </a:r>
            <a:r>
              <a:rPr lang="ja-JP" altLang="ja-JP" sz="900" dirty="0" smtClean="0"/>
              <a:t>当社</a:t>
            </a:r>
            <a:r>
              <a:rPr lang="ja-JP" altLang="ja-JP" sz="900" dirty="0"/>
              <a:t>のウェブサイトの機能向上又はサービス向上及びセキュリティーを確保するために、「クッキー」を使用することがあります。 　　</a:t>
            </a:r>
          </a:p>
          <a:p>
            <a:r>
              <a:rPr lang="ja-JP" altLang="ja-JP" sz="900" dirty="0"/>
              <a:t>※クッキー：ウェブサイトがお客様のＰＣのウェブサイトに情報を保存し、あとで取り出すことができる機能です。当サイトにアクセスするお客様に　適切な情報提供を行うためや、不正アクセスを防止し、お客様のセキュリティーを確保することを目的としております。　お客様のご連絡先が判明するような情報は含まれておりません。</a:t>
            </a:r>
          </a:p>
          <a:p>
            <a:r>
              <a:rPr lang="en-US" altLang="ja-JP" sz="900" b="1" dirty="0"/>
              <a:t>8</a:t>
            </a:r>
            <a:r>
              <a:rPr lang="ja-JP" altLang="ja-JP" sz="900" b="1" dirty="0" err="1"/>
              <a:t>．</a:t>
            </a:r>
            <a:r>
              <a:rPr lang="ja-JP" altLang="ja-JP" sz="900" b="1" dirty="0"/>
              <a:t>クレジットカード情報を含む個人情報の取り扱い</a:t>
            </a:r>
            <a:endParaRPr lang="ja-JP" altLang="ja-JP" sz="900" dirty="0"/>
          </a:p>
          <a:p>
            <a:r>
              <a:rPr lang="ja-JP" altLang="ja-JP" sz="900" dirty="0"/>
              <a:t>（</a:t>
            </a:r>
            <a:r>
              <a:rPr lang="en-US" altLang="ja-JP" sz="900" dirty="0"/>
              <a:t>1</a:t>
            </a:r>
            <a:r>
              <a:rPr lang="ja-JP" altLang="ja-JP" sz="900" dirty="0"/>
              <a:t>）利用目的： お申し込み頂いた旅行に係わる運送・宿泊機関等の提供する旅行サービスの手配及びそれらのサービスを受けるために必要な範囲で利用させていただきます。</a:t>
            </a:r>
          </a:p>
          <a:p>
            <a:r>
              <a:rPr lang="ja-JP" altLang="ja-JP" sz="900" dirty="0"/>
              <a:t>（</a:t>
            </a:r>
            <a:r>
              <a:rPr lang="en-US" altLang="ja-JP" sz="900" dirty="0"/>
              <a:t>2</a:t>
            </a:r>
            <a:r>
              <a:rPr lang="ja-JP" altLang="ja-JP" sz="900" dirty="0"/>
              <a:t>）取得者名： 日新航空サ－ビス株式会社： 　 航空会社等の運送機関、ホテル等の宿泊機関及びアクワイアラー（加盟店契約会社）　（</a:t>
            </a:r>
            <a:r>
              <a:rPr lang="en-US" altLang="ja-JP" sz="900" dirty="0"/>
              <a:t>4</a:t>
            </a:r>
            <a:r>
              <a:rPr lang="ja-JP" altLang="ja-JP" sz="900" dirty="0"/>
              <a:t>）保存期間：提供先との精算終了後、原則３ヵ月</a:t>
            </a:r>
            <a:r>
              <a:rPr lang="en-US" altLang="ja-JP" sz="900" dirty="0"/>
              <a:t>  </a:t>
            </a:r>
            <a:r>
              <a:rPr lang="ja-JP" altLang="ja-JP" sz="900" dirty="0"/>
              <a:t>ただし、提供先が航空会社の場合は、航空券の有効期限満了後</a:t>
            </a:r>
            <a:r>
              <a:rPr lang="en-US" altLang="ja-JP" sz="900" dirty="0"/>
              <a:t>1</a:t>
            </a:r>
            <a:r>
              <a:rPr lang="ja-JP" altLang="ja-JP" sz="900" dirty="0"/>
              <a:t>年１ヵ月 （払い戻し申請可能期間）　　　　　　　</a:t>
            </a:r>
          </a:p>
          <a:p>
            <a:r>
              <a:rPr lang="en-US" altLang="ja-JP" sz="900" dirty="0"/>
              <a:t> </a:t>
            </a:r>
            <a:endParaRPr lang="en-US" altLang="ja-JP" sz="900" dirty="0" smtClean="0"/>
          </a:p>
          <a:p>
            <a:endParaRPr lang="en-US" altLang="ja-JP" sz="900" dirty="0"/>
          </a:p>
          <a:p>
            <a:endParaRPr lang="ja-JP" altLang="ja-JP" sz="900" dirty="0"/>
          </a:p>
          <a:p>
            <a:r>
              <a:rPr lang="en-US" altLang="ja-JP" sz="900" dirty="0"/>
              <a:t> </a:t>
            </a:r>
            <a:r>
              <a:rPr lang="ja-JP" altLang="ja-JP" sz="900" dirty="0"/>
              <a:t>日新航空サ－ビス（株）</a:t>
            </a:r>
          </a:p>
          <a:p>
            <a:r>
              <a:rPr lang="ja-JP" altLang="ja-JP" sz="900" dirty="0"/>
              <a:t>個人情報窓口 （ 管理者：岩崎 一成</a:t>
            </a:r>
            <a:r>
              <a:rPr lang="en-US" altLang="ja-JP" sz="900" dirty="0"/>
              <a:t> / </a:t>
            </a:r>
            <a:r>
              <a:rPr lang="ja-JP" altLang="ja-JP" sz="900" dirty="0"/>
              <a:t>窓口： 井上 光彦 ）</a:t>
            </a:r>
          </a:p>
          <a:p>
            <a:r>
              <a:rPr lang="ja-JP" altLang="ja-JP" sz="900" dirty="0"/>
              <a:t>電話：</a:t>
            </a:r>
            <a:r>
              <a:rPr lang="en-US" altLang="ja-JP" sz="900" dirty="0"/>
              <a:t>03-5358-1900</a:t>
            </a:r>
            <a:r>
              <a:rPr lang="ja-JP" altLang="ja-JP" sz="900" dirty="0"/>
              <a:t>　 </a:t>
            </a:r>
            <a:r>
              <a:rPr lang="en-US" altLang="ja-JP" sz="900" dirty="0"/>
              <a:t>e</a:t>
            </a:r>
            <a:r>
              <a:rPr lang="ja-JP" altLang="ja-JP" sz="900" dirty="0"/>
              <a:t>‐</a:t>
            </a:r>
            <a:r>
              <a:rPr lang="en-US" altLang="ja-JP" sz="900" dirty="0"/>
              <a:t>mail</a:t>
            </a:r>
            <a:r>
              <a:rPr lang="ja-JP" altLang="ja-JP" sz="900" dirty="0" smtClean="0"/>
              <a:t>：</a:t>
            </a:r>
            <a:r>
              <a:rPr lang="en-US" altLang="ja-JP" sz="900" dirty="0"/>
              <a:t>nkspms@nissin-trvl.co.jp</a:t>
            </a:r>
          </a:p>
          <a:p>
            <a:r>
              <a:rPr lang="ja-JP" altLang="ja-JP" sz="900" dirty="0" smtClean="0"/>
              <a:t>受付</a:t>
            </a:r>
            <a:r>
              <a:rPr lang="ja-JP" altLang="ja-JP" sz="900" dirty="0"/>
              <a:t>時間：平日</a:t>
            </a:r>
            <a:r>
              <a:rPr lang="en-US" altLang="ja-JP" sz="900" dirty="0"/>
              <a:t>09</a:t>
            </a:r>
            <a:r>
              <a:rPr lang="ja-JP" altLang="ja-JP" sz="900" dirty="0"/>
              <a:t>：</a:t>
            </a:r>
            <a:r>
              <a:rPr lang="en-US" altLang="ja-JP" sz="900" dirty="0"/>
              <a:t>30</a:t>
            </a:r>
            <a:r>
              <a:rPr lang="ja-JP" altLang="ja-JP" sz="900" dirty="0"/>
              <a:t>～</a:t>
            </a:r>
            <a:r>
              <a:rPr lang="en-US" altLang="ja-JP" sz="900" dirty="0"/>
              <a:t>18</a:t>
            </a:r>
            <a:r>
              <a:rPr lang="ja-JP" altLang="ja-JP" sz="900" dirty="0"/>
              <a:t>：</a:t>
            </a:r>
            <a:r>
              <a:rPr lang="en-US" altLang="ja-JP" sz="900" dirty="0"/>
              <a:t>00</a:t>
            </a:r>
            <a:r>
              <a:rPr lang="ja-JP" altLang="ja-JP" sz="900" dirty="0"/>
              <a:t>（土・日曜日、祝日、</a:t>
            </a:r>
            <a:r>
              <a:rPr lang="en-US" altLang="ja-JP" sz="900" dirty="0"/>
              <a:t>12/30-1/4</a:t>
            </a:r>
            <a:r>
              <a:rPr lang="ja-JP" altLang="ja-JP" sz="900" dirty="0"/>
              <a:t>は、休日）</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924218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2861</TotalTime>
  <Words>982</Words>
  <Application>Microsoft Office PowerPoint</Application>
  <PresentationFormat>ユーザー設定</PresentationFormat>
  <Paragraphs>410</Paragraphs>
  <Slides>6</Slides>
  <Notes>0</Notes>
  <HiddenSlides>0</HiddenSlides>
  <MMClips>0</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アース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赤星真人(d006033)</dc:creator>
  <cp:lastModifiedBy>中辻慎二郎</cp:lastModifiedBy>
  <cp:revision>213</cp:revision>
  <cp:lastPrinted>2016-07-01T08:31:30Z</cp:lastPrinted>
  <dcterms:created xsi:type="dcterms:W3CDTF">2013-08-07T01:16:52Z</dcterms:created>
  <dcterms:modified xsi:type="dcterms:W3CDTF">2016-07-04T01:17:09Z</dcterms:modified>
</cp:coreProperties>
</file>