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59" r:id="rId2"/>
    <p:sldId id="260" r:id="rId3"/>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66"/>
    <a:srgbClr val="006666"/>
    <a:srgbClr val="003366"/>
    <a:srgbClr val="008080"/>
    <a:srgbClr val="CCFFFF"/>
    <a:srgbClr val="000099"/>
    <a:srgbClr val="660066"/>
    <a:srgbClr val="66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04" autoAdjust="0"/>
  </p:normalViewPr>
  <p:slideViewPr>
    <p:cSldViewPr snapToGrid="0">
      <p:cViewPr>
        <p:scale>
          <a:sx n="100" d="100"/>
          <a:sy n="100" d="100"/>
        </p:scale>
        <p:origin x="-972" y="1854"/>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86" tIns="45793" rIns="91586" bIns="4579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86" tIns="45793" rIns="91586" bIns="45793" rtlCol="0"/>
          <a:lstStyle>
            <a:lvl1pPr algn="r">
              <a:defRPr sz="1200"/>
            </a:lvl1pPr>
          </a:lstStyle>
          <a:p>
            <a:fld id="{70F99883-74AE-4A2C-81B7-5B86A08198C0}" type="datetimeFigureOut">
              <a:rPr kumimoji="1" lang="ja-JP" altLang="en-US" smtClean="0"/>
              <a:t>2015/6/1</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86" tIns="45793" rIns="91586" bIns="45793"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586" tIns="45793" rIns="91586" bIns="4579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6" cy="498692"/>
          </a:xfrm>
          <a:prstGeom prst="rect">
            <a:avLst/>
          </a:prstGeom>
        </p:spPr>
        <p:txBody>
          <a:bodyPr vert="horz" lIns="91586" tIns="45793" rIns="91586" bIns="457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6" cy="498692"/>
          </a:xfrm>
          <a:prstGeom prst="rect">
            <a:avLst/>
          </a:prstGeom>
        </p:spPr>
        <p:txBody>
          <a:bodyPr vert="horz" lIns="91586" tIns="45793" rIns="91586" bIns="45793"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6/1/2015</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VER\mac-share\塚本\アスクルばらしたpng\P11 の色違い\11_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775575" cy="1090771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35848" y="1381237"/>
            <a:ext cx="6798401" cy="1200329"/>
          </a:xfrm>
          <a:prstGeom prst="rect">
            <a:avLst/>
          </a:prstGeom>
        </p:spPr>
        <p:txBody>
          <a:bodyPr wrap="square">
            <a:spAutoFit/>
          </a:bodyPr>
          <a:lstStyle/>
          <a:p>
            <a:pPr algn="ct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インド知的財産セミナー　</a:t>
            </a:r>
            <a:endPar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spc="-150" dirty="0">
                <a:latin typeface="メイリオ" panose="020B0604030504040204" pitchFamily="50" charset="-128"/>
                <a:ea typeface="メイリオ" panose="020B0604030504040204" pitchFamily="50" charset="-128"/>
                <a:cs typeface="メイリオ" panose="020B0604030504040204" pitchFamily="50" charset="-128"/>
              </a:rPr>
              <a:t>インドの知的財産権と施行の洞察</a:t>
            </a:r>
            <a:r>
              <a:rPr lang="ja-JP" altLang="en-US" sz="3200" b="1" spc="-1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b="1" spc="-1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311352" y="500041"/>
            <a:ext cx="5464223" cy="707886"/>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インド人弁護士が現地制度</a:t>
            </a:r>
            <a:r>
              <a:rPr lang="ja-JP" altLang="en-US" sz="2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2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対策を詳しく解説！</a:t>
            </a:r>
          </a:p>
        </p:txBody>
      </p:sp>
      <p:sp>
        <p:nvSpPr>
          <p:cNvPr id="4" name="正方形/長方形 3"/>
          <p:cNvSpPr/>
          <p:nvPr/>
        </p:nvSpPr>
        <p:spPr>
          <a:xfrm>
            <a:off x="1830173" y="4431803"/>
            <a:ext cx="1326004" cy="461665"/>
          </a:xfrm>
          <a:prstGeom prst="rect">
            <a:avLst/>
          </a:prstGeom>
        </p:spPr>
        <p:txBody>
          <a:bodyPr wrap="none">
            <a:spAutoFit/>
          </a:bodyPr>
          <a:lstStyle/>
          <a:p>
            <a:r>
              <a:rPr lang="en-US" altLang="ja-JP"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年</a:t>
            </a:r>
            <a:endParaRPr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descr="\\SERVER\mac-share\塚本\アスクルばらしたpng\P11 の色違い\11_c2_orang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67818" y="4431803"/>
            <a:ext cx="1120775" cy="112077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82270" y="4784292"/>
            <a:ext cx="904415" cy="461665"/>
          </a:xfrm>
          <a:prstGeom prst="rect">
            <a:avLst/>
          </a:prstGeom>
        </p:spPr>
        <p:txBody>
          <a:bodyPr wrap="none">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 時</a:t>
            </a:r>
          </a:p>
        </p:txBody>
      </p:sp>
      <p:sp>
        <p:nvSpPr>
          <p:cNvPr id="6" name="正方形/長方形 5"/>
          <p:cNvSpPr/>
          <p:nvPr/>
        </p:nvSpPr>
        <p:spPr>
          <a:xfrm>
            <a:off x="1805702" y="4712980"/>
            <a:ext cx="1843774" cy="707886"/>
          </a:xfrm>
          <a:prstGeom prst="rect">
            <a:avLst/>
          </a:prstGeom>
        </p:spPr>
        <p:txBody>
          <a:bodyPr wrap="none">
            <a:spAutoFit/>
          </a:bodyPr>
          <a:lstStyle/>
          <a:p>
            <a:r>
              <a:rPr lang="en-US" altLang="ja-JP" sz="4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4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日</a:t>
            </a:r>
            <a:endParaRPr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946160" y="4774535"/>
            <a:ext cx="2925801" cy="584775"/>
          </a:xfrm>
          <a:prstGeom prst="rect">
            <a:avLst/>
          </a:prstGeom>
        </p:spPr>
        <p:txBody>
          <a:bodyPr wrap="none">
            <a:spAutoFit/>
          </a:bodyPr>
          <a:lstStyle/>
          <a:p>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14:00-16:00</a:t>
            </a:r>
            <a:endParaRPr lang="ja-JP" altLang="en-US" sz="32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805702" y="5205421"/>
            <a:ext cx="5614330" cy="307777"/>
          </a:xfrm>
          <a:prstGeom prst="rect">
            <a:avLst/>
          </a:prstGeom>
        </p:spPr>
        <p:txBody>
          <a:bodyPr wrap="square">
            <a:spAutoFit/>
          </a:bodyPr>
          <a:lstStyle/>
          <a:p>
            <a:r>
              <a:rPr lang="zh-TW" altLang="en-US" sz="1400" b="1" dirty="0">
                <a:latin typeface="メイリオ" panose="020B0604030504040204" pitchFamily="50" charset="-128"/>
                <a:ea typeface="メイリオ" panose="020B0604030504040204" pitchFamily="50" charset="-128"/>
                <a:cs typeface="メイリオ" panose="020B0604030504040204" pitchFamily="50" charset="-128"/>
              </a:rPr>
              <a:t>大阪商工会議所　</a:t>
            </a:r>
            <a:r>
              <a:rPr lang="en-US" altLang="zh-TW" sz="1400" b="1" dirty="0">
                <a:latin typeface="メイリオ" panose="020B0604030504040204" pitchFamily="50" charset="-128"/>
                <a:ea typeface="メイリオ" panose="020B0604030504040204" pitchFamily="50" charset="-128"/>
                <a:cs typeface="メイリオ" panose="020B0604030504040204" pitchFamily="50" charset="-128"/>
              </a:rPr>
              <a:t>4</a:t>
            </a:r>
            <a:r>
              <a:rPr lang="zh-TW" altLang="en-US" sz="1400" b="1" dirty="0">
                <a:latin typeface="メイリオ" panose="020B0604030504040204" pitchFamily="50" charset="-128"/>
                <a:ea typeface="メイリオ" panose="020B0604030504040204" pitchFamily="50" charset="-128"/>
                <a:cs typeface="メイリオ" panose="020B0604030504040204" pitchFamily="50" charset="-128"/>
              </a:rPr>
              <a:t>階　特別会議室（大阪市中央区本町橋</a:t>
            </a:r>
            <a:r>
              <a:rPr lang="en-US" altLang="zh-TW" sz="1400" b="1" dirty="0">
                <a:latin typeface="メイリオ" panose="020B0604030504040204" pitchFamily="50" charset="-128"/>
                <a:ea typeface="メイリオ" panose="020B0604030504040204" pitchFamily="50" charset="-128"/>
                <a:cs typeface="メイリオ" panose="020B0604030504040204" pitchFamily="50" charset="-128"/>
              </a:rPr>
              <a:t>2-8</a:t>
            </a:r>
            <a:r>
              <a:rPr lang="zh-TW" altLang="en-US"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SERVER\mac-share\塚本\アスクルばらしたpng\P11 の色違い\11_b1_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854" y="5595692"/>
            <a:ext cx="1073150" cy="864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ERVER\mac-share\塚本\アスクルばらしたpng\P11 の色違い\11_b1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853" y="6509321"/>
            <a:ext cx="1073150" cy="7719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ERVER\mac-share\塚本\アスクルばらしたpng\P11 の色違い\11_akabox.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6748" y="4829613"/>
            <a:ext cx="379412" cy="35242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548408" y="4824944"/>
            <a:ext cx="441146" cy="401007"/>
          </a:xfrm>
          <a:prstGeom prst="rect">
            <a:avLst/>
          </a:prstGeom>
          <a:solidFill>
            <a:srgbClr val="FF6600"/>
          </a:solidFill>
        </p:spPr>
        <p:txBody>
          <a:bodyPr wrap="none">
            <a:spAutoFit/>
          </a:bodyPr>
          <a:lstStyle/>
          <a:p>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金</a:t>
            </a:r>
          </a:p>
        </p:txBody>
      </p:sp>
      <p:sp>
        <p:nvSpPr>
          <p:cNvPr id="13" name="正方形/長方形 12"/>
          <p:cNvSpPr/>
          <p:nvPr/>
        </p:nvSpPr>
        <p:spPr>
          <a:xfrm>
            <a:off x="417882" y="5827206"/>
            <a:ext cx="957092" cy="401007"/>
          </a:xfrm>
          <a:prstGeom prst="rect">
            <a:avLst/>
          </a:prstGeom>
        </p:spPr>
        <p:txBody>
          <a:bodyPr wrap="square">
            <a:spAutoFit/>
          </a:bodyPr>
          <a:lstStyle/>
          <a:p>
            <a:pPr algn="ct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講演１</a:t>
            </a:r>
            <a:endPar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417882" y="6694802"/>
            <a:ext cx="957092" cy="401007"/>
          </a:xfrm>
          <a:prstGeom prst="rect">
            <a:avLst/>
          </a:prstGeom>
        </p:spPr>
        <p:txBody>
          <a:bodyPr wrap="square">
            <a:spAutoFit/>
          </a:bodyPr>
          <a:lstStyle/>
          <a:p>
            <a:pPr algn="ctr"/>
            <a:r>
              <a:rPr lang="ja-JP" altLang="en-US"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講演２</a:t>
            </a:r>
            <a:endPar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560887" y="5612211"/>
            <a:ext cx="4487643" cy="892552"/>
          </a:xfrm>
          <a:prstGeom prst="rect">
            <a:avLst/>
          </a:prstGeom>
          <a:ln>
            <a:solidFill>
              <a:srgbClr val="008080"/>
            </a:solidFill>
          </a:ln>
        </p:spPr>
        <p:txBody>
          <a:bodyPr wrap="square">
            <a:spAutoFit/>
          </a:bodyPr>
          <a:lstStyle/>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インドの司法と法制度の概要 及び</a:t>
            </a: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インドの知的財産法制度」</a:t>
            </a: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講師</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ジョティ・サガール氏</a:t>
            </a: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K&amp;S</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パートナーズ 経営パートナー（弁護士</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08584" y="8491911"/>
            <a:ext cx="7566991" cy="1084912"/>
          </a:xfrm>
          <a:prstGeom prst="rect">
            <a:avLst/>
          </a:prstGeom>
        </p:spPr>
        <p:txBody>
          <a:bodyPr wrap="square">
            <a:spAutoFit/>
          </a:bodyPr>
          <a:lstStyle/>
          <a:p>
            <a:r>
              <a:rPr lang="en-US" altLang="ja-JP"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定　　員</a:t>
            </a:r>
            <a:r>
              <a:rPr lang="en-US" altLang="ja-JP"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申込先</a:t>
            </a:r>
            <a:r>
              <a:rPr lang="ja-JP" altLang="en-US" sz="1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着</a:t>
            </a:r>
            <a:r>
              <a:rPr lang="en-US" altLang="ja-JP"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名</a:t>
            </a:r>
            <a:r>
              <a:rPr lang="ja-JP" altLang="en-US" sz="105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社から複数名の参加も可）</a:t>
            </a:r>
            <a:endParaRPr lang="ja-JP" altLang="en-US" sz="105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申込締切</a:t>
            </a:r>
            <a:r>
              <a:rPr lang="en-US" altLang="ja-JP"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b="1" u="sng"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800" b="1" u="sng"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日（金</a:t>
            </a:r>
            <a:r>
              <a:rPr lang="ja-JP" altLang="en-US" sz="1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（ただし、定員に達し次第締切）</a:t>
            </a:r>
            <a:endParaRPr lang="en-US" altLang="ja-JP" sz="105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参加費  </a:t>
            </a:r>
            <a:r>
              <a:rPr lang="en-US" altLang="ja-JP" sz="1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spc="-15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大商会員：</a:t>
            </a:r>
            <a:r>
              <a:rPr lang="en-US" altLang="ja-JP" sz="1800" b="1" spc="-15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4,000</a:t>
            </a:r>
            <a:r>
              <a:rPr lang="ja-JP" altLang="en-US" sz="1800" b="1" spc="-15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円、非会員・一般</a:t>
            </a:r>
            <a:r>
              <a:rPr lang="ja-JP" altLang="en-US" sz="1800" b="1" spc="-15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b="1" spc="-15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8</a:t>
            </a:r>
            <a:r>
              <a:rPr lang="en-US" altLang="ja-JP" sz="1800" b="1" spc="-15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,000</a:t>
            </a:r>
            <a:r>
              <a:rPr lang="ja-JP" altLang="en-US" sz="1800" b="1" spc="-15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800" b="1" spc="-15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spc="-15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spc="-15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spc="-15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b="1" spc="-15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名あたり。消費税込</a:t>
            </a:r>
            <a:r>
              <a:rPr lang="en-US" altLang="ja-JP" sz="1050" b="1" spc="-15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1" spc="-15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1944686" y="10299909"/>
            <a:ext cx="5672455" cy="276999"/>
          </a:xfrm>
          <a:prstGeom prst="rect">
            <a:avLst/>
          </a:prstGeom>
        </p:spPr>
        <p:txBody>
          <a:bodyPr wrap="square">
            <a:spAutoFit/>
          </a:bodyPr>
          <a:lstStyle/>
          <a:p>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大阪商工会議所　国際部 　中辻、</a:t>
            </a:r>
            <a:r>
              <a:rPr lang="ja-JP" altLang="en-US" sz="105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藤田　</a:t>
            </a:r>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20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06-6944-6400</a:t>
            </a:r>
            <a:r>
              <a:rPr lang="ja-JP" altLang="en-US" sz="1200" b="1" spc="-1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20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06-6944-6293</a:t>
            </a:r>
            <a:endParaRPr lang="ja-JP" altLang="en-US" sz="1200" b="1" spc="-1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359854" y="10299910"/>
            <a:ext cx="1130985" cy="276999"/>
          </a:xfrm>
          <a:prstGeom prst="rect">
            <a:avLst/>
          </a:prstGeom>
          <a:ln>
            <a:solidFill>
              <a:schemeClr val="bg1"/>
            </a:solidFill>
          </a:ln>
        </p:spPr>
        <p:txBody>
          <a:bodyPr wrap="square">
            <a:spAutoFit/>
          </a:bodyPr>
          <a:lstStyle/>
          <a:p>
            <a:pPr algn="dist"/>
            <a:r>
              <a:rPr lang="ja-JP" altLang="en-US" sz="1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お問い合わせ</a:t>
            </a:r>
            <a:endParaRPr lang="ja-JP" altLang="en-US" sz="1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3" name="Picture 9" descr="\\SERVER\mac-share\塚本\アスクルばらしたpng\P11 の色違い\11_box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225" y="0"/>
            <a:ext cx="1784147" cy="1350962"/>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208584" y="253820"/>
            <a:ext cx="1851789" cy="954107"/>
          </a:xfrm>
          <a:prstGeom prst="rect">
            <a:avLst/>
          </a:prstGeom>
        </p:spPr>
        <p:txBody>
          <a:bodyPr wrap="none">
            <a:spAutoFit/>
          </a:bodyPr>
          <a:lstStyle/>
          <a:p>
            <a:pPr algn="ctr"/>
            <a:r>
              <a:rPr lang="ja-JP" altLang="en-US" sz="1600" b="1" spc="-3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主催：大阪商工会議所</a:t>
            </a:r>
            <a:endParaRPr lang="en-US" altLang="ja-JP" sz="1600" b="1" spc="-3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日英</a:t>
            </a: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同時</a:t>
            </a:r>
            <a:r>
              <a:rPr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通訳</a:t>
            </a:r>
            <a:r>
              <a:rPr lang="en-US" altLang="ja-JP"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先着</a:t>
            </a:r>
            <a:r>
              <a:rPr lang="en-US" altLang="ja-JP"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名様限定</a:t>
            </a:r>
          </a:p>
        </p:txBody>
      </p:sp>
      <p:sp>
        <p:nvSpPr>
          <p:cNvPr id="24" name="テキスト ボックス 23"/>
          <p:cNvSpPr txBox="1"/>
          <p:nvPr/>
        </p:nvSpPr>
        <p:spPr>
          <a:xfrm>
            <a:off x="359854" y="2581566"/>
            <a:ext cx="7084649" cy="1785104"/>
          </a:xfrm>
          <a:prstGeom prst="rect">
            <a:avLst/>
          </a:prstGeom>
          <a:solidFill>
            <a:srgbClr val="CCFFC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巨大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市場として注目を集めるインドは、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年の進出日系企業数が前年比</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％増の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1,200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社に上るなど、製造業を中心に日本企業の集積が進んでいます。</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さらにインドでは、外資企業</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874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社が研究開発拠点を設けており、自社の知的財産の適切な管理が求められているものの、現地の知財制度が複雑で、出願願書の審査・商標登録や特許登録に時間がかかり、加えて知財侵害案件の訴訟も長期化傾向にあるなど、課題が山積しています。</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そこでこのたび、</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企業法務に詳しいインドの大手法律事務所「Ｋ＆Ｓパートナーズ」より、３名のインド人弁護士をお招きし、インド市場の攻略を目指す日系企業が留意すべきインドの特許権、商標権の概要と</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侵害</a:t>
            </a:r>
            <a:endPar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、保護対策などについて、詳しくお話をうかがう</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ことにいたしました。</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現地事情に明るい専門家から直接お話をうかがう貴重な機会で、日英同時通訳でご講演いただきますので、この機会に奮ってご参加くださいます</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ようご案内申し上げます</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359854" y="9727096"/>
            <a:ext cx="1130985" cy="276999"/>
          </a:xfrm>
          <a:prstGeom prst="rect">
            <a:avLst/>
          </a:prstGeom>
          <a:ln>
            <a:solidFill>
              <a:schemeClr val="bg1"/>
            </a:solidFill>
          </a:ln>
        </p:spPr>
        <p:txBody>
          <a:bodyPr wrap="square">
            <a:spAutoFit/>
          </a:bodyPr>
          <a:lstStyle/>
          <a:p>
            <a:pPr algn="dist"/>
            <a:r>
              <a:rPr lang="ja-JP" altLang="en-US" sz="1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お申込み</a:t>
            </a:r>
          </a:p>
        </p:txBody>
      </p:sp>
      <p:sp>
        <p:nvSpPr>
          <p:cNvPr id="34" name="正方形/長方形 33"/>
          <p:cNvSpPr/>
          <p:nvPr/>
        </p:nvSpPr>
        <p:spPr>
          <a:xfrm>
            <a:off x="1944686" y="9718934"/>
            <a:ext cx="5656263" cy="577081"/>
          </a:xfrm>
          <a:prstGeom prst="rect">
            <a:avLst/>
          </a:prstGeom>
        </p:spPr>
        <p:txBody>
          <a:bodyPr wrap="square">
            <a:spAutoFit/>
          </a:bodyPr>
          <a:lstStyle/>
          <a:p>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大阪商工</a:t>
            </a:r>
            <a:r>
              <a:rPr lang="ja-JP" altLang="en-US" sz="105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会議所</a:t>
            </a:r>
            <a:r>
              <a:rPr lang="en-US" altLang="ja-JP" sz="105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05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spc="-1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http://www.osaka.cci.or.jp/event/seminar/201505/D11150626019.html</a:t>
            </a:r>
            <a:r>
              <a:rPr lang="ja-JP" altLang="en-US" sz="105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（裏面の申込書）にてお申込み</a:t>
            </a:r>
            <a:r>
              <a:rPr lang="ja-JP" altLang="en-US" sz="105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ください。</a:t>
            </a:r>
            <a:r>
              <a:rPr lang="ja-JP" altLang="en-US" sz="1050" b="1"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お申込後</a:t>
            </a:r>
            <a:r>
              <a:rPr lang="ja-JP" altLang="en-US" sz="1050" b="1"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、受講票を</a:t>
            </a:r>
            <a:r>
              <a:rPr lang="en-US" altLang="ja-JP" sz="1050" b="1"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E-mail</a:t>
            </a:r>
          </a:p>
          <a:p>
            <a:r>
              <a:rPr lang="ja-JP" altLang="en-US" sz="1050" b="1" u="sng"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u="sng" spc="-1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アドレスをお持ちでない方は</a:t>
            </a:r>
            <a:r>
              <a:rPr lang="en-US" altLang="ja-JP" sz="1050" b="1" u="sng" spc="-1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050" b="1" u="sng" spc="-1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）にてお送りします</a:t>
            </a:r>
            <a:r>
              <a:rPr lang="ja-JP" altLang="en-US" sz="1050" b="1" u="sng"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。当日</a:t>
            </a:r>
            <a:r>
              <a:rPr lang="ja-JP" altLang="en-US" sz="1050" b="1" u="sng" spc="-1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お名刺とともにご持参ください。</a:t>
            </a:r>
          </a:p>
        </p:txBody>
      </p:sp>
      <p:pic>
        <p:nvPicPr>
          <p:cNvPr id="35" name="Picture 4" descr="\\SERVER\mac-share\塚本\アスクルばらしたpng\P11 の色違い\11_b1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853" y="7345229"/>
            <a:ext cx="1073150" cy="771971"/>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p:cNvSpPr/>
          <p:nvPr/>
        </p:nvSpPr>
        <p:spPr>
          <a:xfrm>
            <a:off x="417882" y="7515691"/>
            <a:ext cx="957092" cy="401007"/>
          </a:xfrm>
          <a:prstGeom prst="rect">
            <a:avLst/>
          </a:prstGeom>
        </p:spPr>
        <p:txBody>
          <a:bodyPr wrap="square">
            <a:spAutoFit/>
          </a:bodyPr>
          <a:lstStyle/>
          <a:p>
            <a:pPr algn="ctr"/>
            <a:r>
              <a:rPr lang="ja-JP" altLang="en-US"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講演３</a:t>
            </a:r>
            <a:endPar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60886" y="6593639"/>
            <a:ext cx="4487643" cy="677108"/>
          </a:xfrm>
          <a:prstGeom prst="rect">
            <a:avLst/>
          </a:prstGeom>
          <a:ln>
            <a:solidFill>
              <a:srgbClr val="008080"/>
            </a:solidFill>
          </a:ln>
        </p:spPr>
        <p:txBody>
          <a:bodyPr wrap="square">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「インドにおける特許権について</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講師</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ナヴィーン・スリヤ</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氏</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K&amp;S</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パートナーズ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パートナー</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弁護士・弁理士）</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1560887" y="7377640"/>
            <a:ext cx="4487643" cy="677108"/>
          </a:xfrm>
          <a:prstGeom prst="rect">
            <a:avLst/>
          </a:prstGeom>
          <a:ln>
            <a:solidFill>
              <a:srgbClr val="008080"/>
            </a:solidFill>
          </a:ln>
        </p:spPr>
        <p:txBody>
          <a:bodyPr wrap="square">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「インドにおける商標権について</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講師</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プリヤ・ラオ</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氏</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K&amp;S</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パートナーズ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パートナー</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（弁護士</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6074328" y="5552578"/>
            <a:ext cx="1126572" cy="401007"/>
          </a:xfrm>
          <a:prstGeom prst="rect">
            <a:avLst/>
          </a:prstGeom>
          <a:noFill/>
        </p:spPr>
        <p:txBody>
          <a:bodyPr wrap="square" rtlCol="0">
            <a:spAutoFit/>
          </a:bodyPr>
          <a:lstStyle/>
          <a:p>
            <a:endParaRPr kumimoji="1" lang="ja-JP" altLang="en-US" dirty="0"/>
          </a:p>
        </p:txBody>
      </p:sp>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3771" y="5456635"/>
            <a:ext cx="934370" cy="1137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図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5419" y="6342860"/>
            <a:ext cx="922096" cy="1104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図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3771" y="7066906"/>
            <a:ext cx="943191" cy="1134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テキスト ボックス 28"/>
          <p:cNvSpPr txBox="1"/>
          <p:nvPr/>
        </p:nvSpPr>
        <p:spPr>
          <a:xfrm>
            <a:off x="417882" y="8201025"/>
            <a:ext cx="7183067" cy="253916"/>
          </a:xfrm>
          <a:prstGeom prst="rect">
            <a:avLst/>
          </a:prstGeom>
          <a:noFill/>
        </p:spPr>
        <p:txBody>
          <a:bodyPr wrap="square" rtlCol="0">
            <a:spAutoFit/>
          </a:bodyPr>
          <a:lstStyle/>
          <a:p>
            <a:pPr algn="r"/>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各講師のプロフィールと</a:t>
            </a:r>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K&amp;S</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パートナーズの紹介は裏面をご参照ください。</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10186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95300" y="209551"/>
            <a:ext cx="6705600" cy="5210174"/>
          </a:xfrm>
          <a:prstGeom prst="rect">
            <a:avLst/>
          </a:prstGeom>
        </p:spPr>
        <p:txBody>
          <a:bodyPr/>
          <a:lst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a:lstStyle>
          <a:p>
            <a:endPar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Ｋ＆Ｓ　</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パートナーズ</a:t>
            </a:r>
            <a:r>
              <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1994</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年設立のインドの知的財産法律事務所。特許、意匠、商標、著作権、植物品種保護、地理的表示等の分野をカバーしており、</a:t>
            </a:r>
            <a:r>
              <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名以上の専門家を擁するインド国内有数の知財法律事務所として知られる。インド国内</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err="1">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拠点（グルガオン、ムンバイ、バンガロール、チェンナイ、ハイデラバード）を構え、過去６年間で</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日本</a:t>
            </a:r>
            <a:endPar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のインドにおける特許申請</a:t>
            </a:r>
            <a:r>
              <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1600</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件以上、商標登録</a:t>
            </a:r>
            <a:r>
              <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280</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件以上を手がける。特許申請数は事務所全体で</a:t>
            </a:r>
            <a:r>
              <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6000</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件以上に上る</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講師①</a:t>
            </a:r>
            <a:r>
              <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ジョティ</a:t>
            </a:r>
            <a:r>
              <a:rPr lang="ja-JP" altLang="en-US" sz="11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・サガール</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氏　Ｋ</a:t>
            </a:r>
            <a:r>
              <a:rPr lang="ja-JP" altLang="en-US" sz="11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＆Ｓパートナーズ　経営パートナー（弁護士）</a:t>
            </a:r>
          </a:p>
          <a:p>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デリー大学、ペンシルバニア大学ウォートンビジネススクール修了。専門は商標及び特許権。知財、外国投資</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JV</a:t>
            </a:r>
            <a:r>
              <a:rPr lang="ja-JP" altLang="en-US" sz="1000" dirty="0" err="1"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技術移転等を担当。デリー弁護士会、国際商標協会、アジア特許弁護士協会、国際知的財産保護協会会員</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J</a:t>
            </a:r>
            <a:r>
              <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err="1">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Sagar</a:t>
            </a:r>
            <a:r>
              <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Associates</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法律事務所設立者・会長を兼務。 </a:t>
            </a:r>
            <a:endPar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講師②</a:t>
            </a:r>
            <a:r>
              <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ナヴィーン</a:t>
            </a:r>
            <a:r>
              <a:rPr lang="ja-JP" altLang="en-US" sz="11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・スリヤ</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氏　Ｋ</a:t>
            </a:r>
            <a:r>
              <a:rPr lang="ja-JP" altLang="en-US" sz="11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＆Ｓパートナーズ　パートナー（弁護士・弁理士）</a:t>
            </a:r>
          </a:p>
          <a:p>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専門は特許権（工学、コンピューター＆電子）。半導体、電子通信、デジタルシステム、コンピューターネットワーク、無線技術、自動車技術とコンピューター科学分野での特許申請等を担当</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講師③</a:t>
            </a:r>
            <a:r>
              <a:rPr lang="en-US" altLang="ja-JP"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プリヤ</a:t>
            </a:r>
            <a:r>
              <a:rPr lang="ja-JP" altLang="en-US" sz="11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・ラオ</a:t>
            </a:r>
            <a:r>
              <a:rPr lang="ja-JP" altLang="en-US" sz="11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氏　　　　Ｋ</a:t>
            </a:r>
            <a:r>
              <a:rPr lang="ja-JP" altLang="en-US" sz="11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＆Ｓパートナーズ　パートナー（弁護士）</a:t>
            </a:r>
          </a:p>
          <a:p>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デリー大学修了。専門は商標権、著作権。商標権の全分野の訴訟と施行を担当。デューデリを含む取引問題</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水際</a:t>
            </a:r>
            <a:r>
              <a:rPr lang="ja-JP" altLang="en-US"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での商標権訴訟のアドバイス、偽造防止と反著作権侵害に関する民事、刑事往査の専門家。デリー弁護士会、デリー高等裁判所法曹協会、国際商標協会会員。 </a:t>
            </a:r>
            <a:endParaRPr lang="en-US" altLang="ja-JP" sz="100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【お申込・お支払方法】</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ja-JP" sz="10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10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ja-JP" sz="10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日（金）まで</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に、ﾎｰﾑﾍﾟｰｼﾞ</a:t>
            </a:r>
            <a: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spc="-150" dirty="0">
                <a:latin typeface="メイリオ" panose="020B0604030504040204" pitchFamily="50" charset="-128"/>
                <a:ea typeface="メイリオ" panose="020B0604030504040204" pitchFamily="50" charset="-128"/>
                <a:cs typeface="メイリオ" panose="020B0604030504040204" pitchFamily="50" charset="-128"/>
              </a:rPr>
              <a:t>http://www.osaka.cci.or.jp/event/seminar/201505/D11150626019.html</a:t>
            </a:r>
            <a: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の申込ﾌｫｰﾑから</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お申込みいただくか、下記申込書に必要事項をご記入の上、</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FAX</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でお申込みください。</a:t>
            </a:r>
            <a:b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②受講申込後</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受講料を下記いずれかの口座にお振込みください。</a:t>
            </a:r>
            <a: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（※振込手数料は貴社にてご負担ください）</a:t>
            </a:r>
            <a:b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③</a:t>
            </a:r>
            <a: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申込確認後、受講票を</a:t>
            </a:r>
            <a:r>
              <a:rPr lang="en-US"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E-mail</a:t>
            </a:r>
            <a: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（メールアドレスをお持ちでない場合は</a:t>
            </a:r>
            <a:r>
              <a:rPr lang="en-US"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FAX</a:t>
            </a:r>
            <a: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）でお送りします。当日お名刺とともにお持ちください。</a:t>
            </a:r>
            <a:endParaRPr lang="en-US" altLang="ja-JP" sz="1000" spc="-1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spc="-1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なお、</a:t>
            </a:r>
            <a:r>
              <a:rPr lang="ja-JP" altLang="ja-JP" sz="1000" b="1" u="sng" spc="-150" dirty="0" smtClean="0">
                <a:latin typeface="メイリオ" panose="020B0604030504040204" pitchFamily="50" charset="-128"/>
                <a:ea typeface="メイリオ" panose="020B0604030504040204" pitchFamily="50" charset="-128"/>
                <a:cs typeface="メイリオ" panose="020B0604030504040204" pitchFamily="50" charset="-128"/>
              </a:rPr>
              <a:t>受講料の返金は致しかねます</a:t>
            </a:r>
            <a:r>
              <a:rPr lang="ja-JP" altLang="ja-JP" sz="1000" spc="-150" dirty="0" smtClean="0">
                <a:latin typeface="メイリオ" panose="020B0604030504040204" pitchFamily="50" charset="-128"/>
                <a:ea typeface="メイリオ" panose="020B0604030504040204" pitchFamily="50" charset="-128"/>
                <a:cs typeface="メイリオ" panose="020B0604030504040204" pitchFamily="50" charset="-128"/>
              </a:rPr>
              <a:t>ので、お申し込みご本人様のご都合が悪い場合は、代理の方のご出席をお願いします。</a:t>
            </a:r>
            <a:r>
              <a:rPr lang="en-US" altLang="ja-JP" sz="1000" b="1" spc="-15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b="1" spc="-15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★振込み先</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三井住友銀行</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船場支店</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（当座）</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２１０７６４</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りそな銀行</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大阪営業部</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（当座）</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８０８７２６　　</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TW"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三菱東京ＵＦＪ銀行</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TW"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瓦町支店</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TW"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（当座）</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TW"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１０５２５１</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★振込み先口座名：大阪商工会議所（ｵｵｻｶｼｮｳｺｳｶｲｷﾞｼｮ）</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※上記３行と埼玉りそな銀行各本支店</a:t>
            </a:r>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ATM</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からのお振込みの場合、振込手数料が不要です。</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0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ご依頼人番号「</a:t>
            </a:r>
            <a:r>
              <a:rPr lang="en-US" altLang="ja-JP" sz="10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9104100287</a:t>
            </a:r>
            <a:r>
              <a:rPr lang="ja-JP" altLang="ja-JP" sz="10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0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0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ケタをご入力</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ください。請求書は原則発行しません</a:t>
            </a:r>
            <a:r>
              <a:rPr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必要な場合はお申し出ください。</a:t>
            </a:r>
            <a:endPar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u="sng"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6/26</a:t>
            </a:r>
            <a:r>
              <a:rPr lang="ja-JP" altLang="en-US" sz="1400" b="1" u="sng"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「インド知的財産セミナー」申込書</a:t>
            </a:r>
            <a:r>
              <a:rPr lang="en-US" altLang="ja-JP" sz="1400" b="1" u="sng"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b="1" u="sng"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40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06-6944-6293</a:t>
            </a:r>
            <a:r>
              <a:rPr lang="ja-JP" altLang="en-US" sz="105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大阪商工会議所国際部　中辻、藤田行</a:t>
            </a:r>
            <a:r>
              <a:rPr lang="en-US" altLang="ja-JP" sz="105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5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b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70543914"/>
              </p:ext>
            </p:extLst>
          </p:nvPr>
        </p:nvGraphicFramePr>
        <p:xfrm>
          <a:off x="501649" y="5558733"/>
          <a:ext cx="6692899" cy="4802294"/>
        </p:xfrm>
        <a:graphic>
          <a:graphicData uri="http://schemas.openxmlformats.org/drawingml/2006/table">
            <a:tbl>
              <a:tblPr>
                <a:tableStyleId>{5C22544A-7EE6-4342-B048-85BDC9FD1C3A}</a:tableStyleId>
              </a:tblPr>
              <a:tblGrid>
                <a:gridCol w="939354"/>
                <a:gridCol w="2113547"/>
                <a:gridCol w="939354"/>
                <a:gridCol w="2700644"/>
              </a:tblGrid>
              <a:tr h="276178">
                <a:tc>
                  <a:txBody>
                    <a:bodyPr/>
                    <a:lstStyle/>
                    <a:p>
                      <a:pPr algn="ctr">
                        <a:lnSpc>
                          <a:spcPct val="750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会社名カナ</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a:lnSpc>
                          <a:spcPct val="75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276178">
                <a:tc>
                  <a:txBody>
                    <a:bodyPr/>
                    <a:lstStyle/>
                    <a:p>
                      <a:pPr algn="ctr">
                        <a:lnSpc>
                          <a:spcPct val="75000"/>
                        </a:lnSpc>
                        <a:spcAft>
                          <a:spcPts val="0"/>
                        </a:spcAft>
                      </a:pPr>
                      <a:r>
                        <a:rPr lang="zh-CN" sz="900" kern="100">
                          <a:effectLst/>
                          <a:latin typeface="メイリオ" panose="020B0604030504040204" pitchFamily="50" charset="-128"/>
                          <a:ea typeface="メイリオ" panose="020B0604030504040204" pitchFamily="50" charset="-128"/>
                          <a:cs typeface="メイリオ" panose="020B0604030504040204" pitchFamily="50" charset="-128"/>
                        </a:rPr>
                        <a:t>会社名</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a:lnSpc>
                          <a:spcPct val="75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276178">
                <a:tc>
                  <a:txBody>
                    <a:bodyPr/>
                    <a:lstStyle/>
                    <a:p>
                      <a:pPr algn="ctr">
                        <a:lnSpc>
                          <a:spcPct val="75000"/>
                        </a:lnSpc>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氏名</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①</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75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5000"/>
                        </a:lnSpc>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部署・役職①</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75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6178">
                <a:tc>
                  <a:txBody>
                    <a:bodyPr/>
                    <a:lstStyle/>
                    <a:p>
                      <a:pPr algn="ctr">
                        <a:lnSpc>
                          <a:spcPct val="75000"/>
                        </a:lnSpc>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氏名②</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5000"/>
                        </a:lnSpc>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部署・役職②</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6178">
                <a:tc>
                  <a:txBody>
                    <a:bodyPr/>
                    <a:lstStyle/>
                    <a:p>
                      <a:pPr algn="ctr">
                        <a:lnSpc>
                          <a:spcPct val="75000"/>
                        </a:lnSpc>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氏名③</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5000"/>
                        </a:lnSpc>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部署・役職③</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6178">
                <a:tc>
                  <a:txBody>
                    <a:bodyPr/>
                    <a:lstStyle/>
                    <a:p>
                      <a:pPr algn="ctr">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E-mail</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①</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276178">
                <a:tc>
                  <a:txBody>
                    <a:bodyPr/>
                    <a:lstStyle/>
                    <a:p>
                      <a:pPr algn="ctr">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E-mail</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②</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a:lnSpc>
                          <a:spcPct val="75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276178">
                <a:tc>
                  <a:txBody>
                    <a:bodyPr/>
                    <a:lstStyle/>
                    <a:p>
                      <a:pPr algn="ctr">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E-mail</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③</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267746">
                <a:tc>
                  <a:txBody>
                    <a:bodyPr/>
                    <a:lstStyle/>
                    <a:p>
                      <a:pPr algn="ctr">
                        <a:lnSpc>
                          <a:spcPct val="75000"/>
                        </a:lnSpc>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会社所在地</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a:lnSpc>
                          <a:spcPct val="750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276178">
                <a:tc>
                  <a:txBody>
                    <a:bodyPr/>
                    <a:lstStyle/>
                    <a:p>
                      <a:pPr algn="ctr">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TEL</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75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5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FAX</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75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2186">
                <a:tc>
                  <a:txBody>
                    <a:bodyPr/>
                    <a:lstStyle/>
                    <a:p>
                      <a:pPr algn="ctr">
                        <a:lnSpc>
                          <a:spcPct val="75000"/>
                        </a:lnSpc>
                        <a:spcAft>
                          <a:spcPts val="0"/>
                        </a:spcAft>
                      </a:pPr>
                      <a:r>
                        <a:rPr lang="zh-CN" sz="900" kern="100">
                          <a:effectLst/>
                          <a:latin typeface="メイリオ" panose="020B0604030504040204" pitchFamily="50" charset="-128"/>
                          <a:ea typeface="メイリオ" panose="020B0604030504040204" pitchFamily="50" charset="-128"/>
                          <a:cs typeface="メイリオ" panose="020B0604030504040204" pitchFamily="50" charset="-128"/>
                        </a:rPr>
                        <a:t>会員区分</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just">
                        <a:lnSpc>
                          <a:spcPct val="75000"/>
                        </a:lnSpc>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CN"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大商会員</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zh-CN"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会員</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の方は会員</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番号</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を必ずご記入ください</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K</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　　　－　</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CN"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zh-CN"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75000"/>
                        </a:lnSpc>
                        <a:spcAft>
                          <a:spcPts val="0"/>
                        </a:spcAft>
                      </a:pP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75000"/>
                        </a:lnSpc>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非会員・一般</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485775">
                <a:tc>
                  <a:txBody>
                    <a:bodyPr/>
                    <a:lstStyle/>
                    <a:p>
                      <a:pPr algn="ctr">
                        <a:lnSpc>
                          <a:spcPct val="750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受講料</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228600" indent="-228600" algn="just">
                        <a:lnSpc>
                          <a:spcPct val="75000"/>
                        </a:lnSpc>
                        <a:spcAft>
                          <a:spcPts val="0"/>
                        </a:spcAft>
                        <a:buAutoNum type="circleNumDbPlain"/>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円</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を　　　月　　　日に　　　　　　　　銀行　　　　　　　　支店から振り込みます</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just">
                        <a:lnSpc>
                          <a:spcPct val="75000"/>
                        </a:lnSpc>
                        <a:spcAft>
                          <a:spcPts val="0"/>
                        </a:spcAft>
                        <a:buNone/>
                      </a:pP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750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②　振込み人名義（カナ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1070985">
                <a:tc>
                  <a:txBody>
                    <a:bodyPr/>
                    <a:lstStyle/>
                    <a:p>
                      <a:pPr algn="ctr">
                        <a:lnSpc>
                          <a:spcPct val="750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講師への質問、当日聞きたいトピックなど</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75000"/>
                        </a:lnSpc>
                        <a:spcAft>
                          <a:spcPts val="0"/>
                        </a:spcAft>
                      </a:pPr>
                      <a:r>
                        <a:rPr lang="ja-JP" altLang="en-US" sz="7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任意でご記入ください） </a:t>
                      </a:r>
                      <a:endParaRPr lang="ja-JP" sz="7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just">
                        <a:lnSpc>
                          <a:spcPct val="75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4" name="テキスト ボックス 3"/>
          <p:cNvSpPr txBox="1"/>
          <p:nvPr/>
        </p:nvSpPr>
        <p:spPr>
          <a:xfrm>
            <a:off x="1466850" y="10363200"/>
            <a:ext cx="5734050" cy="338554"/>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ご記入頂いた情報は、主催・共催団体からの各種連絡・情報提供</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(E-mail</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による事業案内を含む</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のために利用する</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ほか、</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講師</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には参加者名簿としてお渡しします。</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495299" y="300042"/>
            <a:ext cx="6705601" cy="2690808"/>
          </a:xfrm>
          <a:prstGeom prst="rect">
            <a:avLst/>
          </a:prstGeom>
          <a:noFill/>
          <a:ln>
            <a:solidFill>
              <a:srgbClr val="00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443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267</Words>
  <Application>Microsoft Office PowerPoint</Application>
  <PresentationFormat>ユーザー設定</PresentationFormat>
  <Paragraphs>104</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11</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2015-06-01T13:00:13Z</dcterms:modified>
</cp:coreProperties>
</file>