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59" r:id="rId2"/>
    <p:sldId id="260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FF66"/>
    <a:srgbClr val="1B3055"/>
    <a:srgbClr val="203864"/>
    <a:srgbClr val="EE0000"/>
    <a:srgbClr val="E1D743"/>
    <a:srgbClr val="FFEC7D"/>
    <a:srgbClr val="FFD743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822" y="-72"/>
      </p:cViewPr>
      <p:guideLst>
        <p:guide orient="horz" pos="389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2015/4/27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86" tIns="45793" rIns="91586" bIns="457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datacheck\Desktop\BG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40" y="950"/>
            <a:ext cx="7775576" cy="1090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atacheck\Desktop\BN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40" y="10328275"/>
            <a:ext cx="7773988" cy="4254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5306762" y="10420209"/>
            <a:ext cx="2335466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06-6944-6400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8"/>
          <p:cNvSpPr txBox="1"/>
          <p:nvPr/>
        </p:nvSpPr>
        <p:spPr>
          <a:xfrm>
            <a:off x="1633962" y="1042020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大阪商工会議所　国際部　中辻、藤田</a:t>
            </a:r>
            <a:endParaRPr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91104" y="10400119"/>
            <a:ext cx="1343365" cy="3385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42080" y="1475416"/>
            <a:ext cx="6886213" cy="721917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FD743"/>
              </a:gs>
              <a:gs pos="50000">
                <a:srgbClr val="FFEC7D"/>
              </a:gs>
              <a:gs pos="100000">
                <a:srgbClr val="E1D743"/>
              </a:gs>
            </a:gsLst>
            <a:lin ang="5400000" scaled="0"/>
          </a:gradFill>
          <a:ln w="508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48"/>
          <p:cNvSpPr txBox="1"/>
          <p:nvPr/>
        </p:nvSpPr>
        <p:spPr>
          <a:xfrm>
            <a:off x="1105084" y="1489447"/>
            <a:ext cx="4980851" cy="70788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b="1" spc="-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移転価格税制、</a:t>
            </a:r>
            <a:r>
              <a:rPr lang="en-US" altLang="zh-TW" sz="2000" b="1" spc="-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</a:t>
            </a:r>
            <a:r>
              <a:rPr lang="zh-TW" altLang="en-US" sz="2000" b="1" spc="-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課税、組織再編</a:t>
            </a:r>
            <a:r>
              <a:rPr lang="zh-TW" altLang="en-US" sz="2000" b="1" spc="-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税制</a:t>
            </a:r>
            <a:r>
              <a:rPr lang="ja-JP" altLang="en-US" sz="2000" b="1" spc="-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  <a:r>
              <a:rPr lang="ja-JP" altLang="en-US" sz="2000" b="1" spc="-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000" b="1" spc="-3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spc="-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ja-JP" altLang="en-US" sz="2000" b="1" spc="-3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本社</a:t>
            </a:r>
            <a:r>
              <a:rPr lang="ja-JP" altLang="en-US" sz="2000" b="1" spc="-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が把握すべき現地制度とその影響とは？</a:t>
            </a:r>
            <a:endParaRPr lang="ja-JP" altLang="en-US" sz="2000" b="1" spc="-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Oval 5"/>
          <p:cNvSpPr/>
          <p:nvPr/>
        </p:nvSpPr>
        <p:spPr>
          <a:xfrm>
            <a:off x="6161378" y="1180594"/>
            <a:ext cx="1311560" cy="1311560"/>
          </a:xfrm>
          <a:prstGeom prst="ellipse">
            <a:avLst/>
          </a:prstGeom>
          <a:solidFill>
            <a:srgbClr val="EE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30"/>
          <p:cNvSpPr txBox="1"/>
          <p:nvPr/>
        </p:nvSpPr>
        <p:spPr>
          <a:xfrm>
            <a:off x="4101595" y="2668493"/>
            <a:ext cx="2838798" cy="17635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2015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年</a:t>
            </a:r>
            <a:r>
              <a:rPr lang="en-US" altLang="ja-JP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6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月</a:t>
            </a:r>
            <a:r>
              <a:rPr lang="en-US" altLang="ja-JP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8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日</a:t>
            </a:r>
            <a:r>
              <a:rPr lang="en-US" altLang="ja-JP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(</a:t>
            </a:r>
            <a:r>
              <a:rPr lang="ja-JP" altLang="en-US" sz="2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月</a:t>
            </a:r>
            <a:r>
              <a:rPr lang="en-US" altLang="ja-JP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)</a:t>
            </a:r>
            <a:r>
              <a:rPr lang="ja-JP" altLang="en-US" sz="2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 </a:t>
            </a:r>
            <a:endParaRPr lang="en-US" altLang="ja-JP" sz="2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セミナー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】14:00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～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16:00</a:t>
            </a:r>
          </a:p>
          <a:p>
            <a:pPr>
              <a:lnSpc>
                <a:spcPct val="120000"/>
              </a:lnSpc>
            </a:pP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個別相談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】16:00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～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17:00</a:t>
            </a:r>
          </a:p>
          <a:p>
            <a:pPr>
              <a:lnSpc>
                <a:spcPct val="120000"/>
              </a:lnSpc>
            </a:pP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≪会場≫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大阪商工会議所　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6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階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桜の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間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】</a:t>
            </a:r>
            <a:endParaRPr lang="ja-JP" altLang="en-US" sz="14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（大阪市中央区本町橋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2-8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）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  <p:sp>
        <p:nvSpPr>
          <p:cNvPr id="41" name="テキスト ボックス 17"/>
          <p:cNvSpPr txBox="1"/>
          <p:nvPr/>
        </p:nvSpPr>
        <p:spPr>
          <a:xfrm>
            <a:off x="122767" y="392750"/>
            <a:ext cx="7509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6000" b="1">
                <a:gradFill>
                  <a:gsLst>
                    <a:gs pos="0">
                      <a:srgbClr val="FFD743"/>
                    </a:gs>
                    <a:gs pos="50000">
                      <a:srgbClr val="FFEC7D"/>
                    </a:gs>
                    <a:gs pos="100000">
                      <a:srgbClr val="E1D743"/>
                    </a:gs>
                  </a:gsLst>
                  <a:lin ang="5400000" scaled="0"/>
                </a:gradFill>
                <a:latin typeface="小塚明朝 Pro H" pitchFamily="18" charset="-128"/>
                <a:ea typeface="小塚明朝 Pro H" pitchFamily="18" charset="-128"/>
              </a:defRPr>
            </a:lvl1pPr>
          </a:lstStyle>
          <a:p>
            <a:r>
              <a:rPr lang="ja-JP" altLang="en-US" sz="3600" spc="-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中国税務・</a:t>
            </a:r>
            <a:r>
              <a:rPr lang="ja-JP" altLang="en-US" sz="3600" spc="-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会計リスク</a:t>
            </a:r>
            <a:endParaRPr lang="en-US" altLang="ja-JP" sz="3600" spc="-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600" spc="-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対策セミナー</a:t>
            </a:r>
            <a:endParaRPr lang="ja-JP" altLang="en-US" sz="3600" spc="-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29"/>
          <p:cNvSpPr txBox="1"/>
          <p:nvPr/>
        </p:nvSpPr>
        <p:spPr>
          <a:xfrm>
            <a:off x="696111" y="6845679"/>
            <a:ext cx="286005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4400" b="1">
                <a:gradFill>
                  <a:gsLst>
                    <a:gs pos="0">
                      <a:srgbClr val="FFD743"/>
                    </a:gs>
                    <a:gs pos="50000">
                      <a:srgbClr val="FFEC7D"/>
                    </a:gs>
                    <a:gs pos="100000">
                      <a:srgbClr val="E1D743"/>
                    </a:gs>
                  </a:gsLst>
                  <a:lin ang="5400000" scaled="0"/>
                </a:gradFill>
                <a:latin typeface="小塚明朝 Pro H" pitchFamily="18" charset="-128"/>
                <a:ea typeface="小塚明朝 Pro H" pitchFamily="18" charset="-128"/>
              </a:defRPr>
            </a:lvl1pPr>
          </a:lstStyle>
          <a:p>
            <a:pPr algn="l"/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●第１部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「中国進出企業共通の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endParaRPr lang="en-US" altLang="ja-JP" sz="120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～子会社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会計情報“見える化”の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重要性～」</a:t>
            </a:r>
            <a:endParaRPr lang="en-US" altLang="ja-JP" sz="1200" spc="-1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講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：山口　勝彦 氏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株式会社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ビーピーエムアソシエイツ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ディレクター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61378" y="1311846"/>
            <a:ext cx="1290631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1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</a:lstStyle>
          <a:p>
            <a:pPr algn="ctr"/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公認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会計士による個別相談付き！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（要予約・先着</a:t>
            </a:r>
            <a:r>
              <a:rPr lang="en-US" altLang="ja-JP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社・追加料金不要）</a:t>
            </a:r>
            <a:endParaRPr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テキスト ボックス 29"/>
          <p:cNvSpPr txBox="1"/>
          <p:nvPr/>
        </p:nvSpPr>
        <p:spPr>
          <a:xfrm>
            <a:off x="3876853" y="6737957"/>
            <a:ext cx="3026537" cy="16773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700" b="1">
                <a:gradFill>
                  <a:gsLst>
                    <a:gs pos="0">
                      <a:srgbClr val="FFD743"/>
                    </a:gs>
                    <a:gs pos="50000">
                      <a:srgbClr val="FFEC7D"/>
                    </a:gs>
                    <a:gs pos="100000">
                      <a:srgbClr val="E1D743"/>
                    </a:gs>
                  </a:gsLst>
                  <a:lin ang="5400000" scaled="0"/>
                </a:gradFill>
                <a:latin typeface="小塚明朝 Pro H" pitchFamily="18" charset="-128"/>
                <a:ea typeface="小塚明朝 Pro H" pitchFamily="18" charset="-128"/>
              </a:defRPr>
            </a:lvl1pPr>
          </a:lstStyle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●第２部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「日本本社が把握す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べき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中国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会計税務と国際税務の考え方」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講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師：金本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勲相 氏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(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ｼﾞｬﾊﾟﾝ・ﾋﾞｼﾞﾈｽ・ｱｼｭｱﾗﾝｽ株式会社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公認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会計士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01595" y="2573275"/>
            <a:ext cx="2808000" cy="185877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66532" y="5454425"/>
            <a:ext cx="4936859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ジャパン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・ビジネス・アシュアランス株式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(JBA)</a:t>
            </a:r>
          </a:p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公認会計士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金本　勲相 氏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1994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同志社大学卒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95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公認会計士二次試験合格、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同年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KPMG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事務所入所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から上海に駐在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し、日系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現地法人への会計税務コンサルティングサービスを開始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に日本へ帰任し、現在は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JBA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東京事務所にて日中国際税務、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M&amp;A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・組織再編のサポート業務を行う。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5771" y="8389283"/>
            <a:ext cx="7066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　　催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大阪商工会議所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　　員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申込先着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個別相談は申込先着</a:t>
            </a:r>
            <a:r>
              <a:rPr lang="en-US" altLang="ja-JP" sz="105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社限定。</a:t>
            </a:r>
            <a:r>
              <a:rPr lang="en-US" altLang="ja-JP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社あたり</a:t>
            </a:r>
            <a:r>
              <a:rPr lang="en-US" altLang="ja-JP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05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分まで。要予約・追加料金不要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申込締切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ただし、定員に達し次第締切）</a:t>
            </a:r>
            <a:endParaRPr lang="en-US" altLang="ja-JP" sz="105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参加費  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名あたり。消費税込</a:t>
            </a:r>
            <a:r>
              <a:rPr lang="en-US" altLang="ja-JP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5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大商会員：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8,000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非会員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・一般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16,000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商工会議所ホームページ</a:t>
            </a: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spc="-1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spc="-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http://www.osaka.cci.or.jp/event/seminar/201504/D11150608015.html</a:t>
            </a:r>
            <a:r>
              <a:rPr lang="ja-JP" altLang="en-US" sz="1200" spc="-1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1200" spc="-1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また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（裏面の申込書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）にて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お申込後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）までに受講票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（アドレスをお持ちで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方は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）にてお送りします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。当日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お名刺とともにご持参ください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個別相談の時間帯は講師と相談の上、こちらから指定させていただきます。</a:t>
            </a:r>
            <a:endParaRPr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2488" y="2242666"/>
            <a:ext cx="337185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中国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の人件費高騰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と経済成長率の減速など、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中国ビジネスをめぐる課題が日々変化するなか、進出日系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企業にとって、現地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法人の会計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税務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正確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把握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日本本社としての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ガバナンス強化は不可欠なテーマと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なっています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そこ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でこのたび、公認会計士の金本氏をお招きし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移転価格税制、</a:t>
            </a:r>
            <a:r>
              <a:rPr lang="en-US" altLang="ja-JP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</a:t>
            </a:r>
            <a:r>
              <a:rPr lang="ja-JP" altLang="en-US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課税、組織再編税制など、日系企業の関心が高い中国の税務・会計制度やリスク対策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テーマにご講演をいただきます。日中国際税務が日本本社へ与える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影響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ついて詳しく解説いただくほか、</a:t>
            </a:r>
            <a:r>
              <a:rPr lang="ja-JP" altLang="en-US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1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社限定（要予約）で中国税務会計に関する個別相談にも対応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していただきます。この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機会に奮ってご参加ください！</a:t>
            </a:r>
            <a:endParaRPr kumimoji="1"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9"/>
          <p:cNvSpPr txBox="1"/>
          <p:nvPr/>
        </p:nvSpPr>
        <p:spPr>
          <a:xfrm>
            <a:off x="696110" y="4540973"/>
            <a:ext cx="6523839" cy="830997"/>
          </a:xfrm>
          <a:prstGeom prst="rect">
            <a:avLst/>
          </a:prstGeom>
          <a:noFill/>
          <a:ln>
            <a:solidFill>
              <a:srgbClr val="FFFF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4400" b="1">
                <a:gradFill>
                  <a:gsLst>
                    <a:gs pos="0">
                      <a:srgbClr val="FFD743"/>
                    </a:gs>
                    <a:gs pos="50000">
                      <a:srgbClr val="FFEC7D"/>
                    </a:gs>
                    <a:gs pos="100000">
                      <a:srgbClr val="E1D743"/>
                    </a:gs>
                  </a:gsLst>
                  <a:lin ang="5400000" scaled="0"/>
                </a:gradFill>
                <a:latin typeface="小塚明朝 Pro H" pitchFamily="18" charset="-128"/>
                <a:ea typeface="小塚明朝 Pro H" pitchFamily="18" charset="-128"/>
              </a:defRPr>
            </a:lvl1pPr>
          </a:lstStyle>
          <a:p>
            <a:pPr algn="l"/>
            <a:r>
              <a:rPr lang="en-US" altLang="ja-JP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本セミナーで学べるポイント</a:t>
            </a:r>
            <a:r>
              <a:rPr lang="en-US" altLang="ja-JP" sz="1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algn="l"/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中国税務・会計の間違いやすいポイント　　　　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●日中税務当局からの二重課税リスクと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</a:t>
            </a:r>
            <a:endParaRPr lang="en-US" altLang="ja-JP" sz="120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●移転価格税制の執行状況とリスク対策　　　　　　●</a:t>
            </a:r>
            <a:r>
              <a:rPr lang="en-US" altLang="ja-JP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課税、中国事業再編の税務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処理のポイント</a:t>
            </a:r>
            <a:endParaRPr lang="en-US" altLang="ja-JP" sz="120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●中国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現法会計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をブラックボックスに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させない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　●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日本本社が把握す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べき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中国税制</a:t>
            </a:r>
            <a:r>
              <a:rPr lang="ja-JP" altLang="en-US" sz="120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影響</a:t>
            </a:r>
            <a:endParaRPr lang="en-US" altLang="ja-JP" sz="120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99" y="245835"/>
            <a:ext cx="163960" cy="18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1" y="252698"/>
            <a:ext cx="1438626" cy="173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94" y="5441960"/>
            <a:ext cx="1038203" cy="1296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534988" y="581024"/>
            <a:ext cx="6705600" cy="4514851"/>
          </a:xfrm>
          <a:prstGeom prst="rect">
            <a:avLst/>
          </a:prstGeom>
        </p:spPr>
        <p:txBody>
          <a:bodyPr/>
          <a:lstStyle>
            <a:lvl1pPr algn="l" defTabSz="7775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74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【お申込・お支払方法】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日（金）まで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に、ﾎｰﾑﾍﾟｰｼﾞ</a:t>
            </a:r>
            <a:r>
              <a:rPr lang="ja-JP" altLang="ja-JP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5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http://www.osaka.cci.or.jp/event/seminar/201504/D11150608015.html</a:t>
            </a:r>
            <a:r>
              <a:rPr lang="ja-JP" altLang="ja-JP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申込ﾌｫｰﾑからお申込みいただくか、下記申込書に必要事項をご記入の上、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でお申込みください。</a:t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②受講申込後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日（金）まで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に受講料を下記いずれかの口座にお振込みください。</a:t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（※</a:t>
            </a:r>
            <a:r>
              <a:rPr lang="ja-JP" altLang="ja-JP" sz="105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お振込が遅れる場合は事務局宛ご一報ください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。なお、振込手数料は貴社にてご負担ください）</a:t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③申込確認後、受講票を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（メールアドレスをお持ちでない場合は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）でお送りします。当日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お名刺とともにお持ちください。なお、</a:t>
            </a:r>
            <a:r>
              <a:rPr lang="ja-JP" altLang="ja-JP" sz="105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受講料の返金は致しかねます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ので、お申し込みご本人様の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ご都合が悪い場合は、代理の方のご出席をお願いします。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★振込み先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三井住友銀行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船場支店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（当座）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２１０７６４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りそな銀行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大阪営業部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（当座）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８０８７２６　　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三菱東京ＵＦＪ銀行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	</a:t>
            </a:r>
            <a:r>
              <a:rPr lang="zh-TW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瓦町支店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zh-TW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（当座）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zh-TW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１０５２５１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★振込み先口座名：大阪商工会議所（ｵｵｻｶｼｮｳｺｳｶｲｷﾞｼｮ）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※上記３行と埼玉りそな銀行各本支店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からのお振込みの場合、振込手数料が不要です。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ご依頼人番号「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9104100287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</a:t>
            </a:r>
            <a:r>
              <a:rPr lang="en-US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ja-JP" sz="105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ケタをご入力</a:t>
            </a: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※請求書は原則発行しませんが、必要な場合はお申し出ください。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お問合せ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大阪商工会議所　国際部（担当：中辻、藤田）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TEL: 06-6944-6400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FAX: 06-6944-6293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E-mail: china@osaka.cci.or.jp</a:t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6/8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「中国税務・会計リスク対策セミナー」参加申込書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06-6944-6293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大阪商工会議所国際部　中辻、藤田行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980710"/>
              </p:ext>
            </p:extLst>
          </p:nvPr>
        </p:nvGraphicFramePr>
        <p:xfrm>
          <a:off x="508001" y="4993591"/>
          <a:ext cx="6692899" cy="5249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354"/>
                <a:gridCol w="2113547"/>
                <a:gridCol w="939354"/>
                <a:gridCol w="2700644"/>
              </a:tblGrid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会社名カナ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部署・役職①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氏名②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部署・役職②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氏名③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部署・役職③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②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③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67746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会社所在地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　　　－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6178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186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会員区分</a:t>
                      </a:r>
                      <a:endParaRPr lang="ja-JP" sz="105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lang="zh-CN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大商会員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・・・</a:t>
                      </a:r>
                      <a:r>
                        <a:rPr lang="zh-CN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会員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の方は会員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番号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を必ずご記入ください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　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－　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</a:t>
                      </a:r>
                      <a:r>
                        <a:rPr lang="zh-CN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lang="en-US" altLang="zh-CN" sz="9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非会員・一般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受講料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28600" indent="-228600" algn="just">
                        <a:lnSpc>
                          <a:spcPct val="75000"/>
                        </a:lnSpc>
                        <a:spcAft>
                          <a:spcPts val="0"/>
                        </a:spcAft>
                        <a:buAutoNum type="circleNumDbPlain"/>
                      </a:pP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</a:t>
                      </a:r>
                      <a:r>
                        <a:rPr 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円</a:t>
                      </a: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　　　月　　　日に　　　　　　　　銀行　　　　　　　　支店から振り込みます</a:t>
                      </a:r>
                      <a:r>
                        <a:rPr 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。</a:t>
                      </a:r>
                      <a:endParaRPr lang="en-US" altLang="ja-JP" sz="9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 algn="just">
                        <a:lnSpc>
                          <a:spcPct val="75000"/>
                        </a:lnSpc>
                        <a:spcAft>
                          <a:spcPts val="0"/>
                        </a:spcAft>
                        <a:buNone/>
                      </a:pP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②　振込み人名義（カナ　　　　　　　　　　　　　　　　　　　　　　　　　　　　　　）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個別相談</a:t>
                      </a:r>
                      <a:endParaRPr lang="en-US" altLang="ja-JP" sz="900" strike="noStrike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利用希望</a:t>
                      </a:r>
                      <a:endParaRPr lang="ja-JP" sz="900" strike="noStrike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□個別相談を希望する　</a:t>
                      </a:r>
                      <a:r>
                        <a:rPr lang="en-US" altLang="ja-JP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先着</a:t>
                      </a:r>
                      <a:r>
                        <a:rPr lang="en-US" altLang="ja-JP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社限定ですので、ご参加いただけない場合はこちらからご連絡します。</a:t>
                      </a:r>
                      <a:endParaRPr lang="en-US" altLang="ja-JP" sz="900" strike="noStrike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</a:t>
                      </a:r>
                      <a:r>
                        <a:rPr lang="en-US" altLang="ja-JP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個別相談の時間帯は講師と相談の上、こちらから指定させていただきます。</a:t>
                      </a:r>
                      <a:endParaRPr lang="en-US" altLang="ja-JP" sz="900" strike="noStrike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□個別相談を希望しない</a:t>
                      </a:r>
                      <a:endParaRPr lang="ja-JP" sz="900" strike="noStrike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70985"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講師への質問、当日聞きたいトピックなど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7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7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7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個別相談利用希望者は、相談内容を必ず記入してください。個別相談を利用しない方も、当日のセミナーで聞きたいことがあれば任意でご記入ください） </a:t>
                      </a:r>
                      <a:endParaRPr lang="ja-JP" sz="7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75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466850" y="10287000"/>
            <a:ext cx="5734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ご記入頂いた情報は、主催・共催団体からの各種連絡・情報提供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(E-mail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による事業案内を含む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のために利用するほか、講師には参加者名簿としてお渡しします。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85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37.potx" id="{AEB7B507-A06E-40AE-820E-0613D7133D19}" vid="{892B6F8A-F774-410A-807C-8FB3DE0D5D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37</Template>
  <TotalTime>0</TotalTime>
  <Words>299</Words>
  <Application>Microsoft Office PowerPoint</Application>
  <PresentationFormat>ユーザー設定</PresentationFormat>
  <Paragraphs>95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2014-07-29T12:33:11Z</dcterms:created>
  <dcterms:modified xsi:type="dcterms:W3CDTF">2015-04-27T08:07:22Z</dcterms:modified>
</cp:coreProperties>
</file>