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4"/>
  </p:notesMasterIdLst>
  <p:sldIdLst>
    <p:sldId id="261" r:id="rId2"/>
    <p:sldId id="262" r:id="rId3"/>
  </p:sldIdLst>
  <p:sldSz cx="7775575" cy="10907713"/>
  <p:notesSz cx="6807200" cy="9939338"/>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8A046"/>
    <a:srgbClr val="299F09"/>
    <a:srgbClr val="00A400"/>
    <a:srgbClr val="009E00"/>
    <a:srgbClr val="00A800"/>
    <a:srgbClr val="00A200"/>
    <a:srgbClr val="009900"/>
    <a:srgbClr val="339933"/>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7063" autoAdjust="0"/>
    <p:restoredTop sz="94660"/>
  </p:normalViewPr>
  <p:slideViewPr>
    <p:cSldViewPr snapToGrid="0">
      <p:cViewPr>
        <p:scale>
          <a:sx n="100" d="100"/>
          <a:sy n="100" d="100"/>
        </p:scale>
        <p:origin x="-1584" y="-72"/>
      </p:cViewPr>
      <p:guideLst>
        <p:guide orient="horz" pos="3435"/>
        <p:guide pos="2449"/>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1" d="100"/>
          <a:sy n="51" d="100"/>
        </p:scale>
        <p:origin x="-3006" y="-90"/>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6" cy="498693"/>
          </a:xfrm>
          <a:prstGeom prst="rect">
            <a:avLst/>
          </a:prstGeom>
        </p:spPr>
        <p:txBody>
          <a:bodyPr vert="horz" lIns="91569" tIns="45785" rIns="91569" bIns="45785" rtlCol="0"/>
          <a:lstStyle>
            <a:lvl1pPr algn="l">
              <a:defRPr sz="1100"/>
            </a:lvl1pPr>
          </a:lstStyle>
          <a:p>
            <a:endParaRPr kumimoji="1" lang="ja-JP" altLang="en-US"/>
          </a:p>
        </p:txBody>
      </p:sp>
      <p:sp>
        <p:nvSpPr>
          <p:cNvPr id="3" name="日付プレースホルダー 2"/>
          <p:cNvSpPr>
            <a:spLocks noGrp="1"/>
          </p:cNvSpPr>
          <p:nvPr>
            <p:ph type="dt" idx="1"/>
          </p:nvPr>
        </p:nvSpPr>
        <p:spPr>
          <a:xfrm>
            <a:off x="3855841" y="0"/>
            <a:ext cx="2949786" cy="498693"/>
          </a:xfrm>
          <a:prstGeom prst="rect">
            <a:avLst/>
          </a:prstGeom>
        </p:spPr>
        <p:txBody>
          <a:bodyPr vert="horz" lIns="91569" tIns="45785" rIns="91569" bIns="45785" rtlCol="0"/>
          <a:lstStyle>
            <a:lvl1pPr algn="r">
              <a:defRPr sz="1100"/>
            </a:lvl1pPr>
          </a:lstStyle>
          <a:p>
            <a:fld id="{70F99883-74AE-4A2C-81B7-5B86A08198C0}" type="datetimeFigureOut">
              <a:rPr kumimoji="1" lang="ja-JP" altLang="en-US" smtClean="0"/>
              <a:t>2015/4/23</a:t>
            </a:fld>
            <a:endParaRPr kumimoji="1" lang="ja-JP" altLang="en-US"/>
          </a:p>
        </p:txBody>
      </p:sp>
      <p:sp>
        <p:nvSpPr>
          <p:cNvPr id="4" name="スライド イメージ プレースホルダー 3"/>
          <p:cNvSpPr>
            <a:spLocks noGrp="1" noRot="1" noChangeAspect="1"/>
          </p:cNvSpPr>
          <p:nvPr>
            <p:ph type="sldImg" idx="2"/>
          </p:nvPr>
        </p:nvSpPr>
        <p:spPr>
          <a:xfrm>
            <a:off x="2208213" y="1241425"/>
            <a:ext cx="2390775" cy="3355975"/>
          </a:xfrm>
          <a:prstGeom prst="rect">
            <a:avLst/>
          </a:prstGeom>
          <a:noFill/>
          <a:ln w="12700">
            <a:solidFill>
              <a:prstClr val="black"/>
            </a:solidFill>
          </a:ln>
        </p:spPr>
        <p:txBody>
          <a:bodyPr vert="horz" lIns="91569" tIns="45785" rIns="91569" bIns="45785"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569" tIns="45785" rIns="91569" bIns="4578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649"/>
            <a:ext cx="2949786" cy="498692"/>
          </a:xfrm>
          <a:prstGeom prst="rect">
            <a:avLst/>
          </a:prstGeom>
        </p:spPr>
        <p:txBody>
          <a:bodyPr vert="horz" lIns="91569" tIns="45785" rIns="91569" bIns="45785"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55841" y="9440649"/>
            <a:ext cx="2949786" cy="498692"/>
          </a:xfrm>
          <a:prstGeom prst="rect">
            <a:avLst/>
          </a:prstGeom>
        </p:spPr>
        <p:txBody>
          <a:bodyPr vert="horz" lIns="91569" tIns="45785" rIns="91569" bIns="45785" rtlCol="0" anchor="b"/>
          <a:lstStyle>
            <a:lvl1pPr algn="r">
              <a:defRPr sz="11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CD93CC5-A9B8-46A1-B8C3-70AA73E05DA2}" type="slidenum">
              <a:rPr kumimoji="1" lang="ja-JP" altLang="en-US" smtClean="0"/>
              <a:t>1</a:t>
            </a:fld>
            <a:endParaRPr kumimoji="1" lang="ja-JP" altLang="en-US"/>
          </a:p>
        </p:txBody>
      </p:sp>
    </p:spTree>
    <p:extLst>
      <p:ext uri="{BB962C8B-B14F-4D97-AF65-F5344CB8AC3E}">
        <p14:creationId xmlns:p14="http://schemas.microsoft.com/office/powerpoint/2010/main" val="4188238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a:prstGeom prst="rect">
            <a:avLst/>
          </a:prstGeom>
        </p:spPr>
        <p:txBody>
          <a:bodyPr anchor="b"/>
          <a:lstStyle>
            <a:lvl1pPr algn="ctr">
              <a:defRPr sz="5102"/>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71947" y="5729075"/>
            <a:ext cx="5831681" cy="2633505"/>
          </a:xfrm>
          <a:prstGeom prst="rect">
            <a:avLst/>
          </a:prstGeo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94A3B7E-DD21-4048-88F3-59665D8E8CDB}" type="datetimeFigureOut">
              <a:rPr lang="en-US">
                <a:solidFill>
                  <a:prstClr val="black">
                    <a:tint val="75000"/>
                  </a:prstClr>
                </a:solidFill>
              </a:rPr>
              <a:pPr>
                <a:defRPr/>
              </a:pPr>
              <a:t>4/23/2015</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1089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34988" y="2903538"/>
            <a:ext cx="6705600" cy="6921500"/>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57294DBB-917B-4186-A703-7409F7CF8E54}" type="datetimeFigureOut">
              <a:rPr lang="en-US">
                <a:solidFill>
                  <a:prstClr val="black">
                    <a:tint val="75000"/>
                  </a:prstClr>
                </a:solidFill>
              </a:rPr>
              <a:pPr>
                <a:defRPr/>
              </a:pPr>
              <a:t>4/23/2015</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2365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a:prstGeom prst="rect">
            <a:avLst/>
          </a:prstGeo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C64D20DD-EE55-4DDE-BB8B-8D151B9371C9}" type="datetimeFigureOut">
              <a:rPr lang="en-US">
                <a:solidFill>
                  <a:prstClr val="black">
                    <a:tint val="75000"/>
                  </a:prstClr>
                </a:solidFill>
              </a:rPr>
              <a:pPr>
                <a:defRPr/>
              </a:pPr>
              <a:t>4/23/2015</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5280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28775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534988" y="2903538"/>
            <a:ext cx="6705600" cy="6921500"/>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AE7DE13-46BE-4B37-9FBB-8FA2A87D7224}" type="datetimeFigureOut">
              <a:rPr lang="en-US">
                <a:solidFill>
                  <a:prstClr val="black">
                    <a:tint val="75000"/>
                  </a:prstClr>
                </a:solidFill>
              </a:rPr>
              <a:pPr>
                <a:defRPr/>
              </a:pPr>
              <a:t>4/23/2015</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5520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a:prstGeom prst="rect">
            <a:avLst/>
          </a:prstGeom>
        </p:spPr>
        <p:txBody>
          <a:bodyPr anchor="b"/>
          <a:lstStyle>
            <a:lvl1pPr>
              <a:defRPr sz="5102"/>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30522" y="7299586"/>
            <a:ext cx="6706433" cy="2386061"/>
          </a:xfrm>
          <a:prstGeom prst="rect">
            <a:avLst/>
          </a:prstGeo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8184D596-71CB-401C-BE2A-FF96587D8E95}" type="datetimeFigureOut">
              <a:rPr lang="en-US">
                <a:solidFill>
                  <a:prstClr val="black">
                    <a:tint val="75000"/>
                  </a:prstClr>
                </a:solidFill>
              </a:rPr>
              <a:pPr>
                <a:defRPr/>
              </a:pPr>
              <a:t>4/23/2015</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2403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34571" y="2903673"/>
            <a:ext cx="3304619" cy="6920844"/>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936385" y="2903673"/>
            <a:ext cx="3304619" cy="6920844"/>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B73FDC24-657B-46BD-9F76-F6EB56EE60B7}" type="datetimeFigureOut">
              <a:rPr lang="en-US">
                <a:solidFill>
                  <a:prstClr val="black">
                    <a:tint val="75000"/>
                  </a:prstClr>
                </a:solidFill>
              </a:rPr>
              <a:pPr>
                <a:defRPr/>
              </a:pPr>
              <a:t>4/23/2015</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6316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a:prstGeom prst="rect">
            <a:avLst/>
          </a:prstGeo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35584" y="2673905"/>
            <a:ext cx="32894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smtClean="0"/>
              <a:t>マスター テキストの書式設定</a:t>
            </a:r>
          </a:p>
        </p:txBody>
      </p:sp>
      <p:sp>
        <p:nvSpPr>
          <p:cNvPr id="4" name="Content Placeholder 3"/>
          <p:cNvSpPr>
            <a:spLocks noGrp="1"/>
          </p:cNvSpPr>
          <p:nvPr>
            <p:ph sz="half" idx="2"/>
          </p:nvPr>
        </p:nvSpPr>
        <p:spPr>
          <a:xfrm>
            <a:off x="535584" y="3984345"/>
            <a:ext cx="3289432" cy="586037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936385" y="2673905"/>
            <a:ext cx="33056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936385" y="3984345"/>
            <a:ext cx="3305632" cy="586037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23244564-11C5-49CA-A6C6-0EFA5B9EEF59}" type="datetimeFigureOut">
              <a:rPr lang="en-US">
                <a:solidFill>
                  <a:prstClr val="black">
                    <a:tint val="75000"/>
                  </a:prstClr>
                </a:solidFill>
              </a:rPr>
              <a:pPr>
                <a:defRPr/>
              </a:pPr>
              <a:t>4/23/2015</a:t>
            </a:fld>
            <a:endParaRPr lang="en-US" dirty="0">
              <a:solidFill>
                <a:prstClr val="black">
                  <a:tint val="75000"/>
                </a:prstClr>
              </a:solidFill>
            </a:endParaRPr>
          </a:p>
        </p:txBody>
      </p:sp>
      <p:sp>
        <p:nvSpPr>
          <p:cNvPr id="8"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932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smtClean="0"/>
              <a:t>マスター タイトルの書式設定</a:t>
            </a:r>
            <a:endParaRPr lang="en-US" dirty="0"/>
          </a:p>
        </p:txBody>
      </p:sp>
      <p:sp>
        <p:nvSpPr>
          <p:cNvPr id="3"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1E3C5F0A-E814-4F5B-8509-4826EF6EAFAD}" type="datetimeFigureOut">
              <a:rPr lang="en-US">
                <a:solidFill>
                  <a:prstClr val="black">
                    <a:tint val="75000"/>
                  </a:prstClr>
                </a:solidFill>
              </a:rPr>
              <a:pPr>
                <a:defRPr/>
              </a:pPr>
              <a:t>4/23/2015</a:t>
            </a:fld>
            <a:endParaRPr lang="en-US" dirty="0">
              <a:solidFill>
                <a:prstClr val="black">
                  <a:tint val="75000"/>
                </a:prstClr>
              </a:solidFill>
            </a:endParaRPr>
          </a:p>
        </p:txBody>
      </p:sp>
      <p:sp>
        <p:nvSpPr>
          <p:cNvPr id="4"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7590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449F838-D727-4C3D-981F-C91357BA9725}" type="datetimeFigureOut">
              <a:rPr lang="en-US">
                <a:solidFill>
                  <a:prstClr val="black">
                    <a:tint val="75000"/>
                  </a:prstClr>
                </a:solidFill>
              </a:rPr>
              <a:pPr>
                <a:defRPr/>
              </a:pPr>
              <a:t>4/23/2015</a:t>
            </a:fld>
            <a:endParaRPr lang="en-US" dirty="0">
              <a:solidFill>
                <a:prstClr val="black">
                  <a:tint val="75000"/>
                </a:prstClr>
              </a:solidFill>
            </a:endParaRPr>
          </a:p>
        </p:txBody>
      </p:sp>
      <p:sp>
        <p:nvSpPr>
          <p:cNvPr id="3"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6630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305632" y="1570511"/>
            <a:ext cx="3936385" cy="7751546"/>
          </a:xfrm>
          <a:prstGeom prst="rect">
            <a:avLst/>
          </a:prstGeo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smtClean="0"/>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1578700-CC02-43A7-8D67-617F0C9B34C3}" type="datetimeFigureOut">
              <a:rPr lang="en-US">
                <a:solidFill>
                  <a:prstClr val="black">
                    <a:tint val="75000"/>
                  </a:prstClr>
                </a:solidFill>
              </a:rPr>
              <a:pPr>
                <a:defRPr/>
              </a:pPr>
              <a:t>4/23/2015</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7104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a:prstGeom prst="rect">
            <a:avLst/>
          </a:prstGeo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pPr lvl="0"/>
            <a:r>
              <a:rPr lang="ja-JP" altLang="en-US" noProof="0" smtClean="0"/>
              <a:t>図を追加</a:t>
            </a:r>
            <a:endParaRPr lang="en-US" noProof="0"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smtClean="0"/>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D7CF08AA-2110-42CD-8773-E3A4EF59A3C2}" type="datetimeFigureOut">
              <a:rPr lang="en-US">
                <a:solidFill>
                  <a:prstClr val="black">
                    <a:tint val="75000"/>
                  </a:prstClr>
                </a:solidFill>
              </a:rPr>
              <a:pPr>
                <a:defRPr/>
              </a:pPr>
              <a:t>4/23/2015</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14634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74653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xStyles>
    <p:titleStyle>
      <a:lvl1pPr algn="l" defTabSz="776288" rtl="0" fontAlgn="base">
        <a:lnSpc>
          <a:spcPct val="90000"/>
        </a:lnSpc>
        <a:spcBef>
          <a:spcPct val="0"/>
        </a:spcBef>
        <a:spcAft>
          <a:spcPct val="0"/>
        </a:spcAft>
        <a:defRPr kumimoji="1" sz="3700" kern="1200">
          <a:solidFill>
            <a:schemeClr val="tx1"/>
          </a:solidFill>
          <a:latin typeface="+mj-lt"/>
          <a:ea typeface="+mj-ea"/>
          <a:cs typeface="+mj-cs"/>
        </a:defRPr>
      </a:lvl1pPr>
      <a:lvl2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9pPr>
    </p:titleStyle>
    <p:bodyStyle>
      <a:lvl1pPr marL="193675" indent="-193675" algn="l" defTabSz="776288" rtl="0" fontAlgn="base">
        <a:lnSpc>
          <a:spcPct val="90000"/>
        </a:lnSpc>
        <a:spcBef>
          <a:spcPts val="850"/>
        </a:spcBef>
        <a:spcAft>
          <a:spcPct val="0"/>
        </a:spcAft>
        <a:buFont typeface="Arial" pitchFamily="34" charset="0"/>
        <a:buChar char="•"/>
        <a:defRPr kumimoji="1" sz="2300" kern="1200">
          <a:solidFill>
            <a:schemeClr val="tx1"/>
          </a:solidFill>
          <a:latin typeface="+mn-lt"/>
          <a:ea typeface="+mn-ea"/>
          <a:cs typeface="+mn-cs"/>
        </a:defRPr>
      </a:lvl1pPr>
      <a:lvl2pPr marL="582613" indent="-193675" algn="l" defTabSz="776288" rtl="0" fontAlgn="base">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550" indent="-193675" algn="l" defTabSz="776288" rtl="0" fontAlgn="base">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48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783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図 3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7777241" cy="10908000"/>
          </a:xfrm>
          <a:prstGeom prst="rect">
            <a:avLst/>
          </a:prstGeom>
        </p:spPr>
      </p:pic>
      <p:pic>
        <p:nvPicPr>
          <p:cNvPr id="35" name="図 3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05154" y="4827146"/>
            <a:ext cx="862119" cy="352685"/>
          </a:xfrm>
          <a:prstGeom prst="rect">
            <a:avLst/>
          </a:prstGeom>
        </p:spPr>
      </p:pic>
      <p:pic>
        <p:nvPicPr>
          <p:cNvPr id="39" name="図 3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9893" y="6622206"/>
            <a:ext cx="862119" cy="352685"/>
          </a:xfrm>
          <a:prstGeom prst="rect">
            <a:avLst/>
          </a:prstGeom>
        </p:spPr>
      </p:pic>
      <p:pic>
        <p:nvPicPr>
          <p:cNvPr id="32" name="図 3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88150" y="317178"/>
            <a:ext cx="4153846" cy="553846"/>
          </a:xfrm>
          <a:prstGeom prst="rect">
            <a:avLst/>
          </a:prstGeom>
        </p:spPr>
      </p:pic>
      <p:sp>
        <p:nvSpPr>
          <p:cNvPr id="10" name="正方形/長方形 9"/>
          <p:cNvSpPr/>
          <p:nvPr/>
        </p:nvSpPr>
        <p:spPr>
          <a:xfrm>
            <a:off x="435113" y="3621495"/>
            <a:ext cx="3429960" cy="5078313"/>
          </a:xfrm>
          <a:prstGeom prst="rect">
            <a:avLst/>
          </a:prstGeom>
        </p:spPr>
        <p:txBody>
          <a:bodyPr wrap="square">
            <a:spAutoFit/>
          </a:bodyPr>
          <a:lstStyle/>
          <a:p>
            <a:r>
              <a:rPr lang="ja-JP" altLang="en-US" sz="1200" b="1" dirty="0">
                <a:solidFill>
                  <a:srgbClr val="004098"/>
                </a:solidFill>
                <a:latin typeface="メイリオ" panose="020B0604030504040204" pitchFamily="50" charset="-128"/>
                <a:ea typeface="メイリオ" panose="020B0604030504040204" pitchFamily="50" charset="-128"/>
                <a:cs typeface="メイリオ" panose="020B0604030504040204" pitchFamily="50" charset="-128"/>
              </a:rPr>
              <a:t>　中国</a:t>
            </a:r>
            <a:r>
              <a:rPr lang="ja-JP" altLang="en-US" sz="1200" b="1" dirty="0" smtClean="0">
                <a:solidFill>
                  <a:srgbClr val="004098"/>
                </a:solidFill>
                <a:latin typeface="メイリオ" panose="020B0604030504040204" pitchFamily="50" charset="-128"/>
                <a:ea typeface="メイリオ" panose="020B0604030504040204" pitchFamily="50" charset="-128"/>
                <a:cs typeface="メイリオ" panose="020B0604030504040204" pitchFamily="50" charset="-128"/>
              </a:rPr>
              <a:t>でビジネスを展開する企業にとって、人</a:t>
            </a:r>
            <a:r>
              <a:rPr lang="ja-JP" altLang="en-US" sz="1200" b="1" dirty="0">
                <a:solidFill>
                  <a:srgbClr val="004098"/>
                </a:solidFill>
                <a:latin typeface="メイリオ" panose="020B0604030504040204" pitchFamily="50" charset="-128"/>
                <a:ea typeface="メイリオ" panose="020B0604030504040204" pitchFamily="50" charset="-128"/>
                <a:cs typeface="メイリオ" panose="020B0604030504040204" pitchFamily="50" charset="-128"/>
              </a:rPr>
              <a:t>手不足と求職難が併存する中国労働</a:t>
            </a:r>
            <a:r>
              <a:rPr lang="ja-JP" altLang="en-US" sz="1200" b="1" dirty="0" smtClean="0">
                <a:solidFill>
                  <a:srgbClr val="004098"/>
                </a:solidFill>
                <a:latin typeface="メイリオ" panose="020B0604030504040204" pitchFamily="50" charset="-128"/>
                <a:ea typeface="メイリオ" panose="020B0604030504040204" pitchFamily="50" charset="-128"/>
                <a:cs typeface="メイリオ" panose="020B0604030504040204" pitchFamily="50" charset="-128"/>
              </a:rPr>
              <a:t>市場を正確</a:t>
            </a:r>
            <a:r>
              <a:rPr lang="ja-JP" altLang="en-US" sz="1200" b="1" dirty="0">
                <a:solidFill>
                  <a:srgbClr val="004098"/>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200" b="1" dirty="0" smtClean="0">
                <a:solidFill>
                  <a:srgbClr val="004098"/>
                </a:solidFill>
                <a:latin typeface="メイリオ" panose="020B0604030504040204" pitchFamily="50" charset="-128"/>
                <a:ea typeface="メイリオ" panose="020B0604030504040204" pitchFamily="50" charset="-128"/>
                <a:cs typeface="メイリオ" panose="020B0604030504040204" pitchFamily="50" charset="-128"/>
              </a:rPr>
              <a:t>理解し、優秀な人材を採用・定着させることは、大きな課題の一つです。</a:t>
            </a:r>
            <a:endParaRPr lang="en-US" altLang="ja-JP" sz="1200" b="1" dirty="0" smtClean="0">
              <a:solidFill>
                <a:srgbClr val="004098"/>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solidFill>
                  <a:srgbClr val="004098"/>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rgbClr val="004098"/>
                </a:solidFill>
                <a:latin typeface="メイリオ" panose="020B0604030504040204" pitchFamily="50" charset="-128"/>
                <a:ea typeface="メイリオ" panose="020B0604030504040204" pitchFamily="50" charset="-128"/>
                <a:cs typeface="メイリオ" panose="020B0604030504040204" pitchFamily="50" charset="-128"/>
              </a:rPr>
              <a:t>そこでこのたび</a:t>
            </a:r>
            <a:r>
              <a:rPr lang="ja-JP" altLang="en-US" sz="1200" b="1" dirty="0">
                <a:solidFill>
                  <a:srgbClr val="004098"/>
                </a:solidFill>
                <a:latin typeface="メイリオ" panose="020B0604030504040204" pitchFamily="50" charset="-128"/>
                <a:ea typeface="メイリオ" panose="020B0604030504040204" pitchFamily="50" charset="-128"/>
                <a:cs typeface="メイリオ" panose="020B0604030504040204" pitchFamily="50" charset="-128"/>
              </a:rPr>
              <a:t>、株式会社パソナの中国法人で北京支店長を務められた三村氏を</a:t>
            </a:r>
            <a:r>
              <a:rPr lang="ja-JP" altLang="en-US" sz="1200" b="1" dirty="0" smtClean="0">
                <a:solidFill>
                  <a:srgbClr val="004098"/>
                </a:solidFill>
                <a:latin typeface="メイリオ" panose="020B0604030504040204" pitchFamily="50" charset="-128"/>
                <a:ea typeface="メイリオ" panose="020B0604030504040204" pitchFamily="50" charset="-128"/>
                <a:cs typeface="メイリオ" panose="020B0604030504040204" pitchFamily="50" charset="-128"/>
              </a:rPr>
              <a:t>お招きし、高騰する人件費の適正な管理や、中国労働法規の基本部分、</a:t>
            </a:r>
            <a:r>
              <a:rPr lang="ja-JP" altLang="en-US" sz="1200" b="1" dirty="0">
                <a:solidFill>
                  <a:srgbClr val="004098"/>
                </a:solidFill>
                <a:latin typeface="メイリオ" panose="020B0604030504040204" pitchFamily="50" charset="-128"/>
                <a:ea typeface="メイリオ" panose="020B0604030504040204" pitchFamily="50" charset="-128"/>
                <a:cs typeface="メイリオ" panose="020B0604030504040204" pitchFamily="50" charset="-128"/>
              </a:rPr>
              <a:t>現地化</a:t>
            </a:r>
            <a:r>
              <a:rPr lang="ja-JP" altLang="en-US" sz="1200" b="1" dirty="0" smtClean="0">
                <a:solidFill>
                  <a:srgbClr val="004098"/>
                </a:solidFill>
                <a:latin typeface="メイリオ" panose="020B0604030504040204" pitchFamily="50" charset="-128"/>
                <a:ea typeface="メイリオ" panose="020B0604030504040204" pitchFamily="50" charset="-128"/>
                <a:cs typeface="メイリオ" panose="020B0604030504040204" pitchFamily="50" charset="-128"/>
              </a:rPr>
              <a:t>に向けた</a:t>
            </a:r>
            <a:r>
              <a:rPr lang="ja-JP" altLang="en-US" sz="1200" b="1" dirty="0">
                <a:solidFill>
                  <a:srgbClr val="004098"/>
                </a:solidFill>
                <a:latin typeface="メイリオ" panose="020B0604030504040204" pitchFamily="50" charset="-128"/>
                <a:ea typeface="メイリオ" panose="020B0604030504040204" pitchFamily="50" charset="-128"/>
                <a:cs typeface="メイリオ" panose="020B0604030504040204" pitchFamily="50" charset="-128"/>
              </a:rPr>
              <a:t>課題</a:t>
            </a:r>
            <a:r>
              <a:rPr lang="ja-JP" altLang="en-US" sz="1200" b="1" dirty="0" smtClean="0">
                <a:solidFill>
                  <a:srgbClr val="004098"/>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200" b="1" dirty="0">
                <a:solidFill>
                  <a:srgbClr val="004098"/>
                </a:solidFill>
                <a:latin typeface="メイリオ" panose="020B0604030504040204" pitchFamily="50" charset="-128"/>
                <a:ea typeface="メイリオ" panose="020B0604030504040204" pitchFamily="50" charset="-128"/>
                <a:cs typeface="メイリオ" panose="020B0604030504040204" pitchFamily="50" charset="-128"/>
              </a:rPr>
              <a:t>注意</a:t>
            </a:r>
            <a:r>
              <a:rPr lang="ja-JP" altLang="en-US" sz="1200" b="1" dirty="0" smtClean="0">
                <a:solidFill>
                  <a:srgbClr val="004098"/>
                </a:solidFill>
                <a:latin typeface="メイリオ" panose="020B0604030504040204" pitchFamily="50" charset="-128"/>
                <a:ea typeface="メイリオ" panose="020B0604030504040204" pitchFamily="50" charset="-128"/>
                <a:cs typeface="メイリオ" panose="020B0604030504040204" pitchFamily="50" charset="-128"/>
              </a:rPr>
              <a:t>すべきポイント等、日本本社や駐在員に不可欠な中国労務の最新トピックについて詳しくお話しいただくことにいたしました。</a:t>
            </a:r>
            <a:endParaRPr lang="en-US" altLang="ja-JP" sz="1200" b="1" dirty="0" smtClean="0">
              <a:solidFill>
                <a:srgbClr val="004098"/>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a:solidFill>
                  <a:srgbClr val="004098"/>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rgbClr val="004098"/>
                </a:solidFill>
                <a:latin typeface="メイリオ" panose="020B0604030504040204" pitchFamily="50" charset="-128"/>
                <a:ea typeface="メイリオ" panose="020B0604030504040204" pitchFamily="50" charset="-128"/>
                <a:cs typeface="メイリオ" panose="020B0604030504040204" pitchFamily="50" charset="-128"/>
              </a:rPr>
              <a:t>中国進出企業のご担当者様はもちろん、今後中国とのビジネスをご検討の企業ご担当者様や、中国駐在予定の方など、この機会に奮ってご参加ください！</a:t>
            </a:r>
            <a:endParaRPr lang="en-US" altLang="ja-JP" sz="1200" b="1" dirty="0" smtClean="0">
              <a:solidFill>
                <a:srgbClr val="004098"/>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a:solidFill>
                  <a:srgbClr val="004098"/>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b="1" dirty="0">
              <a:solidFill>
                <a:srgbClr val="004098"/>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b="1" dirty="0" smtClean="0">
              <a:solidFill>
                <a:srgbClr val="004098"/>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b="1" dirty="0">
              <a:solidFill>
                <a:srgbClr val="004098"/>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b="1" dirty="0" smtClean="0">
              <a:solidFill>
                <a:srgbClr val="004098"/>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b="1" dirty="0">
              <a:solidFill>
                <a:srgbClr val="004098"/>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b="1" dirty="0" smtClean="0">
              <a:solidFill>
                <a:srgbClr val="004098"/>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b="1" dirty="0">
              <a:solidFill>
                <a:srgbClr val="004098"/>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b="1" dirty="0" smtClean="0">
              <a:solidFill>
                <a:srgbClr val="004098"/>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b="1" dirty="0">
              <a:solidFill>
                <a:srgbClr val="004098"/>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b="1" dirty="0" smtClean="0">
              <a:solidFill>
                <a:srgbClr val="004098"/>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b="1" dirty="0">
              <a:solidFill>
                <a:srgbClr val="004098"/>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1200" b="1" dirty="0">
              <a:solidFill>
                <a:srgbClr val="004098"/>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3713874" y="3873923"/>
            <a:ext cx="3886200" cy="1015663"/>
          </a:xfrm>
          <a:prstGeom prst="rect">
            <a:avLst/>
          </a:prstGeom>
        </p:spPr>
        <p:txBody>
          <a:bodyPr>
            <a:spAutoFit/>
          </a:bodyPr>
          <a:lstStyle/>
          <a:p>
            <a:pPr algn="r"/>
            <a:r>
              <a:rPr lang="en-US" altLang="ja-JP" sz="2700" b="1" spc="-300" dirty="0" smtClean="0">
                <a:latin typeface="メイリオ" panose="020B0604030504040204" pitchFamily="50" charset="-128"/>
                <a:ea typeface="メイリオ" panose="020B0604030504040204" pitchFamily="50" charset="-128"/>
                <a:cs typeface="メイリオ" panose="020B0604030504040204" pitchFamily="50" charset="-128"/>
              </a:rPr>
              <a:t>2015</a:t>
            </a:r>
            <a:r>
              <a:rPr lang="ja-JP" altLang="en-US" sz="2700" b="1" spc="-3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4000" b="1" spc="-300" dirty="0">
                <a:solidFill>
                  <a:srgbClr val="ED6C00"/>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2700" b="1" spc="-300" dirty="0" smtClean="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4000" b="1" spc="-300" dirty="0">
                <a:solidFill>
                  <a:srgbClr val="ED6C00"/>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2700" b="1" spc="-300" dirty="0" smtClean="0">
                <a:latin typeface="メイリオ" panose="020B0604030504040204" pitchFamily="50" charset="-128"/>
                <a:ea typeface="メイリオ" panose="020B0604030504040204" pitchFamily="50" charset="-128"/>
                <a:cs typeface="メイリオ" panose="020B0604030504040204" pitchFamily="50" charset="-128"/>
              </a:rPr>
              <a:t>日</a:t>
            </a:r>
            <a:r>
              <a:rPr lang="ja-JP" altLang="en-US" sz="2700" b="1" spc="-300" dirty="0">
                <a:latin typeface="メイリオ" panose="020B0604030504040204" pitchFamily="50" charset="-128"/>
                <a:ea typeface="メイリオ" panose="020B0604030504040204" pitchFamily="50" charset="-128"/>
                <a:cs typeface="メイリオ" panose="020B0604030504040204" pitchFamily="50" charset="-128"/>
              </a:rPr>
              <a:t>（金</a:t>
            </a:r>
            <a:r>
              <a:rPr lang="ja-JP" altLang="en-US" sz="2700" b="1" spc="-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700" b="1" spc="-3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r"/>
            <a:r>
              <a:rPr lang="en-US" altLang="ja-JP" sz="2000" b="1" spc="-150" dirty="0" smtClean="0">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2000" b="1" spc="-15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b="1" spc="-150" dirty="0">
                <a:latin typeface="メイリオ" panose="020B0604030504040204" pitchFamily="50" charset="-128"/>
                <a:ea typeface="メイリオ" panose="020B0604030504040204" pitchFamily="50" charset="-128"/>
                <a:cs typeface="メイリオ" panose="020B0604030504040204" pitchFamily="50" charset="-128"/>
              </a:rPr>
              <a:t>00</a:t>
            </a:r>
            <a:r>
              <a:rPr lang="ja-JP" altLang="en-US" sz="2000" b="1" spc="-15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b="1" spc="-150" dirty="0">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2000" b="1" spc="-15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b="1" spc="-150" dirty="0" smtClean="0">
                <a:latin typeface="メイリオ" panose="020B0604030504040204" pitchFamily="50" charset="-128"/>
                <a:ea typeface="メイリオ" panose="020B0604030504040204" pitchFamily="50" charset="-128"/>
                <a:cs typeface="メイリオ" panose="020B0604030504040204" pitchFamily="50" charset="-128"/>
              </a:rPr>
              <a:t>00</a:t>
            </a:r>
            <a:endParaRPr lang="ja-JP" altLang="en-US" sz="2000" b="1" spc="-1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p:cNvSpPr/>
          <p:nvPr/>
        </p:nvSpPr>
        <p:spPr>
          <a:xfrm>
            <a:off x="4982418" y="4827146"/>
            <a:ext cx="2689857" cy="523220"/>
          </a:xfrm>
          <a:prstGeom prst="rect">
            <a:avLst/>
          </a:prstGeom>
        </p:spPr>
        <p:txBody>
          <a:bodyPr wrap="square">
            <a:spAutoFit/>
          </a:bodyPr>
          <a:lstStyle/>
          <a:p>
            <a:r>
              <a:rPr lang="ja-JP" altLang="en-US" sz="1600" dirty="0" smtClean="0">
                <a:latin typeface="HGP創英角ｺﾞｼｯｸUB" panose="020B0900000000000000" pitchFamily="50" charset="-128"/>
                <a:ea typeface="HGP創英角ｺﾞｼｯｸUB" panose="020B0900000000000000" pitchFamily="50" charset="-128"/>
              </a:rPr>
              <a:t>大阪商工会議所 </a:t>
            </a:r>
            <a:r>
              <a:rPr lang="en-US" altLang="ja-JP" sz="1600" dirty="0" smtClean="0">
                <a:latin typeface="HGP創英角ｺﾞｼｯｸUB" panose="020B0900000000000000" pitchFamily="50" charset="-128"/>
                <a:ea typeface="HGP創英角ｺﾞｼｯｸUB" panose="020B0900000000000000" pitchFamily="50" charset="-128"/>
              </a:rPr>
              <a:t>6</a:t>
            </a:r>
            <a:r>
              <a:rPr lang="ja-JP" altLang="en-US" sz="1600" dirty="0" smtClean="0">
                <a:latin typeface="HGP創英角ｺﾞｼｯｸUB" panose="020B0900000000000000" pitchFamily="50" charset="-128"/>
                <a:ea typeface="HGP創英角ｺﾞｼｯｸUB" panose="020B0900000000000000" pitchFamily="50" charset="-128"/>
              </a:rPr>
              <a:t>階 桜の間</a:t>
            </a:r>
            <a:endParaRPr lang="en-US" altLang="ja-JP" sz="1600" dirty="0" smtClean="0">
              <a:latin typeface="HGP創英角ｺﾞｼｯｸUB" panose="020B0900000000000000" pitchFamily="50" charset="-128"/>
              <a:ea typeface="HGP創英角ｺﾞｼｯｸUB" panose="020B0900000000000000" pitchFamily="50" charset="-128"/>
            </a:endParaRPr>
          </a:p>
          <a:p>
            <a:r>
              <a:rPr lang="ja-JP" altLang="en-US" sz="1200" dirty="0" smtClean="0">
                <a:latin typeface="HGP創英角ｺﾞｼｯｸUB" panose="020B0900000000000000" pitchFamily="50" charset="-128"/>
                <a:ea typeface="HGP創英角ｺﾞｼｯｸUB" panose="020B0900000000000000" pitchFamily="50" charset="-128"/>
              </a:rPr>
              <a:t>　（大阪市中央区本町橋</a:t>
            </a:r>
            <a:r>
              <a:rPr lang="en-US" altLang="ja-JP" sz="1200" dirty="0" smtClean="0">
                <a:latin typeface="HGP創英角ｺﾞｼｯｸUB" panose="020B0900000000000000" pitchFamily="50" charset="-128"/>
                <a:ea typeface="HGP創英角ｺﾞｼｯｸUB" panose="020B0900000000000000" pitchFamily="50" charset="-128"/>
              </a:rPr>
              <a:t>2-8</a:t>
            </a:r>
            <a:r>
              <a:rPr lang="ja-JP" altLang="en-US" sz="1200" dirty="0" smtClean="0">
                <a:latin typeface="HGP創英角ｺﾞｼｯｸUB" panose="020B0900000000000000" pitchFamily="50" charset="-128"/>
                <a:ea typeface="HGP創英角ｺﾞｼｯｸUB" panose="020B0900000000000000" pitchFamily="50" charset="-128"/>
              </a:rPr>
              <a:t>）</a:t>
            </a:r>
            <a:endParaRPr lang="ja-JP" altLang="en-US" sz="1200" dirty="0">
              <a:latin typeface="HGP創英角ｺﾞｼｯｸUB" panose="020B0900000000000000" pitchFamily="50" charset="-128"/>
              <a:ea typeface="HGP創英角ｺﾞｼｯｸUB" panose="020B0900000000000000" pitchFamily="50" charset="-128"/>
            </a:endParaRPr>
          </a:p>
        </p:txBody>
      </p:sp>
      <p:sp>
        <p:nvSpPr>
          <p:cNvPr id="14" name="正方形/長方形 13"/>
          <p:cNvSpPr/>
          <p:nvPr/>
        </p:nvSpPr>
        <p:spPr>
          <a:xfrm>
            <a:off x="1304462" y="6593990"/>
            <a:ext cx="3548349" cy="584775"/>
          </a:xfrm>
          <a:prstGeom prst="rect">
            <a:avLst/>
          </a:prstGeom>
        </p:spPr>
        <p:txBody>
          <a:bodyPr wrap="square">
            <a:spAutoFit/>
          </a:bodyPr>
          <a:lstStyle/>
          <a:p>
            <a:r>
              <a:rPr lang="ja-JP" altLang="en-US" sz="1600" dirty="0">
                <a:latin typeface="HGP創英角ｺﾞｼｯｸUB" panose="020B0900000000000000" pitchFamily="50" charset="-128"/>
                <a:ea typeface="HGP創英角ｺﾞｼｯｸUB" panose="020B0900000000000000" pitchFamily="50" charset="-128"/>
              </a:rPr>
              <a:t>株式会社パソナ　グローバル</a:t>
            </a:r>
            <a:r>
              <a:rPr lang="ja-JP" altLang="en-US" sz="1600" dirty="0" smtClean="0">
                <a:latin typeface="HGP創英角ｺﾞｼｯｸUB" panose="020B0900000000000000" pitchFamily="50" charset="-128"/>
                <a:ea typeface="HGP創英角ｺﾞｼｯｸUB" panose="020B0900000000000000" pitchFamily="50" charset="-128"/>
              </a:rPr>
              <a:t>事業部</a:t>
            </a:r>
            <a:endParaRPr lang="en-US" altLang="ja-JP" sz="1600" dirty="0" smtClean="0">
              <a:latin typeface="HGP創英角ｺﾞｼｯｸUB" panose="020B0900000000000000" pitchFamily="50" charset="-128"/>
              <a:ea typeface="HGP創英角ｺﾞｼｯｸUB" panose="020B0900000000000000" pitchFamily="50" charset="-128"/>
            </a:endParaRPr>
          </a:p>
          <a:p>
            <a:r>
              <a:rPr lang="ja-JP" altLang="en-US" sz="1600" dirty="0" smtClean="0">
                <a:latin typeface="HGP創英角ｺﾞｼｯｸUB" panose="020B0900000000000000" pitchFamily="50" charset="-128"/>
                <a:ea typeface="HGP創英角ｺﾞｼｯｸUB" panose="020B0900000000000000" pitchFamily="50" charset="-128"/>
              </a:rPr>
              <a:t>　マネージャー　</a:t>
            </a:r>
            <a:r>
              <a:rPr lang="ja-JP" altLang="en-US" sz="1600" dirty="0">
                <a:latin typeface="HGP創英角ｺﾞｼｯｸUB" panose="020B0900000000000000" pitchFamily="50" charset="-128"/>
                <a:ea typeface="HGP創英角ｺﾞｼｯｸUB" panose="020B0900000000000000" pitchFamily="50" charset="-128"/>
              </a:rPr>
              <a:t>　</a:t>
            </a:r>
            <a:r>
              <a:rPr lang="ja-JP" altLang="en-US" sz="1600" dirty="0" smtClean="0">
                <a:latin typeface="HGP創英角ｺﾞｼｯｸUB" panose="020B0900000000000000" pitchFamily="50" charset="-128"/>
                <a:ea typeface="HGP創英角ｺﾞｼｯｸUB" panose="020B0900000000000000" pitchFamily="50" charset="-128"/>
              </a:rPr>
              <a:t>三村　宗充 氏</a:t>
            </a:r>
            <a:endParaRPr lang="ja-JP" altLang="en-US" sz="1600" dirty="0">
              <a:latin typeface="HGP創英角ｺﾞｼｯｸUB" panose="020B0900000000000000" pitchFamily="50" charset="-128"/>
              <a:ea typeface="HGP創英角ｺﾞｼｯｸUB" panose="020B0900000000000000" pitchFamily="50" charset="-128"/>
            </a:endParaRPr>
          </a:p>
        </p:txBody>
      </p:sp>
      <p:sp>
        <p:nvSpPr>
          <p:cNvPr id="15" name="正方形/長方形 14"/>
          <p:cNvSpPr/>
          <p:nvPr/>
        </p:nvSpPr>
        <p:spPr>
          <a:xfrm>
            <a:off x="4127310" y="4837045"/>
            <a:ext cx="646331" cy="369332"/>
          </a:xfrm>
          <a:prstGeom prst="rect">
            <a:avLst/>
          </a:prstGeom>
        </p:spPr>
        <p:txBody>
          <a:bodyPr wrap="none">
            <a:spAutoFit/>
          </a:bodyPr>
          <a:lstStyle/>
          <a:p>
            <a:r>
              <a:rPr lang="ja-JP" altLang="en-US" sz="1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場所</a:t>
            </a:r>
            <a:endParaRPr lang="ja-JP" altLang="en-US" sz="1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p:cNvSpPr/>
          <p:nvPr/>
        </p:nvSpPr>
        <p:spPr>
          <a:xfrm>
            <a:off x="506830" y="6622206"/>
            <a:ext cx="646331" cy="369332"/>
          </a:xfrm>
          <a:prstGeom prst="rect">
            <a:avLst/>
          </a:prstGeom>
        </p:spPr>
        <p:txBody>
          <a:bodyPr wrap="none">
            <a:spAutoFit/>
          </a:bodyPr>
          <a:lstStyle/>
          <a:p>
            <a:r>
              <a:rPr lang="ja-JP" altLang="en-US" sz="1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講師</a:t>
            </a:r>
            <a:endParaRPr lang="ja-JP" altLang="en-US" sz="1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正方形/長方形 16"/>
          <p:cNvSpPr/>
          <p:nvPr/>
        </p:nvSpPr>
        <p:spPr>
          <a:xfrm>
            <a:off x="2798811" y="9005728"/>
            <a:ext cx="2183610" cy="384721"/>
          </a:xfrm>
          <a:prstGeom prst="rect">
            <a:avLst/>
          </a:prstGeom>
        </p:spPr>
        <p:txBody>
          <a:bodyPr wrap="none">
            <a:spAutoFit/>
          </a:bodyPr>
          <a:lstStyle/>
          <a:p>
            <a:pPr algn="ctr"/>
            <a:r>
              <a:rPr lang="ja-JP" altLang="en-US" sz="1900" dirty="0">
                <a:solidFill>
                  <a:srgbClr val="ED6C00"/>
                </a:solidFill>
                <a:latin typeface="HGP創英角ｺﾞｼｯｸUB" panose="020B0900000000000000" pitchFamily="50" charset="-128"/>
                <a:ea typeface="HGP創英角ｺﾞｼｯｸUB" panose="020B0900000000000000" pitchFamily="50" charset="-128"/>
              </a:rPr>
              <a:t>お申込み・</a:t>
            </a:r>
            <a:r>
              <a:rPr lang="ja-JP" altLang="en-US" sz="1900" dirty="0" smtClean="0">
                <a:solidFill>
                  <a:srgbClr val="ED6C00"/>
                </a:solidFill>
                <a:latin typeface="HGP創英角ｺﾞｼｯｸUB" panose="020B0900000000000000" pitchFamily="50" charset="-128"/>
                <a:ea typeface="HGP創英角ｺﾞｼｯｸUB" panose="020B0900000000000000" pitchFamily="50" charset="-128"/>
              </a:rPr>
              <a:t>お問合せ</a:t>
            </a:r>
            <a:endParaRPr lang="ja-JP" altLang="en-US" sz="1900" dirty="0">
              <a:solidFill>
                <a:srgbClr val="ED6C00"/>
              </a:solidFill>
              <a:latin typeface="HGP創英角ｺﾞｼｯｸUB" panose="020B0900000000000000" pitchFamily="50" charset="-128"/>
              <a:ea typeface="HGP創英角ｺﾞｼｯｸUB" panose="020B0900000000000000" pitchFamily="50" charset="-128"/>
            </a:endParaRPr>
          </a:p>
        </p:txBody>
      </p:sp>
      <p:sp>
        <p:nvSpPr>
          <p:cNvPr id="43" name="正方形/長方形 42"/>
          <p:cNvSpPr/>
          <p:nvPr/>
        </p:nvSpPr>
        <p:spPr>
          <a:xfrm>
            <a:off x="1184794" y="7337214"/>
            <a:ext cx="6363653" cy="1035808"/>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講師ご経歴</a:t>
            </a:r>
            <a:r>
              <a:rPr kumimoji="1"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a:t>
            </a:r>
          </a:p>
          <a:p>
            <a:r>
              <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2002</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年　筑波大学卒業。同年　株式会社パソナ入社。日本国内にて人材派遣や派遣人員管理に関する提案営業、支店長等を経て、</a:t>
            </a:r>
            <a:r>
              <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2012</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年１月よりパソナ中国法人「パソナ上海」の北京支店長に就任。華北エリアの日系企業に対する人材紹介や教育・人事管理に関する提案営業にも従事。</a:t>
            </a:r>
            <a:r>
              <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2015</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年２月より現職。</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277747" y="882033"/>
            <a:ext cx="7225737" cy="1138773"/>
          </a:xfrm>
          <a:prstGeom prst="rect">
            <a:avLst/>
          </a:prstGeom>
          <a:noFill/>
        </p:spPr>
        <p:txBody>
          <a:bodyPr wrap="square" rtlCol="0">
            <a:spAutoFit/>
          </a:bodyPr>
          <a:lstStyle/>
          <a:p>
            <a:pPr algn="ctr"/>
            <a:r>
              <a:rPr kumimoji="1" lang="ja-JP" altLang="en-US" sz="4800" b="1" dirty="0" smtClean="0">
                <a:solidFill>
                  <a:srgbClr val="FFFF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中国人事労務</a:t>
            </a:r>
            <a:r>
              <a:rPr kumimoji="1" lang="ja-JP" altLang="en-US" sz="4800" b="1" dirty="0" smtClean="0">
                <a:solidFill>
                  <a:srgbClr val="FFFF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セミナー</a:t>
            </a:r>
            <a:endParaRPr kumimoji="1" lang="en-US" altLang="ja-JP" sz="4800" b="1" dirty="0" smtClean="0">
              <a:solidFill>
                <a:srgbClr val="FFFF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b="1" dirty="0">
                <a:solidFill>
                  <a:srgbClr val="FFFF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smtClean="0">
                <a:solidFill>
                  <a:srgbClr val="FFFF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日本</a:t>
            </a:r>
            <a:r>
              <a:rPr lang="ja-JP" altLang="en-US" sz="2000" b="1" dirty="0">
                <a:solidFill>
                  <a:srgbClr val="FFFF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本社・駐在員双方に不可欠な最新情報をご提供</a:t>
            </a:r>
            <a:r>
              <a:rPr lang="ja-JP" altLang="en-US" sz="2000" b="1" dirty="0" smtClean="0">
                <a:solidFill>
                  <a:srgbClr val="FFFF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000" b="1" dirty="0">
              <a:solidFill>
                <a:srgbClr val="FFFF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フローチャート : 代替処理 27"/>
          <p:cNvSpPr/>
          <p:nvPr/>
        </p:nvSpPr>
        <p:spPr>
          <a:xfrm>
            <a:off x="417897" y="9390449"/>
            <a:ext cx="723597" cy="267901"/>
          </a:xfrm>
          <a:prstGeom prst="flowChartAlternateProcess">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414080" y="9390449"/>
            <a:ext cx="947580" cy="276999"/>
          </a:xfrm>
          <a:prstGeom prst="rect">
            <a:avLst/>
          </a:prstGeom>
          <a:noFill/>
        </p:spPr>
        <p:txBody>
          <a:bodyPr wrap="square" rtlCol="0">
            <a:spAutoFit/>
          </a:bodyPr>
          <a:lstStyle/>
          <a:p>
            <a:r>
              <a:rPr kumimoji="1" lang="ja-JP" altLang="en-US" sz="12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お申込み</a:t>
            </a:r>
            <a:endParaRPr kumimoji="1" lang="ja-JP" altLang="en-US" sz="12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6" name="図 4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18143" y="3616932"/>
            <a:ext cx="862119" cy="352685"/>
          </a:xfrm>
          <a:prstGeom prst="rect">
            <a:avLst/>
          </a:prstGeom>
        </p:spPr>
      </p:pic>
      <p:sp>
        <p:nvSpPr>
          <p:cNvPr id="11" name="正方形/長方形 10"/>
          <p:cNvSpPr/>
          <p:nvPr/>
        </p:nvSpPr>
        <p:spPr>
          <a:xfrm>
            <a:off x="4098585" y="3741195"/>
            <a:ext cx="646331" cy="265457"/>
          </a:xfrm>
          <a:prstGeom prst="rect">
            <a:avLst/>
          </a:prstGeom>
        </p:spPr>
        <p:txBody>
          <a:bodyPr wrap="none">
            <a:spAutoFit/>
          </a:bodyPr>
          <a:lstStyle/>
          <a:p>
            <a:pPr algn="ctr">
              <a:lnSpc>
                <a:spcPct val="50000"/>
              </a:lnSpc>
            </a:pPr>
            <a:r>
              <a:rPr lang="ja-JP" altLang="en-US" sz="1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日時</a:t>
            </a:r>
            <a:endParaRPr lang="ja-JP" altLang="en-US" sz="1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フローチャート : 代替処理 46"/>
          <p:cNvSpPr/>
          <p:nvPr/>
        </p:nvSpPr>
        <p:spPr>
          <a:xfrm>
            <a:off x="3927589" y="10157864"/>
            <a:ext cx="600777" cy="347325"/>
          </a:xfrm>
          <a:prstGeom prst="flowChartAlternateProcess">
            <a:avLst/>
          </a:prstGeom>
          <a:solidFill>
            <a:srgbClr val="00A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フローチャート : 代替処理 47"/>
          <p:cNvSpPr/>
          <p:nvPr/>
        </p:nvSpPr>
        <p:spPr>
          <a:xfrm>
            <a:off x="3809947" y="9824489"/>
            <a:ext cx="1057328" cy="333375"/>
          </a:xfrm>
          <a:prstGeom prst="flowChartAlternateProcess">
            <a:avLst/>
          </a:prstGeom>
          <a:solidFill>
            <a:srgbClr val="00A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フローチャート : 代替処理 49"/>
          <p:cNvSpPr/>
          <p:nvPr/>
        </p:nvSpPr>
        <p:spPr>
          <a:xfrm>
            <a:off x="319981" y="9357795"/>
            <a:ext cx="835684" cy="267901"/>
          </a:xfrm>
          <a:prstGeom prst="flowChartAlternate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フローチャート : 代替処理 55"/>
          <p:cNvSpPr/>
          <p:nvPr/>
        </p:nvSpPr>
        <p:spPr>
          <a:xfrm>
            <a:off x="341777" y="10254775"/>
            <a:ext cx="813888" cy="259275"/>
          </a:xfrm>
          <a:prstGeom prst="flowChartAlternate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p:cNvSpPr txBox="1"/>
          <p:nvPr/>
        </p:nvSpPr>
        <p:spPr>
          <a:xfrm>
            <a:off x="1788150" y="409435"/>
            <a:ext cx="4153845" cy="400110"/>
          </a:xfrm>
          <a:prstGeom prst="rect">
            <a:avLst/>
          </a:prstGeom>
          <a:noFill/>
        </p:spPr>
        <p:txBody>
          <a:bodyPr wrap="square" rtlCol="0">
            <a:spAutoFit/>
          </a:bodyPr>
          <a:lstStyle/>
          <a:p>
            <a:pPr algn="ctr"/>
            <a:r>
              <a:rPr lang="ja-JP" altLang="en-US" sz="2000" b="1" spc="-300" dirty="0">
                <a:solidFill>
                  <a:srgbClr val="FF66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パソナ中国法人・前北京支店長に聞く</a:t>
            </a:r>
            <a:r>
              <a:rPr kumimoji="1" lang="ja-JP" altLang="en-US" sz="2000" b="1" spc="-300" dirty="0" smtClean="0">
                <a:solidFill>
                  <a:srgbClr val="FF66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000" b="1" spc="-300" dirty="0">
              <a:solidFill>
                <a:srgbClr val="FF66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4" name="図 3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1415" y="8436143"/>
            <a:ext cx="862119" cy="352685"/>
          </a:xfrm>
          <a:prstGeom prst="rect">
            <a:avLst/>
          </a:prstGeom>
        </p:spPr>
      </p:pic>
      <p:pic>
        <p:nvPicPr>
          <p:cNvPr id="38" name="図 3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57350" y="2380757"/>
            <a:ext cx="6119891" cy="1094925"/>
          </a:xfrm>
          <a:prstGeom prst="rect">
            <a:avLst/>
          </a:prstGeom>
        </p:spPr>
      </p:pic>
      <p:pic>
        <p:nvPicPr>
          <p:cNvPr id="37" name="図 3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352" y="9399425"/>
            <a:ext cx="7557190" cy="1426095"/>
          </a:xfrm>
          <a:prstGeom prst="rect">
            <a:avLst/>
          </a:prstGeom>
        </p:spPr>
      </p:pic>
      <p:sp>
        <p:nvSpPr>
          <p:cNvPr id="18" name="正方形/長方形 17"/>
          <p:cNvSpPr/>
          <p:nvPr/>
        </p:nvSpPr>
        <p:spPr>
          <a:xfrm>
            <a:off x="381933" y="9357795"/>
            <a:ext cx="7013373" cy="1384995"/>
          </a:xfrm>
          <a:prstGeom prst="rect">
            <a:avLst/>
          </a:prstGeom>
        </p:spPr>
        <p:txBody>
          <a:bodyPr wrap="square">
            <a:spAutoFit/>
          </a:bodyPr>
          <a:lstStyle/>
          <a:p>
            <a:r>
              <a:rPr lang="ja-JP" altLang="en-US" sz="12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大阪</a:t>
            </a:r>
            <a:r>
              <a:rPr lang="ja-JP" altLang="en-US"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商工会議所</a:t>
            </a:r>
            <a:r>
              <a:rPr lang="ja-JP" altLang="en-US" sz="12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ホームページ</a:t>
            </a:r>
            <a:r>
              <a:rPr lang="ja-JP" altLang="en-US" sz="1100" spc="-150"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spc="-15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http://www.osaka.cci.or.jp/event/seminar/201504/D11150529013.html</a:t>
            </a:r>
            <a:r>
              <a:rPr lang="ja-JP" altLang="en-US" sz="1100" spc="-150"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spc="-150"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また</a:t>
            </a:r>
            <a:r>
              <a:rPr lang="ja-JP" altLang="en-US"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は</a:t>
            </a:r>
            <a:r>
              <a:rPr lang="en-US" altLang="ja-JP"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FAX</a:t>
            </a:r>
            <a:r>
              <a:rPr lang="ja-JP" altLang="en-US"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（裏面の申込書）にてお申込みください</a:t>
            </a:r>
          </a:p>
          <a:p>
            <a:r>
              <a:rPr lang="ja-JP" altLang="en-US"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お申込後、</a:t>
            </a:r>
            <a:r>
              <a:rPr lang="en-US" altLang="ja-JP"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2015</a:t>
            </a:r>
            <a:r>
              <a:rPr lang="ja-JP" altLang="en-US"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22</a:t>
            </a:r>
            <a:r>
              <a:rPr lang="ja-JP" altLang="en-US" sz="12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日</a:t>
            </a:r>
            <a:r>
              <a:rPr lang="ja-JP" altLang="en-US"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（金）までに受講票を</a:t>
            </a:r>
            <a:r>
              <a:rPr lang="en-US" altLang="ja-JP"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E-mail</a:t>
            </a:r>
            <a:r>
              <a:rPr lang="ja-JP" altLang="en-US"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（アドレスをお持ちでない</a:t>
            </a:r>
          </a:p>
          <a:p>
            <a:r>
              <a:rPr lang="ja-JP" altLang="en-US"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方</a:t>
            </a:r>
            <a:r>
              <a:rPr lang="ja-JP" altLang="en-US"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は</a:t>
            </a:r>
            <a:r>
              <a:rPr lang="en-US" altLang="ja-JP"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FAX</a:t>
            </a:r>
            <a:r>
              <a:rPr lang="ja-JP" altLang="en-US"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）にてお送りします。当日お名刺とともにご持参ください</a:t>
            </a:r>
            <a:r>
              <a:rPr lang="ja-JP" altLang="en-US" sz="12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大阪</a:t>
            </a:r>
            <a:r>
              <a:rPr lang="ja-JP" altLang="en-US"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商工</a:t>
            </a:r>
            <a:r>
              <a:rPr lang="ja-JP" altLang="en-US" sz="12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会議所　国際部　担当：中辻、藤田</a:t>
            </a:r>
            <a:endParaRPr lang="en-US" altLang="ja-JP" sz="12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TEL:06-6944-6400</a:t>
            </a:r>
            <a:r>
              <a:rPr lang="ja-JP" altLang="en-US" sz="12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FAX:06-6944-6293</a:t>
            </a:r>
            <a:endParaRPr lang="ja-JP" altLang="en-US"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319980" y="10254775"/>
            <a:ext cx="813886" cy="27699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p:cNvSpPr txBox="1"/>
          <p:nvPr/>
        </p:nvSpPr>
        <p:spPr>
          <a:xfrm>
            <a:off x="319980" y="10254775"/>
            <a:ext cx="821514" cy="276999"/>
          </a:xfrm>
          <a:prstGeom prst="rect">
            <a:avLst/>
          </a:prstGeom>
          <a:noFill/>
        </p:spPr>
        <p:txBody>
          <a:bodyPr wrap="square" rtlCol="0">
            <a:spAutoFit/>
          </a:bodyPr>
          <a:lstStyle/>
          <a:p>
            <a:pPr algn="ctr"/>
            <a:r>
              <a:rPr lang="ja-JP" altLang="en-US" sz="12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お問合せ</a:t>
            </a:r>
            <a:endParaRPr kumimoji="1" lang="ja-JP" altLang="en-US" sz="12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角丸四角形 4"/>
          <p:cNvSpPr/>
          <p:nvPr/>
        </p:nvSpPr>
        <p:spPr>
          <a:xfrm>
            <a:off x="325866" y="9357795"/>
            <a:ext cx="829799" cy="28124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p:cNvSpPr txBox="1"/>
          <p:nvPr/>
        </p:nvSpPr>
        <p:spPr>
          <a:xfrm>
            <a:off x="319981" y="9362040"/>
            <a:ext cx="821514" cy="276999"/>
          </a:xfrm>
          <a:prstGeom prst="rect">
            <a:avLst/>
          </a:prstGeom>
          <a:noFill/>
        </p:spPr>
        <p:txBody>
          <a:bodyPr wrap="square" rtlCol="0">
            <a:spAutoFit/>
          </a:bodyPr>
          <a:lstStyle/>
          <a:p>
            <a:pPr algn="ctr"/>
            <a:r>
              <a:rPr kumimoji="1" lang="ja-JP" altLang="en-US" sz="12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お申込み</a:t>
            </a:r>
            <a:endParaRPr kumimoji="1" lang="ja-JP" altLang="en-US" sz="12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391415" y="8436143"/>
            <a:ext cx="877163" cy="369332"/>
          </a:xfrm>
          <a:prstGeom prst="rect">
            <a:avLst/>
          </a:prstGeom>
        </p:spPr>
        <p:txBody>
          <a:bodyPr wrap="none">
            <a:spAutoFit/>
          </a:bodyPr>
          <a:lstStyle/>
          <a:p>
            <a:r>
              <a:rPr lang="ja-JP" altLang="en-US" sz="1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参加費</a:t>
            </a:r>
          </a:p>
        </p:txBody>
      </p:sp>
      <p:sp>
        <p:nvSpPr>
          <p:cNvPr id="36" name="正方形/長方形 35"/>
          <p:cNvSpPr/>
          <p:nvPr/>
        </p:nvSpPr>
        <p:spPr>
          <a:xfrm>
            <a:off x="1290563" y="8451532"/>
            <a:ext cx="6353350" cy="338554"/>
          </a:xfrm>
          <a:prstGeom prst="rect">
            <a:avLst/>
          </a:prstGeom>
        </p:spPr>
        <p:txBody>
          <a:bodyPr wrap="square">
            <a:spAutoFit/>
          </a:bodyPr>
          <a:lstStyle/>
          <a:p>
            <a:r>
              <a:rPr lang="ja-JP" altLang="en-US" sz="1600" dirty="0" smtClean="0">
                <a:latin typeface="HGP創英角ｺﾞｼｯｸUB" panose="020B0900000000000000" pitchFamily="50" charset="-128"/>
                <a:ea typeface="HGP創英角ｺﾞｼｯｸUB" panose="020B0900000000000000" pitchFamily="50" charset="-128"/>
              </a:rPr>
              <a:t>大商会員</a:t>
            </a:r>
            <a:r>
              <a:rPr lang="ja-JP" altLang="en-US" sz="1600" dirty="0">
                <a:latin typeface="HGP創英角ｺﾞｼｯｸUB" panose="020B0900000000000000" pitchFamily="50" charset="-128"/>
                <a:ea typeface="HGP創英角ｺﾞｼｯｸUB" panose="020B0900000000000000" pitchFamily="50" charset="-128"/>
              </a:rPr>
              <a:t>：</a:t>
            </a:r>
            <a:r>
              <a:rPr lang="en-US" altLang="ja-JP" sz="1600" dirty="0">
                <a:latin typeface="HGP創英角ｺﾞｼｯｸUB" panose="020B0900000000000000" pitchFamily="50" charset="-128"/>
                <a:ea typeface="HGP創英角ｺﾞｼｯｸUB" panose="020B0900000000000000" pitchFamily="50" charset="-128"/>
              </a:rPr>
              <a:t>8,000</a:t>
            </a:r>
            <a:r>
              <a:rPr lang="ja-JP" altLang="en-US" sz="1600" dirty="0" smtClean="0">
                <a:latin typeface="HGP創英角ｺﾞｼｯｸUB" panose="020B0900000000000000" pitchFamily="50" charset="-128"/>
                <a:ea typeface="HGP創英角ｺﾞｼｯｸUB" panose="020B0900000000000000" pitchFamily="50" charset="-128"/>
              </a:rPr>
              <a:t>円</a:t>
            </a:r>
            <a:r>
              <a:rPr lang="ja-JP" altLang="en-US" sz="1600" dirty="0">
                <a:latin typeface="HGP創英角ｺﾞｼｯｸUB" panose="020B0900000000000000" pitchFamily="50" charset="-128"/>
                <a:ea typeface="HGP創英角ｺﾞｼｯｸUB" panose="020B0900000000000000" pitchFamily="50" charset="-128"/>
              </a:rPr>
              <a:t>　</a:t>
            </a:r>
            <a:r>
              <a:rPr lang="ja-JP" altLang="en-US" sz="1600" dirty="0" smtClean="0">
                <a:latin typeface="HGP創英角ｺﾞｼｯｸUB" panose="020B0900000000000000" pitchFamily="50" charset="-128"/>
                <a:ea typeface="HGP創英角ｺﾞｼｯｸUB" panose="020B0900000000000000" pitchFamily="50" charset="-128"/>
              </a:rPr>
              <a:t>非会員</a:t>
            </a:r>
            <a:r>
              <a:rPr lang="ja-JP" altLang="en-US" sz="1600" dirty="0">
                <a:latin typeface="HGP創英角ｺﾞｼｯｸUB" panose="020B0900000000000000" pitchFamily="50" charset="-128"/>
                <a:ea typeface="HGP創英角ｺﾞｼｯｸUB" panose="020B0900000000000000" pitchFamily="50" charset="-128"/>
              </a:rPr>
              <a:t>・一般：</a:t>
            </a:r>
            <a:r>
              <a:rPr lang="en-US" altLang="ja-JP" sz="1600" dirty="0">
                <a:latin typeface="HGP創英角ｺﾞｼｯｸUB" panose="020B0900000000000000" pitchFamily="50" charset="-128"/>
                <a:ea typeface="HGP創英角ｺﾞｼｯｸUB" panose="020B0900000000000000" pitchFamily="50" charset="-128"/>
              </a:rPr>
              <a:t>16,000</a:t>
            </a:r>
            <a:r>
              <a:rPr lang="ja-JP" altLang="en-US" sz="1600" dirty="0" smtClean="0">
                <a:latin typeface="HGP創英角ｺﾞｼｯｸUB" panose="020B0900000000000000" pitchFamily="50" charset="-128"/>
                <a:ea typeface="HGP創英角ｺﾞｼｯｸUB" panose="020B0900000000000000" pitchFamily="50" charset="-128"/>
              </a:rPr>
              <a:t>円 </a:t>
            </a:r>
            <a:r>
              <a:rPr lang="en-US" altLang="ja-JP" sz="1200" dirty="0" smtClean="0">
                <a:latin typeface="HGP創英角ｺﾞｼｯｸUB" panose="020B0900000000000000" pitchFamily="50" charset="-128"/>
                <a:ea typeface="HGP創英角ｺﾞｼｯｸUB" panose="020B0900000000000000" pitchFamily="50" charset="-128"/>
              </a:rPr>
              <a:t>(</a:t>
            </a:r>
            <a:r>
              <a:rPr lang="en-US" altLang="ja-JP" sz="1200" dirty="0">
                <a:latin typeface="HGP創英角ｺﾞｼｯｸUB" panose="020B0900000000000000" pitchFamily="50" charset="-128"/>
                <a:ea typeface="HGP創英角ｺﾞｼｯｸUB" panose="020B0900000000000000" pitchFamily="50" charset="-128"/>
              </a:rPr>
              <a:t>1</a:t>
            </a:r>
            <a:r>
              <a:rPr lang="ja-JP" altLang="en-US" sz="1200" dirty="0">
                <a:latin typeface="HGP創英角ｺﾞｼｯｸUB" panose="020B0900000000000000" pitchFamily="50" charset="-128"/>
                <a:ea typeface="HGP創英角ｺﾞｼｯｸUB" panose="020B0900000000000000" pitchFamily="50" charset="-128"/>
              </a:rPr>
              <a:t>名あたり。消費税込</a:t>
            </a:r>
            <a:r>
              <a:rPr lang="en-US" altLang="ja-JP" sz="1200" dirty="0" smtClean="0">
                <a:latin typeface="HGP創英角ｺﾞｼｯｸUB" panose="020B0900000000000000" pitchFamily="50" charset="-128"/>
                <a:ea typeface="HGP創英角ｺﾞｼｯｸUB" panose="020B0900000000000000" pitchFamily="50" charset="-128"/>
              </a:rPr>
              <a:t>)</a:t>
            </a:r>
            <a:endParaRPr lang="ja-JP" altLang="en-US" sz="1600" dirty="0">
              <a:latin typeface="HGP創英角ｺﾞｼｯｸUB" panose="020B0900000000000000" pitchFamily="50" charset="-128"/>
              <a:ea typeface="HGP創英角ｺﾞｼｯｸUB" panose="020B0900000000000000" pitchFamily="50" charset="-128"/>
            </a:endParaRPr>
          </a:p>
        </p:txBody>
      </p:sp>
      <p:pic>
        <p:nvPicPr>
          <p:cNvPr id="33" name="図 3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9980" y="2121271"/>
            <a:ext cx="1651089" cy="1282729"/>
          </a:xfrm>
          <a:prstGeom prst="rect">
            <a:avLst/>
          </a:prstGeom>
        </p:spPr>
      </p:pic>
      <p:sp>
        <p:nvSpPr>
          <p:cNvPr id="3" name="正方形/長方形 2"/>
          <p:cNvSpPr/>
          <p:nvPr/>
        </p:nvSpPr>
        <p:spPr>
          <a:xfrm rot="-420000">
            <a:off x="375690" y="2306100"/>
            <a:ext cx="1559948" cy="913070"/>
          </a:xfrm>
          <a:prstGeom prst="rect">
            <a:avLst/>
          </a:prstGeom>
        </p:spPr>
        <p:txBody>
          <a:bodyPr wrap="square">
            <a:spAutoFit/>
          </a:bodyPr>
          <a:lstStyle/>
          <a:p>
            <a:pPr algn="ctr">
              <a:lnSpc>
                <a:spcPts val="3200"/>
              </a:lnSpc>
            </a:pPr>
            <a:r>
              <a:rPr lang="ja-JP" altLang="en-US" sz="2400" b="1" dirty="0">
                <a:solidFill>
                  <a:srgbClr val="FF66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先着</a:t>
            </a:r>
          </a:p>
          <a:p>
            <a:pPr algn="ctr">
              <a:lnSpc>
                <a:spcPts val="3200"/>
              </a:lnSpc>
            </a:pPr>
            <a:r>
              <a:rPr lang="en-US" altLang="ja-JP" sz="2400" b="1" dirty="0" smtClean="0">
                <a:solidFill>
                  <a:srgbClr val="FF66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2400" b="1" dirty="0" smtClean="0">
                <a:solidFill>
                  <a:srgbClr val="FF66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名限定</a:t>
            </a:r>
            <a:endParaRPr lang="ja-JP" altLang="en-US" sz="2400" b="1" dirty="0">
              <a:solidFill>
                <a:srgbClr val="FF66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p:cNvSpPr/>
          <p:nvPr/>
        </p:nvSpPr>
        <p:spPr>
          <a:xfrm>
            <a:off x="2228849" y="1959153"/>
            <a:ext cx="5315495" cy="1569660"/>
          </a:xfrm>
          <a:prstGeom prst="rect">
            <a:avLst/>
          </a:prstGeom>
        </p:spPr>
        <p:txBody>
          <a:bodyPr wrap="square">
            <a:spAutoFit/>
          </a:bodyPr>
          <a:lstStyle/>
          <a:p>
            <a:pPr algn="just"/>
            <a:r>
              <a:rPr lang="ja-JP" altLang="en-US" sz="1200" dirty="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a:t>
            </a:r>
            <a:r>
              <a:rPr lang="ja-JP" altLang="en-US" sz="1200" dirty="0" smtClean="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本セミナー</a:t>
            </a:r>
            <a:r>
              <a:rPr lang="ja-JP" altLang="en-US" sz="1200" dirty="0" smtClean="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で学べる</a:t>
            </a:r>
            <a:r>
              <a:rPr lang="ja-JP" altLang="en-US" sz="1200" dirty="0" smtClean="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内容≫</a:t>
            </a:r>
            <a:endParaRPr lang="en-US" altLang="ja-JP" sz="1200" dirty="0" smtClean="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endParaRPr>
          </a:p>
          <a:p>
            <a:pPr algn="just"/>
            <a:r>
              <a:rPr lang="ja-JP" altLang="en-US" sz="1200" dirty="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○在中国日系企業の賃金及び昇給の最新動向</a:t>
            </a:r>
          </a:p>
          <a:p>
            <a:pPr algn="just"/>
            <a:r>
              <a:rPr lang="ja-JP" altLang="en-US" sz="1200" dirty="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a:t>
            </a:r>
            <a:r>
              <a:rPr lang="ja-JP" altLang="en-US" sz="1200" dirty="0" smtClean="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中国人従業員の効果的な評価・昇給とは？</a:t>
            </a:r>
            <a:endParaRPr lang="en-US" altLang="ja-JP" sz="1200" dirty="0" smtClean="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endParaRPr>
          </a:p>
          <a:p>
            <a:pPr algn="just"/>
            <a:r>
              <a:rPr lang="ja-JP" altLang="en-US" sz="1200" dirty="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○中国の人材マーケットの実態と、採用で失敗しないためのポイント</a:t>
            </a:r>
            <a:endParaRPr lang="en-US" altLang="ja-JP" sz="1200" dirty="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endParaRPr>
          </a:p>
          <a:p>
            <a:pPr algn="just"/>
            <a:r>
              <a:rPr lang="ja-JP" altLang="en-US" sz="1200" dirty="0" smtClean="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a:t>
            </a:r>
            <a:r>
              <a:rPr lang="ja-JP" altLang="en-US" sz="1200" dirty="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中国における労働関係法規の基本と最新動向</a:t>
            </a:r>
            <a:endParaRPr lang="en-US" altLang="ja-JP" sz="1200" dirty="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endParaRPr>
          </a:p>
          <a:p>
            <a:pPr algn="just"/>
            <a:r>
              <a:rPr lang="ja-JP" altLang="en-US" sz="1200" dirty="0" smtClean="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○日中の文化的相違を踏まえたマネジメントのコツ</a:t>
            </a:r>
            <a:endParaRPr lang="en-US" altLang="ja-JP" sz="1200" dirty="0" smtClean="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endParaRPr>
          </a:p>
          <a:p>
            <a:pPr algn="just"/>
            <a:r>
              <a:rPr lang="ja-JP" altLang="en-US" sz="1200" dirty="0" smtClean="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○現地化に向けた日系企業の共通課題と注意すべきポイント</a:t>
            </a:r>
            <a:endParaRPr lang="ja-JP" altLang="en-US" sz="1200" dirty="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endParaRPr>
          </a:p>
          <a:p>
            <a:pPr algn="just"/>
            <a:r>
              <a:rPr lang="ja-JP" altLang="en-US" sz="1200" dirty="0" smtClean="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○中国駐在員に求められる人事労務リスク対策</a:t>
            </a:r>
            <a:endParaRPr lang="en-US" altLang="ja-JP" sz="1200" dirty="0" smtClean="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endParaRPr>
          </a:p>
        </p:txBody>
      </p:sp>
      <p:pic>
        <p:nvPicPr>
          <p:cNvPr id="1026"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06282" y="250841"/>
            <a:ext cx="1438626" cy="173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42322" y="250841"/>
            <a:ext cx="163960" cy="187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 name="図 4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86667" y="5785415"/>
            <a:ext cx="862119" cy="352685"/>
          </a:xfrm>
          <a:prstGeom prst="rect">
            <a:avLst/>
          </a:prstGeom>
        </p:spPr>
      </p:pic>
      <p:sp>
        <p:nvSpPr>
          <p:cNvPr id="42" name="正方形/長方形 41"/>
          <p:cNvSpPr/>
          <p:nvPr/>
        </p:nvSpPr>
        <p:spPr>
          <a:xfrm>
            <a:off x="4094562" y="5785415"/>
            <a:ext cx="646331" cy="369332"/>
          </a:xfrm>
          <a:prstGeom prst="rect">
            <a:avLst/>
          </a:prstGeom>
        </p:spPr>
        <p:txBody>
          <a:bodyPr wrap="none">
            <a:spAutoFit/>
          </a:bodyPr>
          <a:lstStyle/>
          <a:p>
            <a:r>
              <a:rPr lang="ja-JP" altLang="en-US" sz="1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定員</a:t>
            </a:r>
          </a:p>
        </p:txBody>
      </p:sp>
      <p:sp>
        <p:nvSpPr>
          <p:cNvPr id="44" name="正方形/長方形 43"/>
          <p:cNvSpPr/>
          <p:nvPr/>
        </p:nvSpPr>
        <p:spPr>
          <a:xfrm>
            <a:off x="4982421" y="5785415"/>
            <a:ext cx="2689857" cy="523220"/>
          </a:xfrm>
          <a:prstGeom prst="rect">
            <a:avLst/>
          </a:prstGeom>
        </p:spPr>
        <p:txBody>
          <a:bodyPr wrap="square">
            <a:spAutoFit/>
          </a:bodyPr>
          <a:lstStyle/>
          <a:p>
            <a:r>
              <a:rPr lang="ja-JP" altLang="en-US" sz="1600" dirty="0">
                <a:latin typeface="HGP創英角ｺﾞｼｯｸUB" panose="020B0900000000000000" pitchFamily="50" charset="-128"/>
                <a:ea typeface="HGP創英角ｺﾞｼｯｸUB" panose="020B0900000000000000" pitchFamily="50" charset="-128"/>
              </a:rPr>
              <a:t>申込先</a:t>
            </a:r>
            <a:r>
              <a:rPr lang="ja-JP" altLang="en-US" sz="1600" dirty="0" smtClean="0">
                <a:latin typeface="HGP創英角ｺﾞｼｯｸUB" panose="020B0900000000000000" pitchFamily="50" charset="-128"/>
                <a:ea typeface="HGP創英角ｺﾞｼｯｸUB" panose="020B0900000000000000" pitchFamily="50" charset="-128"/>
              </a:rPr>
              <a:t>着</a:t>
            </a:r>
            <a:r>
              <a:rPr lang="en-US" altLang="ja-JP" sz="1600" dirty="0" smtClean="0">
                <a:latin typeface="HGP創英角ｺﾞｼｯｸUB" panose="020B0900000000000000" pitchFamily="50" charset="-128"/>
                <a:ea typeface="HGP創英角ｺﾞｼｯｸUB" panose="020B0900000000000000" pitchFamily="50" charset="-128"/>
              </a:rPr>
              <a:t>30</a:t>
            </a:r>
            <a:r>
              <a:rPr lang="ja-JP" altLang="en-US" sz="1600" dirty="0" smtClean="0">
                <a:latin typeface="HGP創英角ｺﾞｼｯｸUB" panose="020B0900000000000000" pitchFamily="50" charset="-128"/>
                <a:ea typeface="HGP創英角ｺﾞｼｯｸUB" panose="020B0900000000000000" pitchFamily="50" charset="-128"/>
              </a:rPr>
              <a:t>名</a:t>
            </a:r>
            <a:endParaRPr lang="en-US" altLang="ja-JP" sz="1600" dirty="0" smtClean="0">
              <a:latin typeface="HGP創英角ｺﾞｼｯｸUB" panose="020B0900000000000000" pitchFamily="50" charset="-128"/>
              <a:ea typeface="HGP創英角ｺﾞｼｯｸUB" panose="020B0900000000000000" pitchFamily="50" charset="-128"/>
            </a:endParaRPr>
          </a:p>
          <a:p>
            <a:r>
              <a:rPr lang="ja-JP" altLang="en-US" sz="1200" dirty="0" smtClean="0">
                <a:latin typeface="HGP創英角ｺﾞｼｯｸUB" panose="020B0900000000000000" pitchFamily="50" charset="-128"/>
                <a:ea typeface="HGP創英角ｺﾞｼｯｸUB" panose="020B0900000000000000" pitchFamily="50" charset="-128"/>
              </a:rPr>
              <a:t>　（</a:t>
            </a:r>
            <a:r>
              <a:rPr lang="en-US" altLang="ja-JP" sz="1200" dirty="0" smtClean="0">
                <a:latin typeface="HGP創英角ｺﾞｼｯｸUB" panose="020B0900000000000000" pitchFamily="50" charset="-128"/>
                <a:ea typeface="HGP創英角ｺﾞｼｯｸUB" panose="020B0900000000000000" pitchFamily="50" charset="-128"/>
              </a:rPr>
              <a:t>※1</a:t>
            </a:r>
            <a:r>
              <a:rPr lang="ja-JP" altLang="en-US" sz="1200" dirty="0" smtClean="0">
                <a:latin typeface="HGP創英角ｺﾞｼｯｸUB" panose="020B0900000000000000" pitchFamily="50" charset="-128"/>
                <a:ea typeface="HGP創英角ｺﾞｼｯｸUB" panose="020B0900000000000000" pitchFamily="50" charset="-128"/>
              </a:rPr>
              <a:t>社から複数名の参加も可）</a:t>
            </a:r>
            <a:endParaRPr lang="en-US" altLang="ja-JP" sz="1200" dirty="0" smtClean="0">
              <a:latin typeface="HGP創英角ｺﾞｼｯｸUB" panose="020B0900000000000000" pitchFamily="50" charset="-128"/>
              <a:ea typeface="HGP創英角ｺﾞｼｯｸUB" panose="020B0900000000000000" pitchFamily="50" charset="-128"/>
            </a:endParaRPr>
          </a:p>
        </p:txBody>
      </p:sp>
      <p:pic>
        <p:nvPicPr>
          <p:cNvPr id="49" name="図 4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90690" y="6259898"/>
            <a:ext cx="862119" cy="352685"/>
          </a:xfrm>
          <a:prstGeom prst="rect">
            <a:avLst/>
          </a:prstGeom>
        </p:spPr>
      </p:pic>
      <p:sp>
        <p:nvSpPr>
          <p:cNvPr id="52" name="正方形/長方形 51"/>
          <p:cNvSpPr/>
          <p:nvPr/>
        </p:nvSpPr>
        <p:spPr>
          <a:xfrm>
            <a:off x="4113049" y="6259898"/>
            <a:ext cx="646331" cy="369332"/>
          </a:xfrm>
          <a:prstGeom prst="rect">
            <a:avLst/>
          </a:prstGeom>
        </p:spPr>
        <p:txBody>
          <a:bodyPr wrap="none">
            <a:spAutoFit/>
          </a:bodyPr>
          <a:lstStyle/>
          <a:p>
            <a:r>
              <a:rPr lang="ja-JP" altLang="en-US" sz="1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締切</a:t>
            </a:r>
          </a:p>
        </p:txBody>
      </p:sp>
      <p:sp>
        <p:nvSpPr>
          <p:cNvPr id="54" name="正方形/長方形 53"/>
          <p:cNvSpPr/>
          <p:nvPr/>
        </p:nvSpPr>
        <p:spPr>
          <a:xfrm>
            <a:off x="4982417" y="6265136"/>
            <a:ext cx="2689857" cy="523220"/>
          </a:xfrm>
          <a:prstGeom prst="rect">
            <a:avLst/>
          </a:prstGeom>
        </p:spPr>
        <p:txBody>
          <a:bodyPr wrap="square">
            <a:spAutoFit/>
          </a:bodyPr>
          <a:lstStyle/>
          <a:p>
            <a:r>
              <a:rPr lang="en-US" altLang="ja-JP" sz="1600" u="sng" dirty="0" smtClean="0">
                <a:solidFill>
                  <a:srgbClr val="FF0000"/>
                </a:solidFill>
                <a:latin typeface="HGP創英角ｺﾞｼｯｸUB" panose="020B0900000000000000" pitchFamily="50" charset="-128"/>
                <a:ea typeface="HGP創英角ｺﾞｼｯｸUB" panose="020B0900000000000000" pitchFamily="50" charset="-128"/>
              </a:rPr>
              <a:t>2015</a:t>
            </a:r>
            <a:r>
              <a:rPr lang="ja-JP" altLang="en-US" sz="1600" u="sng" dirty="0" smtClean="0">
                <a:solidFill>
                  <a:srgbClr val="FF0000"/>
                </a:solidFill>
                <a:latin typeface="HGP創英角ｺﾞｼｯｸUB" panose="020B0900000000000000" pitchFamily="50" charset="-128"/>
                <a:ea typeface="HGP創英角ｺﾞｼｯｸUB" panose="020B0900000000000000" pitchFamily="50" charset="-128"/>
              </a:rPr>
              <a:t>年</a:t>
            </a:r>
            <a:r>
              <a:rPr lang="en-US" altLang="ja-JP" sz="1600" u="sng" dirty="0" smtClean="0">
                <a:solidFill>
                  <a:srgbClr val="FF0000"/>
                </a:solidFill>
                <a:latin typeface="HGP創英角ｺﾞｼｯｸUB" panose="020B0900000000000000" pitchFamily="50" charset="-128"/>
                <a:ea typeface="HGP創英角ｺﾞｼｯｸUB" panose="020B0900000000000000" pitchFamily="50" charset="-128"/>
              </a:rPr>
              <a:t>5</a:t>
            </a:r>
            <a:r>
              <a:rPr lang="ja-JP" altLang="en-US" sz="1600" u="sng" dirty="0" smtClean="0">
                <a:solidFill>
                  <a:srgbClr val="FF0000"/>
                </a:solidFill>
                <a:latin typeface="HGP創英角ｺﾞｼｯｸUB" panose="020B0900000000000000" pitchFamily="50" charset="-128"/>
                <a:ea typeface="HGP創英角ｺﾞｼｯｸUB" panose="020B0900000000000000" pitchFamily="50" charset="-128"/>
              </a:rPr>
              <a:t>月</a:t>
            </a:r>
            <a:r>
              <a:rPr lang="en-US" altLang="ja-JP" sz="1600" u="sng" dirty="0" smtClean="0">
                <a:solidFill>
                  <a:srgbClr val="FF0000"/>
                </a:solidFill>
                <a:latin typeface="HGP創英角ｺﾞｼｯｸUB" panose="020B0900000000000000" pitchFamily="50" charset="-128"/>
                <a:ea typeface="HGP創英角ｺﾞｼｯｸUB" panose="020B0900000000000000" pitchFamily="50" charset="-128"/>
              </a:rPr>
              <a:t>22</a:t>
            </a:r>
            <a:r>
              <a:rPr lang="ja-JP" altLang="en-US" sz="1600" u="sng" dirty="0" smtClean="0">
                <a:solidFill>
                  <a:srgbClr val="FF0000"/>
                </a:solidFill>
                <a:latin typeface="HGP創英角ｺﾞｼｯｸUB" panose="020B0900000000000000" pitchFamily="50" charset="-128"/>
                <a:ea typeface="HGP創英角ｺﾞｼｯｸUB" panose="020B0900000000000000" pitchFamily="50" charset="-128"/>
              </a:rPr>
              <a:t>日（金）</a:t>
            </a:r>
            <a:endParaRPr lang="en-US" altLang="ja-JP" sz="1600" u="sng" dirty="0" smtClean="0">
              <a:solidFill>
                <a:srgbClr val="FF0000"/>
              </a:solidFill>
              <a:latin typeface="HGP創英角ｺﾞｼｯｸUB" panose="020B0900000000000000" pitchFamily="50" charset="-128"/>
              <a:ea typeface="HGP創英角ｺﾞｼｯｸUB" panose="020B0900000000000000" pitchFamily="50" charset="-128"/>
            </a:endParaRPr>
          </a:p>
          <a:p>
            <a:r>
              <a:rPr lang="ja-JP" altLang="en-US" sz="1200" dirty="0" smtClean="0">
                <a:latin typeface="HGP創英角ｺﾞｼｯｸUB" panose="020B0900000000000000" pitchFamily="50" charset="-128"/>
                <a:ea typeface="HGP創英角ｺﾞｼｯｸUB" panose="020B0900000000000000" pitchFamily="50" charset="-128"/>
              </a:rPr>
              <a:t>　（</a:t>
            </a:r>
            <a:r>
              <a:rPr lang="en-US" altLang="ja-JP" sz="1200" dirty="0" smtClean="0">
                <a:latin typeface="HGP創英角ｺﾞｼｯｸUB" panose="020B0900000000000000" pitchFamily="50" charset="-128"/>
                <a:ea typeface="HGP創英角ｺﾞｼｯｸUB" panose="020B0900000000000000" pitchFamily="50" charset="-128"/>
              </a:rPr>
              <a:t>※</a:t>
            </a:r>
            <a:r>
              <a:rPr lang="ja-JP" altLang="en-US" sz="1200" dirty="0" smtClean="0">
                <a:latin typeface="HGP創英角ｺﾞｼｯｸUB" panose="020B0900000000000000" pitchFamily="50" charset="-128"/>
                <a:ea typeface="HGP創英角ｺﾞｼｯｸUB" panose="020B0900000000000000" pitchFamily="50" charset="-128"/>
              </a:rPr>
              <a:t>ただし、定員に達し次第締切）</a:t>
            </a:r>
            <a:endParaRPr lang="en-US" altLang="ja-JP" sz="1200" dirty="0" smtClean="0">
              <a:latin typeface="HGP創英角ｺﾞｼｯｸUB" panose="020B0900000000000000" pitchFamily="50" charset="-128"/>
              <a:ea typeface="HGP創英角ｺﾞｼｯｸUB" panose="020B0900000000000000" pitchFamily="50" charset="-128"/>
            </a:endParaRPr>
          </a:p>
        </p:txBody>
      </p:sp>
      <p:pic>
        <p:nvPicPr>
          <p:cNvPr id="55" name="図 5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90692" y="5302859"/>
            <a:ext cx="862119" cy="352685"/>
          </a:xfrm>
          <a:prstGeom prst="rect">
            <a:avLst/>
          </a:prstGeom>
        </p:spPr>
      </p:pic>
      <p:sp>
        <p:nvSpPr>
          <p:cNvPr id="58" name="正方形/長方形 57"/>
          <p:cNvSpPr/>
          <p:nvPr/>
        </p:nvSpPr>
        <p:spPr>
          <a:xfrm>
            <a:off x="4105944" y="5302859"/>
            <a:ext cx="646331" cy="369332"/>
          </a:xfrm>
          <a:prstGeom prst="rect">
            <a:avLst/>
          </a:prstGeom>
        </p:spPr>
        <p:txBody>
          <a:bodyPr wrap="none">
            <a:spAutoFit/>
          </a:bodyPr>
          <a:lstStyle/>
          <a:p>
            <a:r>
              <a:rPr lang="ja-JP" altLang="en-US" sz="1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主催</a:t>
            </a:r>
          </a:p>
        </p:txBody>
      </p:sp>
      <p:sp>
        <p:nvSpPr>
          <p:cNvPr id="59" name="正方形/長方形 58"/>
          <p:cNvSpPr/>
          <p:nvPr/>
        </p:nvSpPr>
        <p:spPr>
          <a:xfrm>
            <a:off x="4982421" y="5302859"/>
            <a:ext cx="2689857" cy="338554"/>
          </a:xfrm>
          <a:prstGeom prst="rect">
            <a:avLst/>
          </a:prstGeom>
        </p:spPr>
        <p:txBody>
          <a:bodyPr wrap="square">
            <a:spAutoFit/>
          </a:bodyPr>
          <a:lstStyle/>
          <a:p>
            <a:r>
              <a:rPr lang="ja-JP" altLang="en-US" sz="1600" dirty="0" smtClean="0">
                <a:latin typeface="HGP創英角ｺﾞｼｯｸUB" panose="020B0900000000000000" pitchFamily="50" charset="-128"/>
                <a:ea typeface="HGP創英角ｺﾞｼｯｸUB" panose="020B0900000000000000" pitchFamily="50" charset="-128"/>
              </a:rPr>
              <a:t>大阪商工会議所</a:t>
            </a:r>
            <a:endParaRPr lang="en-US" altLang="ja-JP" sz="1600" dirty="0" smtClean="0">
              <a:latin typeface="HGP創英角ｺﾞｼｯｸUB" panose="020B0900000000000000" pitchFamily="50" charset="-128"/>
              <a:ea typeface="HGP創英角ｺﾞｼｯｸUB" panose="020B0900000000000000" pitchFamily="50" charset="-128"/>
            </a:endParaRPr>
          </a:p>
        </p:txBody>
      </p:sp>
      <p:pic>
        <p:nvPicPr>
          <p:cNvPr id="7" name="図 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50305" y="7213858"/>
            <a:ext cx="775290" cy="996801"/>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7792900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4988" y="581024"/>
            <a:ext cx="6705600" cy="4514851"/>
          </a:xfrm>
        </p:spPr>
        <p:txBody>
          <a:bodyPr/>
          <a:lstStyle/>
          <a:p>
            <a:r>
              <a:rPr lang="ja-JP" altLang="ja-JP" sz="1050" b="1" dirty="0">
                <a:latin typeface="メイリオ" panose="020B0604030504040204" pitchFamily="50" charset="-128"/>
                <a:ea typeface="メイリオ" panose="020B0604030504040204" pitchFamily="50" charset="-128"/>
                <a:cs typeface="メイリオ" panose="020B0604030504040204" pitchFamily="50" charset="-128"/>
              </a:rPr>
              <a:t>【お申込・お支払方法</a:t>
            </a:r>
            <a:r>
              <a:rPr lang="ja-JP"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t/>
            </a:r>
            <a:b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br>
            <a:r>
              <a:rPr lang="ja-JP" altLang="ja-JP" sz="1050" dirty="0" smtClean="0">
                <a:latin typeface="メイリオ" panose="020B0604030504040204" pitchFamily="50" charset="-128"/>
                <a:ea typeface="メイリオ" panose="020B0604030504040204" pitchFamily="50" charset="-128"/>
                <a:cs typeface="メイリオ" panose="020B0604030504040204" pitchFamily="50" charset="-128"/>
              </a:rPr>
              <a:t>①</a:t>
            </a:r>
            <a:r>
              <a:rPr lang="en-US" altLang="ja-JP" sz="105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ja-JP" sz="105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05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22</a:t>
            </a:r>
            <a:r>
              <a:rPr lang="ja-JP" altLang="ja-JP" sz="105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日</a:t>
            </a:r>
            <a:r>
              <a:rPr lang="ja-JP" altLang="ja-JP" sz="105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（金）まで</a:t>
            </a:r>
            <a: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t>に、ﾎｰﾑﾍﾟｰｼﾞ</a:t>
            </a:r>
            <a:r>
              <a:rPr lang="ja-JP" altLang="ja-JP" sz="1050" spc="-15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spc="-150" dirty="0">
                <a:latin typeface="メイリオ" panose="020B0604030504040204" pitchFamily="50" charset="-128"/>
                <a:ea typeface="メイリオ" panose="020B0604030504040204" pitchFamily="50" charset="-128"/>
                <a:cs typeface="メイリオ" panose="020B0604030504040204" pitchFamily="50" charset="-128"/>
              </a:rPr>
              <a:t>http://www.osaka.cci.or.jp/event/seminar/201504/D11150529013.html</a:t>
            </a:r>
            <a:r>
              <a:rPr lang="ja-JP" altLang="ja-JP" sz="1050" spc="-15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05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050" dirty="0" smtClean="0">
                <a:latin typeface="メイリオ" panose="020B0604030504040204" pitchFamily="50" charset="-128"/>
                <a:ea typeface="メイリオ" panose="020B0604030504040204" pitchFamily="50" charset="-128"/>
                <a:cs typeface="メイリオ" panose="020B0604030504040204" pitchFamily="50" charset="-128"/>
              </a:rPr>
              <a:t>申込</a:t>
            </a:r>
            <a: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t>ﾌｫｰﾑからお申込みいただくか</a:t>
            </a:r>
            <a:r>
              <a:rPr lang="ja-JP" altLang="ja-JP" sz="1050" dirty="0" smtClean="0">
                <a:latin typeface="メイリオ" panose="020B0604030504040204" pitchFamily="50" charset="-128"/>
                <a:ea typeface="メイリオ" panose="020B0604030504040204" pitchFamily="50" charset="-128"/>
                <a:cs typeface="メイリオ" panose="020B0604030504040204" pitchFamily="50" charset="-128"/>
              </a:rPr>
              <a:t>、下記</a:t>
            </a:r>
            <a: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t>申込書に必要事項をご記入の上、</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FAX</a:t>
            </a:r>
            <a: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t>でお申込みください。</a:t>
            </a:r>
            <a:b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b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t/>
            </a:r>
            <a:b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br>
            <a: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t>②受講</a:t>
            </a:r>
            <a:r>
              <a:rPr lang="ja-JP" altLang="ja-JP" sz="1050" dirty="0" smtClean="0">
                <a:latin typeface="メイリオ" panose="020B0604030504040204" pitchFamily="50" charset="-128"/>
                <a:ea typeface="メイリオ" panose="020B0604030504040204" pitchFamily="50" charset="-128"/>
                <a:cs typeface="メイリオ" panose="020B0604030504040204" pitchFamily="50" charset="-128"/>
              </a:rPr>
              <a:t>申込後</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ja-JP" sz="105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05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22</a:t>
            </a:r>
            <a:r>
              <a:rPr lang="ja-JP" altLang="ja-JP" sz="105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日</a:t>
            </a:r>
            <a:r>
              <a:rPr lang="ja-JP" altLang="ja-JP" sz="105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（金）まで</a:t>
            </a:r>
            <a: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t>に受講料を下記いずれかの口座にお振込みください。</a:t>
            </a:r>
            <a:b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050" u="sng" dirty="0">
                <a:latin typeface="メイリオ" panose="020B0604030504040204" pitchFamily="50" charset="-128"/>
                <a:ea typeface="メイリオ" panose="020B0604030504040204" pitchFamily="50" charset="-128"/>
                <a:cs typeface="メイリオ" panose="020B0604030504040204" pitchFamily="50" charset="-128"/>
              </a:rPr>
              <a:t>お振込が遅れる場合は事務局宛ご一報ください</a:t>
            </a:r>
            <a: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t>。なお、振込手数料は貴社にてご負担ください）</a:t>
            </a:r>
            <a:b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b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t/>
            </a:r>
            <a:b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br>
            <a: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t>③申込確認後、受講票を</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E-mail</a:t>
            </a:r>
            <a: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t>（メールアドレスをお持ちでない場合は</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FAX</a:t>
            </a:r>
            <a: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t>）でお送りします。</a:t>
            </a:r>
            <a:r>
              <a:rPr lang="ja-JP" altLang="ja-JP" sz="1050" dirty="0" smtClean="0">
                <a:latin typeface="メイリオ" panose="020B0604030504040204" pitchFamily="50" charset="-128"/>
                <a:ea typeface="メイリオ" panose="020B0604030504040204" pitchFamily="50" charset="-128"/>
                <a:cs typeface="メイリオ" panose="020B0604030504040204" pitchFamily="50" charset="-128"/>
              </a:rPr>
              <a:t>当日</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050" dirty="0" smtClean="0">
                <a:latin typeface="メイリオ" panose="020B0604030504040204" pitchFamily="50" charset="-128"/>
                <a:ea typeface="メイリオ" panose="020B0604030504040204" pitchFamily="50" charset="-128"/>
                <a:cs typeface="メイリオ" panose="020B0604030504040204" pitchFamily="50" charset="-128"/>
              </a:rPr>
              <a:t>お名刺</a:t>
            </a:r>
            <a: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t>とともにお持ちください。なお、</a:t>
            </a:r>
            <a:r>
              <a:rPr lang="ja-JP" altLang="ja-JP" sz="1050" b="1" u="sng" dirty="0">
                <a:latin typeface="メイリオ" panose="020B0604030504040204" pitchFamily="50" charset="-128"/>
                <a:ea typeface="メイリオ" panose="020B0604030504040204" pitchFamily="50" charset="-128"/>
                <a:cs typeface="メイリオ" panose="020B0604030504040204" pitchFamily="50" charset="-128"/>
              </a:rPr>
              <a:t>受講料の返金は致しかねます</a:t>
            </a:r>
            <a: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t>ので、お申し込みご本人様</a:t>
            </a:r>
            <a:r>
              <a:rPr lang="ja-JP" altLang="ja-JP" sz="105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050" dirty="0" smtClean="0">
                <a:latin typeface="メイリオ" panose="020B0604030504040204" pitchFamily="50" charset="-128"/>
                <a:ea typeface="メイリオ" panose="020B0604030504040204" pitchFamily="50" charset="-128"/>
                <a:cs typeface="メイリオ" panose="020B0604030504040204" pitchFamily="50" charset="-128"/>
              </a:rPr>
              <a:t>ご都合</a:t>
            </a:r>
            <a: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t>が悪い場合は、代理の方のご出席をお願いします</a:t>
            </a:r>
            <a:r>
              <a:rPr lang="ja-JP" altLang="ja-JP"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b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br>
            <a:r>
              <a:rPr lang="ja-JP" altLang="ja-JP" sz="105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振込み先</a:t>
            </a:r>
            <a: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三井</a:t>
            </a:r>
            <a:r>
              <a:rPr lang="ja-JP" altLang="ja-JP" sz="1050" b="1" dirty="0">
                <a:latin typeface="メイリオ" panose="020B0604030504040204" pitchFamily="50" charset="-128"/>
                <a:ea typeface="メイリオ" panose="020B0604030504040204" pitchFamily="50" charset="-128"/>
                <a:cs typeface="メイリオ" panose="020B0604030504040204" pitchFamily="50" charset="-128"/>
              </a:rPr>
              <a:t>住友銀行</a:t>
            </a: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050" b="1" dirty="0">
                <a:latin typeface="メイリオ" panose="020B0604030504040204" pitchFamily="50" charset="-128"/>
                <a:ea typeface="メイリオ" panose="020B0604030504040204" pitchFamily="50" charset="-128"/>
                <a:cs typeface="メイリオ" panose="020B0604030504040204" pitchFamily="50" charset="-128"/>
              </a:rPr>
              <a:t>船場支店</a:t>
            </a: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050" b="1" dirty="0">
                <a:latin typeface="メイリオ" panose="020B0604030504040204" pitchFamily="50" charset="-128"/>
                <a:ea typeface="メイリオ" panose="020B0604030504040204" pitchFamily="50" charset="-128"/>
                <a:cs typeface="メイリオ" panose="020B0604030504040204" pitchFamily="50" charset="-128"/>
              </a:rPr>
              <a:t>（当座）</a:t>
            </a: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050" b="1" dirty="0">
                <a:latin typeface="メイリオ" panose="020B0604030504040204" pitchFamily="50" charset="-128"/>
                <a:ea typeface="メイリオ" panose="020B0604030504040204" pitchFamily="50" charset="-128"/>
                <a:cs typeface="メイリオ" panose="020B0604030504040204" pitchFamily="50" charset="-128"/>
              </a:rPr>
              <a:t>２１０７６４</a:t>
            </a:r>
            <a: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t/>
            </a:r>
            <a:b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りそな</a:t>
            </a:r>
            <a:r>
              <a:rPr lang="ja-JP" altLang="ja-JP" sz="1050" b="1" dirty="0">
                <a:latin typeface="メイリオ" panose="020B0604030504040204" pitchFamily="50" charset="-128"/>
                <a:ea typeface="メイリオ" panose="020B0604030504040204" pitchFamily="50" charset="-128"/>
                <a:cs typeface="メイリオ" panose="020B0604030504040204" pitchFamily="50" charset="-128"/>
              </a:rPr>
              <a:t>銀行</a:t>
            </a: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大阪</a:t>
            </a:r>
            <a:r>
              <a:rPr lang="ja-JP" altLang="ja-JP" sz="1050" b="1" dirty="0">
                <a:latin typeface="メイリオ" panose="020B0604030504040204" pitchFamily="50" charset="-128"/>
                <a:ea typeface="メイリオ" panose="020B0604030504040204" pitchFamily="50" charset="-128"/>
                <a:cs typeface="メイリオ" panose="020B0604030504040204" pitchFamily="50" charset="-128"/>
              </a:rPr>
              <a:t>営業部</a:t>
            </a: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050" b="1" dirty="0">
                <a:latin typeface="メイリオ" panose="020B0604030504040204" pitchFamily="50" charset="-128"/>
                <a:ea typeface="メイリオ" panose="020B0604030504040204" pitchFamily="50" charset="-128"/>
                <a:cs typeface="メイリオ" panose="020B0604030504040204" pitchFamily="50" charset="-128"/>
              </a:rPr>
              <a:t>（当座）</a:t>
            </a: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050" b="1" dirty="0">
                <a:latin typeface="メイリオ" panose="020B0604030504040204" pitchFamily="50" charset="-128"/>
                <a:ea typeface="メイリオ" panose="020B0604030504040204" pitchFamily="50" charset="-128"/>
                <a:cs typeface="メイリオ" panose="020B0604030504040204" pitchFamily="50" charset="-128"/>
              </a:rPr>
              <a:t>８０８７２６　　</a:t>
            </a:r>
            <a: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zh-TW"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三菱</a:t>
            </a:r>
            <a:r>
              <a:rPr lang="zh-TW" altLang="ja-JP" sz="1050" b="1" dirty="0">
                <a:latin typeface="メイリオ" panose="020B0604030504040204" pitchFamily="50" charset="-128"/>
                <a:ea typeface="メイリオ" panose="020B0604030504040204" pitchFamily="50" charset="-128"/>
                <a:cs typeface="メイリオ" panose="020B0604030504040204" pitchFamily="50" charset="-128"/>
              </a:rPr>
              <a:t>東京ＵＦＪ銀行</a:t>
            </a: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 	</a:t>
            </a:r>
            <a:r>
              <a:rPr lang="zh-TW" altLang="ja-JP" sz="1050" b="1" dirty="0">
                <a:latin typeface="メイリオ" panose="020B0604030504040204" pitchFamily="50" charset="-128"/>
                <a:ea typeface="メイリオ" panose="020B0604030504040204" pitchFamily="50" charset="-128"/>
                <a:cs typeface="メイリオ" panose="020B0604030504040204" pitchFamily="50" charset="-128"/>
              </a:rPr>
              <a:t>瓦町支店</a:t>
            </a: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	</a:t>
            </a:r>
            <a:r>
              <a:rPr lang="zh-TW" altLang="ja-JP" sz="1050" b="1" dirty="0">
                <a:latin typeface="メイリオ" panose="020B0604030504040204" pitchFamily="50" charset="-128"/>
                <a:ea typeface="メイリオ" panose="020B0604030504040204" pitchFamily="50" charset="-128"/>
                <a:cs typeface="メイリオ" panose="020B0604030504040204" pitchFamily="50" charset="-128"/>
              </a:rPr>
              <a:t>（当座）</a:t>
            </a: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	</a:t>
            </a:r>
            <a:r>
              <a:rPr lang="zh-TW" altLang="ja-JP" sz="1050" b="1" dirty="0">
                <a:latin typeface="メイリオ" panose="020B0604030504040204" pitchFamily="50" charset="-128"/>
                <a:ea typeface="メイリオ" panose="020B0604030504040204" pitchFamily="50" charset="-128"/>
                <a:cs typeface="メイリオ" panose="020B0604030504040204" pitchFamily="50" charset="-128"/>
              </a:rPr>
              <a:t>１０５２５１</a:t>
            </a: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br>
            <a: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050" b="1" dirty="0">
                <a:latin typeface="メイリオ" panose="020B0604030504040204" pitchFamily="50" charset="-128"/>
                <a:ea typeface="メイリオ" panose="020B0604030504040204" pitchFamily="50" charset="-128"/>
                <a:cs typeface="メイリオ" panose="020B0604030504040204" pitchFamily="50" charset="-128"/>
              </a:rPr>
              <a:t>振込み先口座名：大阪商工</a:t>
            </a:r>
            <a:r>
              <a:rPr lang="ja-JP"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会議所（</a:t>
            </a:r>
            <a:r>
              <a:rPr lang="ja-JP" altLang="ja-JP" sz="1050" b="1" dirty="0">
                <a:latin typeface="メイリオ" panose="020B0604030504040204" pitchFamily="50" charset="-128"/>
                <a:ea typeface="メイリオ" panose="020B0604030504040204" pitchFamily="50" charset="-128"/>
                <a:cs typeface="メイリオ" panose="020B0604030504040204" pitchFamily="50" charset="-128"/>
              </a:rPr>
              <a:t>ｵｵｻｶｼｮｳｺｳｶｲｷﾞｼｮ）</a:t>
            </a:r>
            <a: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t/>
            </a:r>
            <a:b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b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br>
            <a:r>
              <a:rPr lang="ja-JP"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050" b="1" dirty="0">
                <a:latin typeface="メイリオ" panose="020B0604030504040204" pitchFamily="50" charset="-128"/>
                <a:ea typeface="メイリオ" panose="020B0604030504040204" pitchFamily="50" charset="-128"/>
                <a:cs typeface="メイリオ" panose="020B0604030504040204" pitchFamily="50" charset="-128"/>
              </a:rPr>
              <a:t>上記３行と埼玉りそな銀行各本支店</a:t>
            </a: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ATM</a:t>
            </a:r>
            <a:r>
              <a:rPr lang="ja-JP" altLang="ja-JP" sz="1050" b="1" dirty="0">
                <a:latin typeface="メイリオ" panose="020B0604030504040204" pitchFamily="50" charset="-128"/>
                <a:ea typeface="メイリオ" panose="020B0604030504040204" pitchFamily="50" charset="-128"/>
                <a:cs typeface="メイリオ" panose="020B0604030504040204" pitchFamily="50" charset="-128"/>
              </a:rPr>
              <a:t>からのお振込みの場合、振込手数料が不要です。</a:t>
            </a:r>
            <a: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t/>
            </a:r>
            <a:b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br>
            <a:r>
              <a:rPr lang="ja-JP" altLang="ja-JP" sz="105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05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ご依頼人番号</a:t>
            </a:r>
            <a:r>
              <a:rPr lang="ja-JP" altLang="ja-JP" sz="105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9104100287</a:t>
            </a:r>
            <a:r>
              <a:rPr lang="ja-JP" altLang="ja-JP" sz="105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05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の</a:t>
            </a:r>
            <a:r>
              <a:rPr lang="en-US" altLang="ja-JP" sz="105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ja-JP" sz="105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ケタをご入力</a:t>
            </a:r>
            <a:r>
              <a:rPr lang="ja-JP" altLang="ja-JP" sz="1050" b="1" dirty="0">
                <a:latin typeface="メイリオ" panose="020B0604030504040204" pitchFamily="50" charset="-128"/>
                <a:ea typeface="メイリオ" panose="020B0604030504040204" pitchFamily="50" charset="-128"/>
                <a:cs typeface="メイリオ" panose="020B0604030504040204" pitchFamily="50" charset="-128"/>
              </a:rPr>
              <a:t>ください。</a:t>
            </a:r>
            <a: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t/>
            </a:r>
            <a:b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br>
            <a:r>
              <a:rPr lang="ja-JP" altLang="ja-JP" sz="1050" b="1" dirty="0">
                <a:latin typeface="メイリオ" panose="020B0604030504040204" pitchFamily="50" charset="-128"/>
                <a:ea typeface="メイリオ" panose="020B0604030504040204" pitchFamily="50" charset="-128"/>
                <a:cs typeface="メイリオ" panose="020B0604030504040204" pitchFamily="50" charset="-128"/>
              </a:rPr>
              <a:t>※請求書は原則発行しませんが、必要な場合はお申し出ください</a:t>
            </a:r>
            <a:r>
              <a:rPr lang="ja-JP"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br>
            <a: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br>
            <a: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お問合せ</a:t>
            </a: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大阪商工会議所　国際部（担当：中辻</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藤田</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br>
            <a: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TEL</a:t>
            </a: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 06-6944-6400</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FAX: 06-6944-6293</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E-mail: </a:t>
            </a:r>
            <a: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china@osaka.cci.or.jp</a:t>
            </a:r>
            <a:b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b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b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5/29</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「中国人事労務セミナー」参加申込書</a:t>
            </a:r>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br>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br>
            <a:r>
              <a:rPr lang="en-US" altLang="ja-JP" sz="1400" b="1" u="sng" dirty="0" smtClean="0">
                <a:latin typeface="メイリオ" panose="020B0604030504040204" pitchFamily="50" charset="-128"/>
                <a:ea typeface="メイリオ" panose="020B0604030504040204" pitchFamily="50" charset="-128"/>
                <a:cs typeface="メイリオ" panose="020B0604030504040204" pitchFamily="50" charset="-128"/>
              </a:rPr>
              <a:t>FAX</a:t>
            </a:r>
            <a:r>
              <a:rPr lang="ja-JP" altLang="en-US" sz="1400" b="1" u="sng"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b="1" u="sng" dirty="0">
                <a:latin typeface="メイリオ" panose="020B0604030504040204" pitchFamily="50" charset="-128"/>
                <a:ea typeface="メイリオ" panose="020B0604030504040204" pitchFamily="50" charset="-128"/>
                <a:cs typeface="メイリオ" panose="020B0604030504040204" pitchFamily="50" charset="-128"/>
              </a:rPr>
              <a:t>06-6944-6293</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　　　　　　　　　　　　　　　　大阪</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商工会議所国際部　中辻</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藤田</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行</a:t>
            </a: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br>
            <a: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b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b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縦書きテキスト プレースホルダー 2"/>
          <p:cNvSpPr>
            <a:spLocks noGrp="1"/>
          </p:cNvSpPr>
          <p:nvPr>
            <p:ph type="body" orient="vert" idx="1"/>
          </p:nvPr>
        </p:nvSpPr>
        <p:spPr>
          <a:xfrm>
            <a:off x="534988" y="4822825"/>
            <a:ext cx="6705600" cy="5002212"/>
          </a:xfrm>
        </p:spPr>
        <p:txBody>
          <a:bodyPr/>
          <a:lstStyle/>
          <a:p>
            <a:pPr marL="0" indent="0">
              <a:buNone/>
            </a:pP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1320420853"/>
              </p:ext>
            </p:extLst>
          </p:nvPr>
        </p:nvGraphicFramePr>
        <p:xfrm>
          <a:off x="508001" y="4993591"/>
          <a:ext cx="6692899" cy="5207689"/>
        </p:xfrm>
        <a:graphic>
          <a:graphicData uri="http://schemas.openxmlformats.org/drawingml/2006/table">
            <a:tbl>
              <a:tblPr>
                <a:tableStyleId>{5C22544A-7EE6-4342-B048-85BDC9FD1C3A}</a:tableStyleId>
              </a:tblPr>
              <a:tblGrid>
                <a:gridCol w="939354"/>
                <a:gridCol w="2113547"/>
                <a:gridCol w="939354"/>
                <a:gridCol w="2700644"/>
              </a:tblGrid>
              <a:tr h="276178">
                <a:tc>
                  <a:txBody>
                    <a:bodyPr/>
                    <a:lstStyle/>
                    <a:p>
                      <a:pPr algn="ctr">
                        <a:lnSpc>
                          <a:spcPct val="75000"/>
                        </a:lnSpc>
                        <a:spcAft>
                          <a:spcPts val="0"/>
                        </a:spcAft>
                      </a:pPr>
                      <a:r>
                        <a:rPr lang="ja-JP" sz="900" kern="100" dirty="0">
                          <a:effectLst/>
                          <a:latin typeface="メイリオ" panose="020B0604030504040204" pitchFamily="50" charset="-128"/>
                          <a:ea typeface="メイリオ" panose="020B0604030504040204" pitchFamily="50" charset="-128"/>
                          <a:cs typeface="メイリオ" panose="020B0604030504040204" pitchFamily="50" charset="-128"/>
                        </a:rPr>
                        <a:t>会社名カナ</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c gridSpan="3">
                  <a:txBody>
                    <a:bodyPr/>
                    <a:lstStyle/>
                    <a:p>
                      <a:pPr algn="l">
                        <a:lnSpc>
                          <a:spcPct val="75000"/>
                        </a:lnSpc>
                        <a:spcAft>
                          <a:spcPts val="0"/>
                        </a:spcAft>
                      </a:pPr>
                      <a:r>
                        <a:rPr lang="en-US" sz="900" kern="10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c hMerge="1">
                  <a:txBody>
                    <a:bodyPr/>
                    <a:lstStyle/>
                    <a:p>
                      <a:endParaRPr kumimoji="1" lang="ja-JP" altLang="en-US"/>
                    </a:p>
                  </a:txBody>
                  <a:tcPr/>
                </a:tc>
                <a:tc hMerge="1">
                  <a:txBody>
                    <a:bodyPr/>
                    <a:lstStyle/>
                    <a:p>
                      <a:endParaRPr kumimoji="1" lang="ja-JP" altLang="en-US"/>
                    </a:p>
                  </a:txBody>
                  <a:tcPr/>
                </a:tc>
              </a:tr>
              <a:tr h="276178">
                <a:tc>
                  <a:txBody>
                    <a:bodyPr/>
                    <a:lstStyle/>
                    <a:p>
                      <a:pPr algn="ctr">
                        <a:lnSpc>
                          <a:spcPct val="75000"/>
                        </a:lnSpc>
                        <a:spcAft>
                          <a:spcPts val="0"/>
                        </a:spcAft>
                      </a:pPr>
                      <a:r>
                        <a:rPr lang="zh-CN" sz="900" kern="100">
                          <a:effectLst/>
                          <a:latin typeface="メイリオ" panose="020B0604030504040204" pitchFamily="50" charset="-128"/>
                          <a:ea typeface="メイリオ" panose="020B0604030504040204" pitchFamily="50" charset="-128"/>
                          <a:cs typeface="メイリオ" panose="020B0604030504040204" pitchFamily="50" charset="-128"/>
                        </a:rPr>
                        <a:t>会社名</a:t>
                      </a:r>
                      <a:endParaRPr lang="ja-JP" sz="1050" kern="10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c gridSpan="3">
                  <a:txBody>
                    <a:bodyPr/>
                    <a:lstStyle/>
                    <a:p>
                      <a:pPr algn="l">
                        <a:lnSpc>
                          <a:spcPct val="75000"/>
                        </a:lnSpc>
                        <a:spcAft>
                          <a:spcPts val="0"/>
                        </a:spcAft>
                      </a:pPr>
                      <a:r>
                        <a:rPr lang="en-US" sz="9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c hMerge="1">
                  <a:txBody>
                    <a:bodyPr/>
                    <a:lstStyle/>
                    <a:p>
                      <a:endParaRPr kumimoji="1" lang="ja-JP" altLang="en-US"/>
                    </a:p>
                  </a:txBody>
                  <a:tcPr/>
                </a:tc>
                <a:tc hMerge="1">
                  <a:txBody>
                    <a:bodyPr/>
                    <a:lstStyle/>
                    <a:p>
                      <a:endParaRPr kumimoji="1" lang="ja-JP" altLang="en-US"/>
                    </a:p>
                  </a:txBody>
                  <a:tcPr/>
                </a:tc>
              </a:tr>
              <a:tr h="276178">
                <a:tc>
                  <a:txBody>
                    <a:bodyPr/>
                    <a:lstStyle/>
                    <a:p>
                      <a:pPr algn="ctr">
                        <a:lnSpc>
                          <a:spcPct val="75000"/>
                        </a:lnSpc>
                        <a:spcAft>
                          <a:spcPts val="0"/>
                        </a:spcAft>
                      </a:pPr>
                      <a:r>
                        <a:rPr lang="zh-CN" sz="900" kern="100" dirty="0">
                          <a:effectLst/>
                          <a:latin typeface="メイリオ" panose="020B0604030504040204" pitchFamily="50" charset="-128"/>
                          <a:ea typeface="メイリオ" panose="020B0604030504040204" pitchFamily="50" charset="-128"/>
                          <a:cs typeface="メイリオ" panose="020B0604030504040204" pitchFamily="50" charset="-128"/>
                        </a:rPr>
                        <a:t>氏名</a:t>
                      </a:r>
                      <a:r>
                        <a:rPr lang="ja-JP" sz="900" kern="100" dirty="0">
                          <a:effectLst/>
                          <a:latin typeface="メイリオ" panose="020B0604030504040204" pitchFamily="50" charset="-128"/>
                          <a:ea typeface="メイリオ" panose="020B0604030504040204" pitchFamily="50" charset="-128"/>
                          <a:cs typeface="メイリオ" panose="020B0604030504040204" pitchFamily="50" charset="-128"/>
                        </a:rPr>
                        <a:t>①</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c>
                  <a:txBody>
                    <a:bodyPr/>
                    <a:lstStyle/>
                    <a:p>
                      <a:pPr algn="l">
                        <a:lnSpc>
                          <a:spcPct val="75000"/>
                        </a:lnSpc>
                        <a:spcAft>
                          <a:spcPts val="0"/>
                        </a:spcAft>
                      </a:pPr>
                      <a:r>
                        <a:rPr lang="en-US" sz="9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c>
                  <a:txBody>
                    <a:bodyPr/>
                    <a:lstStyle/>
                    <a:p>
                      <a:pPr algn="ctr">
                        <a:lnSpc>
                          <a:spcPct val="75000"/>
                        </a:lnSpc>
                        <a:spcAft>
                          <a:spcPts val="0"/>
                        </a:spcAft>
                      </a:pPr>
                      <a:r>
                        <a:rPr lang="ja-JP" sz="900" kern="100">
                          <a:effectLst/>
                          <a:latin typeface="メイリオ" panose="020B0604030504040204" pitchFamily="50" charset="-128"/>
                          <a:ea typeface="メイリオ" panose="020B0604030504040204" pitchFamily="50" charset="-128"/>
                          <a:cs typeface="メイリオ" panose="020B0604030504040204" pitchFamily="50" charset="-128"/>
                        </a:rPr>
                        <a:t>部署・役職①</a:t>
                      </a:r>
                      <a:endParaRPr lang="ja-JP" sz="1050" kern="10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c>
                  <a:txBody>
                    <a:bodyPr/>
                    <a:lstStyle/>
                    <a:p>
                      <a:pPr algn="l">
                        <a:lnSpc>
                          <a:spcPct val="75000"/>
                        </a:lnSpc>
                        <a:spcAft>
                          <a:spcPts val="0"/>
                        </a:spcAft>
                      </a:pPr>
                      <a:r>
                        <a:rPr lang="en-US" sz="9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r>
              <a:tr h="276178">
                <a:tc>
                  <a:txBody>
                    <a:bodyPr/>
                    <a:lstStyle/>
                    <a:p>
                      <a:pPr algn="ctr">
                        <a:lnSpc>
                          <a:spcPct val="75000"/>
                        </a:lnSpc>
                        <a:spcAft>
                          <a:spcPts val="0"/>
                        </a:spcAft>
                      </a:pPr>
                      <a:r>
                        <a:rPr lang="ja-JP" sz="900" kern="100">
                          <a:effectLst/>
                          <a:latin typeface="メイリオ" panose="020B0604030504040204" pitchFamily="50" charset="-128"/>
                          <a:ea typeface="メイリオ" panose="020B0604030504040204" pitchFamily="50" charset="-128"/>
                          <a:cs typeface="メイリオ" panose="020B0604030504040204" pitchFamily="50" charset="-128"/>
                        </a:rPr>
                        <a:t>氏名②</a:t>
                      </a:r>
                      <a:endParaRPr lang="ja-JP" sz="1050" kern="10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c>
                  <a:txBody>
                    <a:bodyPr/>
                    <a:lstStyle/>
                    <a:p>
                      <a:pPr algn="l">
                        <a:lnSpc>
                          <a:spcPct val="75000"/>
                        </a:lnSpc>
                        <a:spcAft>
                          <a:spcPts val="0"/>
                        </a:spcAft>
                      </a:pPr>
                      <a:r>
                        <a:rPr lang="en-US" sz="900" kern="10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c>
                  <a:txBody>
                    <a:bodyPr/>
                    <a:lstStyle/>
                    <a:p>
                      <a:pPr algn="ctr">
                        <a:lnSpc>
                          <a:spcPct val="75000"/>
                        </a:lnSpc>
                        <a:spcAft>
                          <a:spcPts val="0"/>
                        </a:spcAft>
                      </a:pPr>
                      <a:r>
                        <a:rPr lang="ja-JP" sz="900" kern="100">
                          <a:effectLst/>
                          <a:latin typeface="メイリオ" panose="020B0604030504040204" pitchFamily="50" charset="-128"/>
                          <a:ea typeface="メイリオ" panose="020B0604030504040204" pitchFamily="50" charset="-128"/>
                          <a:cs typeface="メイリオ" panose="020B0604030504040204" pitchFamily="50" charset="-128"/>
                        </a:rPr>
                        <a:t>部署・役職②</a:t>
                      </a:r>
                      <a:endParaRPr lang="ja-JP" sz="1050" kern="10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c>
                  <a:txBody>
                    <a:bodyPr/>
                    <a:lstStyle/>
                    <a:p>
                      <a:pPr algn="l">
                        <a:lnSpc>
                          <a:spcPct val="75000"/>
                        </a:lnSpc>
                        <a:spcAft>
                          <a:spcPts val="0"/>
                        </a:spcAft>
                      </a:pPr>
                      <a:r>
                        <a:rPr lang="en-US" sz="900" kern="10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r>
              <a:tr h="276178">
                <a:tc>
                  <a:txBody>
                    <a:bodyPr/>
                    <a:lstStyle/>
                    <a:p>
                      <a:pPr algn="ctr">
                        <a:lnSpc>
                          <a:spcPct val="75000"/>
                        </a:lnSpc>
                        <a:spcAft>
                          <a:spcPts val="0"/>
                        </a:spcAft>
                      </a:pPr>
                      <a:r>
                        <a:rPr lang="ja-JP" sz="900" kern="100">
                          <a:effectLst/>
                          <a:latin typeface="メイリオ" panose="020B0604030504040204" pitchFamily="50" charset="-128"/>
                          <a:ea typeface="メイリオ" panose="020B0604030504040204" pitchFamily="50" charset="-128"/>
                          <a:cs typeface="メイリオ" panose="020B0604030504040204" pitchFamily="50" charset="-128"/>
                        </a:rPr>
                        <a:t>氏名③</a:t>
                      </a:r>
                      <a:endParaRPr lang="ja-JP" sz="1050" kern="10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c>
                  <a:txBody>
                    <a:bodyPr/>
                    <a:lstStyle/>
                    <a:p>
                      <a:pPr algn="l">
                        <a:lnSpc>
                          <a:spcPct val="75000"/>
                        </a:lnSpc>
                        <a:spcAft>
                          <a:spcPts val="0"/>
                        </a:spcAft>
                      </a:pPr>
                      <a:r>
                        <a:rPr lang="en-US" sz="900" kern="10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c>
                  <a:txBody>
                    <a:bodyPr/>
                    <a:lstStyle/>
                    <a:p>
                      <a:pPr algn="ctr">
                        <a:lnSpc>
                          <a:spcPct val="75000"/>
                        </a:lnSpc>
                        <a:spcAft>
                          <a:spcPts val="0"/>
                        </a:spcAft>
                      </a:pPr>
                      <a:r>
                        <a:rPr lang="ja-JP" sz="900" kern="100">
                          <a:effectLst/>
                          <a:latin typeface="メイリオ" panose="020B0604030504040204" pitchFamily="50" charset="-128"/>
                          <a:ea typeface="メイリオ" panose="020B0604030504040204" pitchFamily="50" charset="-128"/>
                          <a:cs typeface="メイリオ" panose="020B0604030504040204" pitchFamily="50" charset="-128"/>
                        </a:rPr>
                        <a:t>部署・役職③</a:t>
                      </a:r>
                      <a:endParaRPr lang="ja-JP" sz="1050" kern="10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c>
                  <a:txBody>
                    <a:bodyPr/>
                    <a:lstStyle/>
                    <a:p>
                      <a:pPr algn="l">
                        <a:lnSpc>
                          <a:spcPct val="75000"/>
                        </a:lnSpc>
                        <a:spcAft>
                          <a:spcPts val="0"/>
                        </a:spcAft>
                      </a:pPr>
                      <a:r>
                        <a:rPr lang="en-US" sz="900" kern="10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r>
              <a:tr h="276178">
                <a:tc>
                  <a:txBody>
                    <a:bodyPr/>
                    <a:lstStyle/>
                    <a:p>
                      <a:pPr algn="ctr">
                        <a:lnSpc>
                          <a:spcPct val="75000"/>
                        </a:lnSpc>
                        <a:spcAft>
                          <a:spcPts val="0"/>
                        </a:spcAft>
                      </a:pPr>
                      <a:r>
                        <a:rPr lang="en-US" sz="900" kern="100">
                          <a:effectLst/>
                          <a:latin typeface="メイリオ" panose="020B0604030504040204" pitchFamily="50" charset="-128"/>
                          <a:ea typeface="メイリオ" panose="020B0604030504040204" pitchFamily="50" charset="-128"/>
                          <a:cs typeface="メイリオ" panose="020B0604030504040204" pitchFamily="50" charset="-128"/>
                        </a:rPr>
                        <a:t>E-mail</a:t>
                      </a:r>
                      <a:r>
                        <a:rPr lang="ja-JP" sz="900" kern="100">
                          <a:effectLst/>
                          <a:latin typeface="メイリオ" panose="020B0604030504040204" pitchFamily="50" charset="-128"/>
                          <a:ea typeface="メイリオ" panose="020B0604030504040204" pitchFamily="50" charset="-128"/>
                          <a:cs typeface="メイリオ" panose="020B0604030504040204" pitchFamily="50" charset="-128"/>
                        </a:rPr>
                        <a:t>①</a:t>
                      </a:r>
                      <a:endParaRPr lang="ja-JP" sz="1050" kern="10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c gridSpan="3">
                  <a:txBody>
                    <a:bodyPr/>
                    <a:lstStyle/>
                    <a:p>
                      <a:pPr algn="l">
                        <a:lnSpc>
                          <a:spcPct val="75000"/>
                        </a:lnSpc>
                        <a:spcAft>
                          <a:spcPts val="0"/>
                        </a:spcAft>
                      </a:pPr>
                      <a:r>
                        <a:rPr lang="en-US" sz="900" kern="10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c hMerge="1">
                  <a:txBody>
                    <a:bodyPr/>
                    <a:lstStyle/>
                    <a:p>
                      <a:endParaRPr kumimoji="1" lang="ja-JP" altLang="en-US"/>
                    </a:p>
                  </a:txBody>
                  <a:tcPr/>
                </a:tc>
                <a:tc hMerge="1">
                  <a:txBody>
                    <a:bodyPr/>
                    <a:lstStyle/>
                    <a:p>
                      <a:endParaRPr kumimoji="1" lang="ja-JP" altLang="en-US"/>
                    </a:p>
                  </a:txBody>
                  <a:tcPr/>
                </a:tc>
              </a:tr>
              <a:tr h="276178">
                <a:tc>
                  <a:txBody>
                    <a:bodyPr/>
                    <a:lstStyle/>
                    <a:p>
                      <a:pPr algn="ctr">
                        <a:lnSpc>
                          <a:spcPct val="75000"/>
                        </a:lnSpc>
                        <a:spcAft>
                          <a:spcPts val="0"/>
                        </a:spcAft>
                      </a:pPr>
                      <a:r>
                        <a:rPr lang="en-US" sz="900" kern="100">
                          <a:effectLst/>
                          <a:latin typeface="メイリオ" panose="020B0604030504040204" pitchFamily="50" charset="-128"/>
                          <a:ea typeface="メイリオ" panose="020B0604030504040204" pitchFamily="50" charset="-128"/>
                          <a:cs typeface="メイリオ" panose="020B0604030504040204" pitchFamily="50" charset="-128"/>
                        </a:rPr>
                        <a:t>E-mail</a:t>
                      </a:r>
                      <a:r>
                        <a:rPr lang="ja-JP" sz="900" kern="100">
                          <a:effectLst/>
                          <a:latin typeface="メイリオ" panose="020B0604030504040204" pitchFamily="50" charset="-128"/>
                          <a:ea typeface="メイリオ" panose="020B0604030504040204" pitchFamily="50" charset="-128"/>
                          <a:cs typeface="メイリオ" panose="020B0604030504040204" pitchFamily="50" charset="-128"/>
                        </a:rPr>
                        <a:t>②</a:t>
                      </a:r>
                      <a:endParaRPr lang="ja-JP" sz="1050" kern="10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c gridSpan="3">
                  <a:txBody>
                    <a:bodyPr/>
                    <a:lstStyle/>
                    <a:p>
                      <a:pPr algn="l">
                        <a:lnSpc>
                          <a:spcPct val="75000"/>
                        </a:lnSpc>
                        <a:spcAft>
                          <a:spcPts val="0"/>
                        </a:spcAft>
                      </a:pPr>
                      <a:r>
                        <a:rPr lang="en-US" sz="9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c hMerge="1">
                  <a:txBody>
                    <a:bodyPr/>
                    <a:lstStyle/>
                    <a:p>
                      <a:endParaRPr kumimoji="1" lang="ja-JP" altLang="en-US"/>
                    </a:p>
                  </a:txBody>
                  <a:tcPr/>
                </a:tc>
                <a:tc hMerge="1">
                  <a:txBody>
                    <a:bodyPr/>
                    <a:lstStyle/>
                    <a:p>
                      <a:endParaRPr kumimoji="1" lang="ja-JP" altLang="en-US"/>
                    </a:p>
                  </a:txBody>
                  <a:tcPr/>
                </a:tc>
              </a:tr>
              <a:tr h="276178">
                <a:tc>
                  <a:txBody>
                    <a:bodyPr/>
                    <a:lstStyle/>
                    <a:p>
                      <a:pPr algn="ctr">
                        <a:lnSpc>
                          <a:spcPct val="75000"/>
                        </a:lnSpc>
                        <a:spcAft>
                          <a:spcPts val="0"/>
                        </a:spcAft>
                      </a:pPr>
                      <a:r>
                        <a:rPr lang="en-US" sz="900" kern="100">
                          <a:effectLst/>
                          <a:latin typeface="メイリオ" panose="020B0604030504040204" pitchFamily="50" charset="-128"/>
                          <a:ea typeface="メイリオ" panose="020B0604030504040204" pitchFamily="50" charset="-128"/>
                          <a:cs typeface="メイリオ" panose="020B0604030504040204" pitchFamily="50" charset="-128"/>
                        </a:rPr>
                        <a:t>E-mail</a:t>
                      </a:r>
                      <a:r>
                        <a:rPr lang="ja-JP" sz="900" kern="100">
                          <a:effectLst/>
                          <a:latin typeface="メイリオ" panose="020B0604030504040204" pitchFamily="50" charset="-128"/>
                          <a:ea typeface="メイリオ" panose="020B0604030504040204" pitchFamily="50" charset="-128"/>
                          <a:cs typeface="メイリオ" panose="020B0604030504040204" pitchFamily="50" charset="-128"/>
                        </a:rPr>
                        <a:t>③</a:t>
                      </a:r>
                      <a:endParaRPr lang="ja-JP" sz="1050" kern="10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c gridSpan="3">
                  <a:txBody>
                    <a:bodyPr/>
                    <a:lstStyle/>
                    <a:p>
                      <a:pPr algn="l">
                        <a:lnSpc>
                          <a:spcPct val="75000"/>
                        </a:lnSpc>
                        <a:spcAft>
                          <a:spcPts val="0"/>
                        </a:spcAft>
                      </a:pPr>
                      <a:r>
                        <a:rPr lang="en-US" sz="900" kern="10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c hMerge="1">
                  <a:txBody>
                    <a:bodyPr/>
                    <a:lstStyle/>
                    <a:p>
                      <a:endParaRPr kumimoji="1" lang="ja-JP" altLang="en-US"/>
                    </a:p>
                  </a:txBody>
                  <a:tcPr/>
                </a:tc>
                <a:tc hMerge="1">
                  <a:txBody>
                    <a:bodyPr/>
                    <a:lstStyle/>
                    <a:p>
                      <a:endParaRPr kumimoji="1" lang="ja-JP" altLang="en-US"/>
                    </a:p>
                  </a:txBody>
                  <a:tcPr/>
                </a:tc>
              </a:tr>
              <a:tr h="267746">
                <a:tc>
                  <a:txBody>
                    <a:bodyPr/>
                    <a:lstStyle/>
                    <a:p>
                      <a:pPr algn="ctr">
                        <a:lnSpc>
                          <a:spcPct val="75000"/>
                        </a:lnSpc>
                        <a:spcAft>
                          <a:spcPts val="0"/>
                        </a:spcAft>
                      </a:pPr>
                      <a:r>
                        <a:rPr lang="ja-JP" sz="900" kern="100">
                          <a:effectLst/>
                          <a:latin typeface="メイリオ" panose="020B0604030504040204" pitchFamily="50" charset="-128"/>
                          <a:ea typeface="メイリオ" panose="020B0604030504040204" pitchFamily="50" charset="-128"/>
                          <a:cs typeface="メイリオ" panose="020B0604030504040204" pitchFamily="50" charset="-128"/>
                        </a:rPr>
                        <a:t>会社所在地</a:t>
                      </a:r>
                      <a:endParaRPr lang="ja-JP" sz="1050" kern="10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c gridSpan="3">
                  <a:txBody>
                    <a:bodyPr/>
                    <a:lstStyle/>
                    <a:p>
                      <a:pPr algn="l">
                        <a:lnSpc>
                          <a:spcPct val="75000"/>
                        </a:lnSpc>
                        <a:spcAft>
                          <a:spcPts val="0"/>
                        </a:spcAft>
                      </a:pPr>
                      <a:r>
                        <a:rPr lang="ja-JP" sz="9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c hMerge="1">
                  <a:txBody>
                    <a:bodyPr/>
                    <a:lstStyle/>
                    <a:p>
                      <a:endParaRPr kumimoji="1" lang="ja-JP" altLang="en-US"/>
                    </a:p>
                  </a:txBody>
                  <a:tcPr/>
                </a:tc>
                <a:tc hMerge="1">
                  <a:txBody>
                    <a:bodyPr/>
                    <a:lstStyle/>
                    <a:p>
                      <a:endParaRPr kumimoji="1" lang="ja-JP" altLang="en-US"/>
                    </a:p>
                  </a:txBody>
                  <a:tcPr/>
                </a:tc>
              </a:tr>
              <a:tr h="276178">
                <a:tc>
                  <a:txBody>
                    <a:bodyPr/>
                    <a:lstStyle/>
                    <a:p>
                      <a:pPr algn="ctr">
                        <a:lnSpc>
                          <a:spcPct val="75000"/>
                        </a:lnSpc>
                        <a:spcAft>
                          <a:spcPts val="0"/>
                        </a:spcAft>
                      </a:pPr>
                      <a:r>
                        <a:rPr lang="en-US" sz="900" kern="100">
                          <a:effectLst/>
                          <a:latin typeface="メイリオ" panose="020B0604030504040204" pitchFamily="50" charset="-128"/>
                          <a:ea typeface="メイリオ" panose="020B0604030504040204" pitchFamily="50" charset="-128"/>
                          <a:cs typeface="メイリオ" panose="020B0604030504040204" pitchFamily="50" charset="-128"/>
                        </a:rPr>
                        <a:t>TEL</a:t>
                      </a:r>
                      <a:endParaRPr lang="ja-JP" sz="1050" kern="10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c>
                  <a:txBody>
                    <a:bodyPr/>
                    <a:lstStyle/>
                    <a:p>
                      <a:pPr algn="l">
                        <a:lnSpc>
                          <a:spcPct val="75000"/>
                        </a:lnSpc>
                        <a:spcAft>
                          <a:spcPts val="0"/>
                        </a:spcAft>
                      </a:pPr>
                      <a:r>
                        <a:rPr lang="en-US" sz="900" kern="10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c>
                  <a:txBody>
                    <a:bodyPr/>
                    <a:lstStyle/>
                    <a:p>
                      <a:pPr algn="ctr">
                        <a:lnSpc>
                          <a:spcPct val="75000"/>
                        </a:lnSpc>
                        <a:spcAft>
                          <a:spcPts val="0"/>
                        </a:spcAft>
                      </a:pPr>
                      <a:r>
                        <a:rPr lang="en-US" sz="900" kern="100">
                          <a:effectLst/>
                          <a:latin typeface="メイリオ" panose="020B0604030504040204" pitchFamily="50" charset="-128"/>
                          <a:ea typeface="メイリオ" panose="020B0604030504040204" pitchFamily="50" charset="-128"/>
                          <a:cs typeface="メイリオ" panose="020B0604030504040204" pitchFamily="50" charset="-128"/>
                        </a:rPr>
                        <a:t>FAX</a:t>
                      </a:r>
                      <a:endParaRPr lang="ja-JP" sz="1050" kern="10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c>
                  <a:txBody>
                    <a:bodyPr/>
                    <a:lstStyle/>
                    <a:p>
                      <a:pPr algn="l">
                        <a:lnSpc>
                          <a:spcPct val="75000"/>
                        </a:lnSpc>
                        <a:spcAft>
                          <a:spcPts val="0"/>
                        </a:spcAft>
                      </a:pPr>
                      <a:r>
                        <a:rPr lang="en-US" sz="9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r>
              <a:tr h="847863">
                <a:tc>
                  <a:txBody>
                    <a:bodyPr/>
                    <a:lstStyle/>
                    <a:p>
                      <a:pPr algn="ctr">
                        <a:lnSpc>
                          <a:spcPct val="75000"/>
                        </a:lnSpc>
                        <a:spcAft>
                          <a:spcPts val="0"/>
                        </a:spcAft>
                      </a:pPr>
                      <a:r>
                        <a:rPr lang="zh-CN" sz="900" kern="100">
                          <a:effectLst/>
                          <a:latin typeface="メイリオ" panose="020B0604030504040204" pitchFamily="50" charset="-128"/>
                          <a:ea typeface="メイリオ" panose="020B0604030504040204" pitchFamily="50" charset="-128"/>
                          <a:cs typeface="メイリオ" panose="020B0604030504040204" pitchFamily="50" charset="-128"/>
                        </a:rPr>
                        <a:t>会員区分</a:t>
                      </a:r>
                      <a:endParaRPr lang="ja-JP" sz="1050" kern="10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c gridSpan="3">
                  <a:txBody>
                    <a:bodyPr/>
                    <a:lstStyle/>
                    <a:p>
                      <a:pPr algn="just">
                        <a:lnSpc>
                          <a:spcPct val="75000"/>
                        </a:lnSpc>
                        <a:spcAft>
                          <a:spcPts val="0"/>
                        </a:spcAft>
                      </a:pPr>
                      <a:r>
                        <a:rPr lang="zh-CN" sz="9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zh-CN" sz="9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大商会員</a:t>
                      </a:r>
                      <a:r>
                        <a:rPr lang="ja-JP" altLang="en-US" sz="9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zh-CN" sz="9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会員</a:t>
                      </a:r>
                      <a:r>
                        <a:rPr lang="ja-JP" sz="900" kern="100" dirty="0">
                          <a:effectLst/>
                          <a:latin typeface="メイリオ" panose="020B0604030504040204" pitchFamily="50" charset="-128"/>
                          <a:ea typeface="メイリオ" panose="020B0604030504040204" pitchFamily="50" charset="-128"/>
                          <a:cs typeface="メイリオ" panose="020B0604030504040204" pitchFamily="50" charset="-128"/>
                        </a:rPr>
                        <a:t>の方は会員</a:t>
                      </a:r>
                      <a:r>
                        <a:rPr lang="zh-CN" sz="900" kern="100" dirty="0">
                          <a:effectLst/>
                          <a:latin typeface="メイリオ" panose="020B0604030504040204" pitchFamily="50" charset="-128"/>
                          <a:ea typeface="メイリオ" panose="020B0604030504040204" pitchFamily="50" charset="-128"/>
                          <a:cs typeface="メイリオ" panose="020B0604030504040204" pitchFamily="50" charset="-128"/>
                        </a:rPr>
                        <a:t>番号</a:t>
                      </a:r>
                      <a:r>
                        <a:rPr lang="ja-JP" sz="900" kern="100" dirty="0">
                          <a:effectLst/>
                          <a:latin typeface="メイリオ" panose="020B0604030504040204" pitchFamily="50" charset="-128"/>
                          <a:ea typeface="メイリオ" panose="020B0604030504040204" pitchFamily="50" charset="-128"/>
                          <a:cs typeface="メイリオ" panose="020B0604030504040204" pitchFamily="50" charset="-128"/>
                        </a:rPr>
                        <a:t>を必ずご記入ください</a:t>
                      </a:r>
                      <a:r>
                        <a:rPr lang="zh-CN" sz="9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sz="900" kern="100" dirty="0">
                          <a:effectLst/>
                          <a:latin typeface="メイリオ" panose="020B0604030504040204" pitchFamily="50" charset="-128"/>
                          <a:ea typeface="メイリオ" panose="020B0604030504040204" pitchFamily="50" charset="-128"/>
                          <a:cs typeface="メイリオ" panose="020B0604030504040204" pitchFamily="50" charset="-128"/>
                        </a:rPr>
                        <a:t>K</a:t>
                      </a:r>
                      <a:r>
                        <a:rPr lang="zh-CN" sz="9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sz="9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zh-CN" sz="9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sz="9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zh-CN" sz="900" kern="100" dirty="0">
                          <a:effectLst/>
                          <a:latin typeface="メイリオ" panose="020B0604030504040204" pitchFamily="50" charset="-128"/>
                          <a:ea typeface="メイリオ" panose="020B0604030504040204" pitchFamily="50" charset="-128"/>
                          <a:cs typeface="メイリオ" panose="020B0604030504040204" pitchFamily="50" charset="-128"/>
                        </a:rPr>
                        <a:t>　　　－　</a:t>
                      </a:r>
                      <a:r>
                        <a:rPr lang="ja-JP" sz="9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sz="9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zh-CN" sz="9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zh-CN" sz="9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altLang="zh-CN" sz="900" kern="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lnSpc>
                          <a:spcPct val="75000"/>
                        </a:lnSpc>
                        <a:spcAft>
                          <a:spcPts val="0"/>
                        </a:spcAft>
                      </a:pP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lnSpc>
                          <a:spcPct val="75000"/>
                        </a:lnSpc>
                        <a:spcAft>
                          <a:spcPts val="0"/>
                        </a:spcAft>
                      </a:pPr>
                      <a:r>
                        <a:rPr lang="zh-CN" sz="9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sz="900" kern="100" dirty="0">
                          <a:effectLst/>
                          <a:latin typeface="メイリオ" panose="020B0604030504040204" pitchFamily="50" charset="-128"/>
                          <a:ea typeface="メイリオ" panose="020B0604030504040204" pitchFamily="50" charset="-128"/>
                          <a:cs typeface="メイリオ" panose="020B0604030504040204" pitchFamily="50" charset="-128"/>
                        </a:rPr>
                        <a:t>非会員・一般</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c hMerge="1">
                  <a:txBody>
                    <a:bodyPr/>
                    <a:lstStyle/>
                    <a:p>
                      <a:endParaRPr kumimoji="1" lang="ja-JP" altLang="en-US"/>
                    </a:p>
                  </a:txBody>
                  <a:tcPr/>
                </a:tc>
                <a:tc hMerge="1">
                  <a:txBody>
                    <a:bodyPr/>
                    <a:lstStyle/>
                    <a:p>
                      <a:endParaRPr kumimoji="1" lang="ja-JP" altLang="en-US"/>
                    </a:p>
                  </a:txBody>
                  <a:tcPr/>
                </a:tc>
              </a:tr>
              <a:tr h="535493">
                <a:tc>
                  <a:txBody>
                    <a:bodyPr/>
                    <a:lstStyle/>
                    <a:p>
                      <a:pPr algn="ctr">
                        <a:lnSpc>
                          <a:spcPct val="75000"/>
                        </a:lnSpc>
                        <a:spcAft>
                          <a:spcPts val="0"/>
                        </a:spcAft>
                      </a:pPr>
                      <a:r>
                        <a:rPr lang="ja-JP" sz="900" kern="100">
                          <a:effectLst/>
                          <a:latin typeface="メイリオ" panose="020B0604030504040204" pitchFamily="50" charset="-128"/>
                          <a:ea typeface="メイリオ" panose="020B0604030504040204" pitchFamily="50" charset="-128"/>
                          <a:cs typeface="メイリオ" panose="020B0604030504040204" pitchFamily="50" charset="-128"/>
                        </a:rPr>
                        <a:t>受講料</a:t>
                      </a:r>
                      <a:endParaRPr lang="ja-JP" sz="1050" kern="10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c gridSpan="3">
                  <a:txBody>
                    <a:bodyPr/>
                    <a:lstStyle/>
                    <a:p>
                      <a:pPr marL="228600" indent="-228600" algn="just">
                        <a:lnSpc>
                          <a:spcPct val="75000"/>
                        </a:lnSpc>
                        <a:spcAft>
                          <a:spcPts val="0"/>
                        </a:spcAft>
                        <a:buAutoNum type="circleNumDbPlain"/>
                      </a:pPr>
                      <a:r>
                        <a:rPr lang="ja-JP" altLang="en-US" sz="9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ja-JP" sz="9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ja-JP" sz="900" kern="100" dirty="0">
                          <a:effectLst/>
                          <a:latin typeface="メイリオ" panose="020B0604030504040204" pitchFamily="50" charset="-128"/>
                          <a:ea typeface="メイリオ" panose="020B0604030504040204" pitchFamily="50" charset="-128"/>
                          <a:cs typeface="メイリオ" panose="020B0604030504040204" pitchFamily="50" charset="-128"/>
                        </a:rPr>
                        <a:t>を　　　月　　　日に　　　　　　　　銀行　　　　　　　　支店から振り込みます</a:t>
                      </a:r>
                      <a:r>
                        <a:rPr lang="ja-JP" sz="9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kern="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0" indent="0" algn="just">
                        <a:lnSpc>
                          <a:spcPct val="75000"/>
                        </a:lnSpc>
                        <a:spcAft>
                          <a:spcPts val="0"/>
                        </a:spcAft>
                        <a:buNone/>
                      </a:pP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lnSpc>
                          <a:spcPct val="75000"/>
                        </a:lnSpc>
                        <a:spcAft>
                          <a:spcPts val="0"/>
                        </a:spcAft>
                      </a:pPr>
                      <a:r>
                        <a:rPr lang="ja-JP" sz="900" kern="100" dirty="0">
                          <a:effectLst/>
                          <a:latin typeface="メイリオ" panose="020B0604030504040204" pitchFamily="50" charset="-128"/>
                          <a:ea typeface="メイリオ" panose="020B0604030504040204" pitchFamily="50" charset="-128"/>
                          <a:cs typeface="メイリオ" panose="020B0604030504040204" pitchFamily="50" charset="-128"/>
                        </a:rPr>
                        <a:t>②　振込み人名義（カナ　　　　　　　　　　　　　　　　　　　　　　　　　　　　　　）</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c hMerge="1">
                  <a:txBody>
                    <a:bodyPr/>
                    <a:lstStyle/>
                    <a:p>
                      <a:endParaRPr kumimoji="1" lang="ja-JP" altLang="en-US"/>
                    </a:p>
                  </a:txBody>
                  <a:tcPr/>
                </a:tc>
                <a:tc hMerge="1">
                  <a:txBody>
                    <a:bodyPr/>
                    <a:lstStyle/>
                    <a:p>
                      <a:endParaRPr kumimoji="1" lang="ja-JP" altLang="en-US"/>
                    </a:p>
                  </a:txBody>
                  <a:tcPr/>
                </a:tc>
              </a:tr>
              <a:tr h="1070985">
                <a:tc>
                  <a:txBody>
                    <a:bodyPr/>
                    <a:lstStyle/>
                    <a:p>
                      <a:pPr algn="ctr">
                        <a:lnSpc>
                          <a:spcPct val="75000"/>
                        </a:lnSpc>
                        <a:spcAft>
                          <a:spcPts val="0"/>
                        </a:spcAft>
                      </a:pPr>
                      <a:r>
                        <a:rPr lang="ja-JP" sz="900" kern="100">
                          <a:effectLst/>
                          <a:latin typeface="メイリオ" panose="020B0604030504040204" pitchFamily="50" charset="-128"/>
                          <a:ea typeface="メイリオ" panose="020B0604030504040204" pitchFamily="50" charset="-128"/>
                          <a:cs typeface="メイリオ" panose="020B0604030504040204" pitchFamily="50" charset="-128"/>
                        </a:rPr>
                        <a:t>講師への質問、当日聞きたいトピックなど</a:t>
                      </a:r>
                      <a:endParaRPr lang="ja-JP" sz="1050" kern="100">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75000"/>
                        </a:lnSpc>
                        <a:spcAft>
                          <a:spcPts val="0"/>
                        </a:spcAft>
                      </a:pPr>
                      <a:r>
                        <a:rPr lang="ja-JP" sz="900" kern="100">
                          <a:effectLst/>
                          <a:latin typeface="メイリオ" panose="020B0604030504040204" pitchFamily="50" charset="-128"/>
                          <a:ea typeface="メイリオ" panose="020B0604030504040204" pitchFamily="50" charset="-128"/>
                          <a:cs typeface="メイリオ" panose="020B0604030504040204" pitchFamily="50" charset="-128"/>
                        </a:rPr>
                        <a:t>（任意）</a:t>
                      </a:r>
                      <a:endParaRPr lang="ja-JP" sz="1050" kern="10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c gridSpan="3">
                  <a:txBody>
                    <a:bodyPr/>
                    <a:lstStyle/>
                    <a:p>
                      <a:pPr algn="just">
                        <a:lnSpc>
                          <a:spcPct val="75000"/>
                        </a:lnSpc>
                        <a:spcAft>
                          <a:spcPts val="0"/>
                        </a:spcAft>
                      </a:pPr>
                      <a:r>
                        <a:rPr lang="en-US" sz="9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865" marR="62865" marT="0" marB="0" anchor="ct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11" name="Rectangle 7"/>
          <p:cNvSpPr>
            <a:spLocks noChangeArrowheads="1"/>
          </p:cNvSpPr>
          <p:nvPr/>
        </p:nvSpPr>
        <p:spPr bwMode="auto">
          <a:xfrm>
            <a:off x="658813" y="4822825"/>
            <a:ext cx="77755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cxnSp>
        <p:nvCxnSpPr>
          <p:cNvPr id="13" name="直線コネクタ 12"/>
          <p:cNvCxnSpPr/>
          <p:nvPr/>
        </p:nvCxnSpPr>
        <p:spPr>
          <a:xfrm>
            <a:off x="371475" y="4267200"/>
            <a:ext cx="69818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1466850" y="10287000"/>
            <a:ext cx="5734050" cy="338554"/>
          </a:xfrm>
          <a:prstGeom prst="rect">
            <a:avLst/>
          </a:prstGeom>
          <a:noFill/>
        </p:spPr>
        <p:txBody>
          <a:bodyPr wrap="square" rtlCol="0">
            <a:spAutoFit/>
          </a:bodyPr>
          <a:lstStyle/>
          <a:p>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ご記入頂いた情報は、主催・共催団体からの各種連絡・情報提供</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(E-mail</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による事業案内を含む</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のために利用するほか、講師には参加者名簿としてお渡しします。</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99343434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51</Template>
  <TotalTime>1056</TotalTime>
  <Words>303</Words>
  <Application>Microsoft Office PowerPoint</Application>
  <PresentationFormat>ユーザー設定</PresentationFormat>
  <Paragraphs>100</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1_ガイド入りテンプレートサンプル20130531三木さん</vt:lpstr>
      <vt:lpstr>PowerPoint プレゼンテーション</vt:lpstr>
      <vt:lpstr>【お申込・お支払方法】 ①5月22日（金）までに、ﾎｰﾑﾍﾟｰｼﾞ（http://www.osaka.cci.or.jp/event/seminar/201504/D11150529013.html）の 　申込ﾌｫｰﾑからお申込みいただくか、下記申込書に必要事項をご記入の上、FAXでお申込みください。   ②受講申込後、5月22日（金）までに受講料を下記いずれかの口座にお振込みください。 　（※お振込が遅れる場合は事務局宛ご一報ください。なお、振込手数料は貴社にてご負担ください）   ③申込確認後、受講票をE-mail（メールアドレスをお持ちでない場合はFAX）でお送りします。当日 　お名刺とともにお持ちください。なお、受講料の返金は致しかねますので、お申し込みご本人様の 　ご都合が悪い場合は、代理の方のご出席をお願いします。  ★振込み先 　三井住友銀行    船場支店 （当座） ２１０７６４ 　りそな銀行  大阪営業部 （当座） ８０８７２６　　 　三菱東京ＵＦＪ銀行  瓦町支店 （当座） １０５２５１  ★振込み先口座名：大阪商工会議所（ｵｵｻｶｼｮｳｺｳｶｲｷﾞｼｮ）  ※上記３行と埼玉りそな銀行各本支店ATMからのお振込みの場合、振込手数料が不要です。 ※ご依頼人番号「9104100287」の10ケタをご入力ください。 ※請求書は原則発行しませんが、必要な場合はお申し出ください。  【お問合せ】大阪商工会議所　国際部（担当：中辻、藤田） TEL: 06-6944-6400　FAX: 06-6944-6293　E-mail: china@osaka.cci.or.jp   　　　　　　　　　　5/29「中国人事労務セミナー」参加申込書  FAX：06-6944-6293　　　　　　　　　　　　　　　　　大阪商工会議所国際部　中辻、藤田行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赤星真人(d006033)</dc:creator>
  <cp:lastModifiedBy>中辻慎二郎</cp:lastModifiedBy>
  <cp:revision>67</cp:revision>
  <cp:lastPrinted>2015-04-22T09:40:00Z</cp:lastPrinted>
  <dcterms:created xsi:type="dcterms:W3CDTF">2013-08-07T01:16:52Z</dcterms:created>
  <dcterms:modified xsi:type="dcterms:W3CDTF">2015-04-23T05:14:28Z</dcterms:modified>
</cp:coreProperties>
</file>