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1" r:id="rId2"/>
    <p:sldId id="262"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8A046"/>
    <a:srgbClr val="299F09"/>
    <a:srgbClr val="00A400"/>
    <a:srgbClr val="009E00"/>
    <a:srgbClr val="00A800"/>
    <a:srgbClr val="00A200"/>
    <a:srgbClr val="009900"/>
    <a:srgbClr val="33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63" autoAdjust="0"/>
    <p:restoredTop sz="94660"/>
  </p:normalViewPr>
  <p:slideViewPr>
    <p:cSldViewPr snapToGrid="0">
      <p:cViewPr>
        <p:scale>
          <a:sx n="100" d="100"/>
          <a:sy n="100" d="100"/>
        </p:scale>
        <p:origin x="-1584" y="-72"/>
      </p:cViewPr>
      <p:guideLst>
        <p:guide orient="horz" pos="3435"/>
        <p:guide pos="2449"/>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3006"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69" tIns="45785" rIns="91569" bIns="4578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841" y="0"/>
            <a:ext cx="2949786" cy="498693"/>
          </a:xfrm>
          <a:prstGeom prst="rect">
            <a:avLst/>
          </a:prstGeom>
        </p:spPr>
        <p:txBody>
          <a:bodyPr vert="horz" lIns="91569" tIns="45785" rIns="91569" bIns="45785" rtlCol="0"/>
          <a:lstStyle>
            <a:lvl1pPr algn="r">
              <a:defRPr sz="1100"/>
            </a:lvl1pPr>
          </a:lstStyle>
          <a:p>
            <a:fld id="{70F99883-74AE-4A2C-81B7-5B86A08198C0}" type="datetimeFigureOut">
              <a:rPr kumimoji="1" lang="ja-JP" altLang="en-US" smtClean="0"/>
              <a:t>2015/4/23</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69" tIns="45785" rIns="91569" bIns="4578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69" tIns="45785" rIns="91569" bIns="4578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69" tIns="45785" rIns="91569" bIns="4578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6" cy="498692"/>
          </a:xfrm>
          <a:prstGeom prst="rect">
            <a:avLst/>
          </a:prstGeom>
        </p:spPr>
        <p:txBody>
          <a:bodyPr vert="horz" lIns="91569" tIns="45785" rIns="91569" bIns="4578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4188238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4/23/2015</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図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7777241" cy="10908000"/>
          </a:xfrm>
          <a:prstGeom prst="rect">
            <a:avLst/>
          </a:prstGeom>
        </p:spPr>
      </p:pic>
      <p:pic>
        <p:nvPicPr>
          <p:cNvPr id="35" name="図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5154" y="4827146"/>
            <a:ext cx="862119" cy="352685"/>
          </a:xfrm>
          <a:prstGeom prst="rect">
            <a:avLst/>
          </a:prstGeom>
        </p:spPr>
      </p:pic>
      <p:pic>
        <p:nvPicPr>
          <p:cNvPr id="39" name="図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893" y="6622206"/>
            <a:ext cx="862119" cy="352685"/>
          </a:xfrm>
          <a:prstGeom prst="rect">
            <a:avLst/>
          </a:prstGeom>
        </p:spPr>
      </p:pic>
      <p:pic>
        <p:nvPicPr>
          <p:cNvPr id="32" name="図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8150" y="317178"/>
            <a:ext cx="4153846" cy="553846"/>
          </a:xfrm>
          <a:prstGeom prst="rect">
            <a:avLst/>
          </a:prstGeom>
        </p:spPr>
      </p:pic>
      <p:sp>
        <p:nvSpPr>
          <p:cNvPr id="10" name="正方形/長方形 9"/>
          <p:cNvSpPr/>
          <p:nvPr/>
        </p:nvSpPr>
        <p:spPr>
          <a:xfrm>
            <a:off x="435113" y="3621495"/>
            <a:ext cx="3429960" cy="5078313"/>
          </a:xfrm>
          <a:prstGeom prst="rect">
            <a:avLst/>
          </a:prstGeom>
        </p:spPr>
        <p:txBody>
          <a:bodyPr wrap="square">
            <a:spAutoFit/>
          </a:bodyPr>
          <a:lstStyle/>
          <a:p>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　中国</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でビジネスを展開する企業にとって、人</a:t>
            </a:r>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手不足と求職難が併存する中国労働</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市場を正確</a:t>
            </a:r>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理解し、優秀な人材を採用・定着させることは、大きな課題の一つです。</a:t>
            </a:r>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そこでこのたび</a:t>
            </a:r>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、株式会社パソナの中国法人で北京支店長を務められた三村氏を</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お招きし、高騰する人件費の適正な管理や、中国労働法規の基本部分、</a:t>
            </a:r>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現地化</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に向けた</a:t>
            </a:r>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課題</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注意</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すべきポイント等、日本本社や駐在員に不可欠な中国労務の最新トピックについて詳しくお話しいただくことにいたしました。</a:t>
            </a:r>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中国進出企業のご担当者様はもちろん、今後中国とのビジネスをご検討の企業ご担当者様や、中国駐在予定の方など、この機会に奮ってご参加ください！</a:t>
            </a:r>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b="1" dirty="0">
              <a:solidFill>
                <a:srgbClr val="004098"/>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713874" y="3873923"/>
            <a:ext cx="3886200" cy="1015663"/>
          </a:xfrm>
          <a:prstGeom prst="rect">
            <a:avLst/>
          </a:prstGeom>
        </p:spPr>
        <p:txBody>
          <a:bodyPr>
            <a:spAutoFit/>
          </a:bodyPr>
          <a:lstStyle/>
          <a:p>
            <a:pPr algn="r"/>
            <a:r>
              <a:rPr lang="en-US" altLang="ja-JP" sz="2700" b="1" spc="-300" dirty="0" smtClean="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2700" b="1" spc="-3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4000" b="1" spc="-300" dirty="0">
                <a:solidFill>
                  <a:srgbClr val="ED6C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700" b="1" spc="-3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4000" b="1" spc="-300" dirty="0">
                <a:solidFill>
                  <a:srgbClr val="ED6C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700" b="1" spc="-3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2700" b="1" spc="-300" dirty="0">
                <a:latin typeface="メイリオ" panose="020B0604030504040204" pitchFamily="50" charset="-128"/>
                <a:ea typeface="メイリオ" panose="020B0604030504040204" pitchFamily="50" charset="-128"/>
                <a:cs typeface="メイリオ" panose="020B0604030504040204" pitchFamily="50" charset="-128"/>
              </a:rPr>
              <a:t>（金</a:t>
            </a:r>
            <a:r>
              <a:rPr lang="ja-JP" altLang="en-US" sz="2700" b="1" spc="-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700" b="1" spc="-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2000" b="1" spc="-150" dirty="0" smtClean="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000" b="1" spc="-1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spc="-150"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2000" b="1" spc="-1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spc="-15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000" b="1" spc="-1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spc="-150" dirty="0" smtClean="0">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2000" b="1" spc="-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4982418" y="4827146"/>
            <a:ext cx="2689857" cy="523220"/>
          </a:xfrm>
          <a:prstGeom prst="rect">
            <a:avLst/>
          </a:prstGeom>
        </p:spPr>
        <p:txBody>
          <a:bodyPr wrap="square">
            <a:spAutoFit/>
          </a:bodyPr>
          <a:lstStyle/>
          <a:p>
            <a:r>
              <a:rPr lang="ja-JP" altLang="en-US" sz="1600" dirty="0" smtClean="0">
                <a:latin typeface="HGP創英角ｺﾞｼｯｸUB" panose="020B0900000000000000" pitchFamily="50" charset="-128"/>
                <a:ea typeface="HGP創英角ｺﾞｼｯｸUB" panose="020B0900000000000000" pitchFamily="50" charset="-128"/>
              </a:rPr>
              <a:t>大阪商工会議所 </a:t>
            </a:r>
            <a:r>
              <a:rPr lang="en-US" altLang="ja-JP" sz="1600" dirty="0" smtClean="0">
                <a:latin typeface="HGP創英角ｺﾞｼｯｸUB" panose="020B0900000000000000" pitchFamily="50" charset="-128"/>
                <a:ea typeface="HGP創英角ｺﾞｼｯｸUB" panose="020B0900000000000000" pitchFamily="50" charset="-128"/>
              </a:rPr>
              <a:t>6</a:t>
            </a:r>
            <a:r>
              <a:rPr lang="ja-JP" altLang="en-US" sz="1600" dirty="0" smtClean="0">
                <a:latin typeface="HGP創英角ｺﾞｼｯｸUB" panose="020B0900000000000000" pitchFamily="50" charset="-128"/>
                <a:ea typeface="HGP創英角ｺﾞｼｯｸUB" panose="020B0900000000000000" pitchFamily="50" charset="-128"/>
              </a:rPr>
              <a:t>階 桜の間</a:t>
            </a:r>
            <a:endParaRPr lang="en-US" altLang="ja-JP" sz="1600" dirty="0" smtClean="0">
              <a:latin typeface="HGP創英角ｺﾞｼｯｸUB" panose="020B0900000000000000" pitchFamily="50" charset="-128"/>
              <a:ea typeface="HGP創英角ｺﾞｼｯｸUB" panose="020B0900000000000000" pitchFamily="50" charset="-128"/>
            </a:endParaRPr>
          </a:p>
          <a:p>
            <a:r>
              <a:rPr lang="ja-JP" altLang="en-US" sz="1200" dirty="0" smtClean="0">
                <a:latin typeface="HGP創英角ｺﾞｼｯｸUB" panose="020B0900000000000000" pitchFamily="50" charset="-128"/>
                <a:ea typeface="HGP創英角ｺﾞｼｯｸUB" panose="020B0900000000000000" pitchFamily="50" charset="-128"/>
              </a:rPr>
              <a:t>　（大阪市中央区本町橋</a:t>
            </a:r>
            <a:r>
              <a:rPr lang="en-US" altLang="ja-JP" sz="1200" dirty="0" smtClean="0">
                <a:latin typeface="HGP創英角ｺﾞｼｯｸUB" panose="020B0900000000000000" pitchFamily="50" charset="-128"/>
                <a:ea typeface="HGP創英角ｺﾞｼｯｸUB" panose="020B0900000000000000" pitchFamily="50" charset="-128"/>
              </a:rPr>
              <a:t>2-8</a:t>
            </a:r>
            <a:r>
              <a:rPr lang="ja-JP" altLang="en-US" sz="1200" dirty="0" smtClean="0">
                <a:latin typeface="HGP創英角ｺﾞｼｯｸUB" panose="020B0900000000000000" pitchFamily="50" charset="-128"/>
                <a:ea typeface="HGP創英角ｺﾞｼｯｸUB" panose="020B0900000000000000" pitchFamily="50" charset="-128"/>
              </a:rPr>
              <a:t>）</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304462" y="6593990"/>
            <a:ext cx="3548349" cy="584775"/>
          </a:xfrm>
          <a:prstGeom prst="rect">
            <a:avLst/>
          </a:prstGeom>
        </p:spPr>
        <p:txBody>
          <a:bodyPr wrap="square">
            <a:spAutoFit/>
          </a:bodyPr>
          <a:lstStyle/>
          <a:p>
            <a:r>
              <a:rPr lang="ja-JP" altLang="en-US" sz="1600" dirty="0">
                <a:latin typeface="HGP創英角ｺﾞｼｯｸUB" panose="020B0900000000000000" pitchFamily="50" charset="-128"/>
                <a:ea typeface="HGP創英角ｺﾞｼｯｸUB" panose="020B0900000000000000" pitchFamily="50" charset="-128"/>
              </a:rPr>
              <a:t>株式会社パソナ　グローバル</a:t>
            </a:r>
            <a:r>
              <a:rPr lang="ja-JP" altLang="en-US" sz="1600" dirty="0" smtClean="0">
                <a:latin typeface="HGP創英角ｺﾞｼｯｸUB" panose="020B0900000000000000" pitchFamily="50" charset="-128"/>
                <a:ea typeface="HGP創英角ｺﾞｼｯｸUB" panose="020B0900000000000000" pitchFamily="50" charset="-128"/>
              </a:rPr>
              <a:t>事業部</a:t>
            </a:r>
            <a:endParaRPr lang="en-US" altLang="ja-JP" sz="1600" dirty="0" smtClean="0">
              <a:latin typeface="HGP創英角ｺﾞｼｯｸUB" panose="020B0900000000000000" pitchFamily="50" charset="-128"/>
              <a:ea typeface="HGP創英角ｺﾞｼｯｸUB" panose="020B0900000000000000" pitchFamily="50" charset="-128"/>
            </a:endParaRPr>
          </a:p>
          <a:p>
            <a:r>
              <a:rPr lang="ja-JP" altLang="en-US" sz="1600" dirty="0" smtClean="0">
                <a:latin typeface="HGP創英角ｺﾞｼｯｸUB" panose="020B0900000000000000" pitchFamily="50" charset="-128"/>
                <a:ea typeface="HGP創英角ｺﾞｼｯｸUB" panose="020B0900000000000000" pitchFamily="50" charset="-128"/>
              </a:rPr>
              <a:t>　マネージャー　</a:t>
            </a:r>
            <a:r>
              <a:rPr lang="ja-JP" altLang="en-US" sz="1600" dirty="0">
                <a:latin typeface="HGP創英角ｺﾞｼｯｸUB" panose="020B0900000000000000" pitchFamily="50" charset="-128"/>
                <a:ea typeface="HGP創英角ｺﾞｼｯｸUB" panose="020B0900000000000000" pitchFamily="50" charset="-128"/>
              </a:rPr>
              <a:t>　</a:t>
            </a:r>
            <a:r>
              <a:rPr lang="ja-JP" altLang="en-US" sz="1600" dirty="0" smtClean="0">
                <a:latin typeface="HGP創英角ｺﾞｼｯｸUB" panose="020B0900000000000000" pitchFamily="50" charset="-128"/>
                <a:ea typeface="HGP創英角ｺﾞｼｯｸUB" panose="020B0900000000000000" pitchFamily="50" charset="-128"/>
              </a:rPr>
              <a:t>三村　宗充 氏</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4127310" y="4837045"/>
            <a:ext cx="646331" cy="369332"/>
          </a:xfrm>
          <a:prstGeom prst="rect">
            <a:avLst/>
          </a:prstGeom>
        </p:spPr>
        <p:txBody>
          <a:bodyPr wrap="none">
            <a:spAutoFit/>
          </a:bodyPr>
          <a:lstStyle/>
          <a:p>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場所</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506830" y="6622206"/>
            <a:ext cx="646331" cy="369332"/>
          </a:xfrm>
          <a:prstGeom prst="rect">
            <a:avLst/>
          </a:prstGeom>
        </p:spPr>
        <p:txBody>
          <a:bodyPr wrap="none">
            <a:spAutoFit/>
          </a:bodyPr>
          <a:lstStyle/>
          <a:p>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講師</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2798811" y="9005728"/>
            <a:ext cx="2183610" cy="384721"/>
          </a:xfrm>
          <a:prstGeom prst="rect">
            <a:avLst/>
          </a:prstGeom>
        </p:spPr>
        <p:txBody>
          <a:bodyPr wrap="none">
            <a:spAutoFit/>
          </a:bodyPr>
          <a:lstStyle/>
          <a:p>
            <a:pPr algn="ctr"/>
            <a:r>
              <a:rPr lang="ja-JP" altLang="en-US" sz="1900" dirty="0">
                <a:solidFill>
                  <a:srgbClr val="ED6C00"/>
                </a:solidFill>
                <a:latin typeface="HGP創英角ｺﾞｼｯｸUB" panose="020B0900000000000000" pitchFamily="50" charset="-128"/>
                <a:ea typeface="HGP創英角ｺﾞｼｯｸUB" panose="020B0900000000000000" pitchFamily="50" charset="-128"/>
              </a:rPr>
              <a:t>お申込み・</a:t>
            </a:r>
            <a:r>
              <a:rPr lang="ja-JP" altLang="en-US" sz="1900" dirty="0" smtClean="0">
                <a:solidFill>
                  <a:srgbClr val="ED6C00"/>
                </a:solidFill>
                <a:latin typeface="HGP創英角ｺﾞｼｯｸUB" panose="020B0900000000000000" pitchFamily="50" charset="-128"/>
                <a:ea typeface="HGP創英角ｺﾞｼｯｸUB" panose="020B0900000000000000" pitchFamily="50" charset="-128"/>
              </a:rPr>
              <a:t>お問合せ</a:t>
            </a:r>
            <a:endParaRPr lang="ja-JP" altLang="en-US" sz="1900" dirty="0">
              <a:solidFill>
                <a:srgbClr val="ED6C00"/>
              </a:solidFill>
              <a:latin typeface="HGP創英角ｺﾞｼｯｸUB" panose="020B0900000000000000" pitchFamily="50" charset="-128"/>
              <a:ea typeface="HGP創英角ｺﾞｼｯｸUB" panose="020B0900000000000000" pitchFamily="50" charset="-128"/>
            </a:endParaRPr>
          </a:p>
        </p:txBody>
      </p:sp>
      <p:sp>
        <p:nvSpPr>
          <p:cNvPr id="43" name="正方形/長方形 42"/>
          <p:cNvSpPr/>
          <p:nvPr/>
        </p:nvSpPr>
        <p:spPr>
          <a:xfrm>
            <a:off x="1184794" y="7337214"/>
            <a:ext cx="6363653" cy="103580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講師ご経歴</a:t>
            </a: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2002</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　筑波大学卒業。同年　株式会社パソナ入社。日本国内にて人材派遣や派遣人員管理に関する提案営業、支店長等を経て、</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2012</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年１月よりパソナ中国法人「パソナ上海」の北京支店長に就任。華北エリアの日系企業に対する人材紹介や教育・人事管理に関する提案営業にも従事。</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年２月より現職。</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277747" y="882033"/>
            <a:ext cx="7225737" cy="1138773"/>
          </a:xfrm>
          <a:prstGeom prst="rect">
            <a:avLst/>
          </a:prstGeom>
          <a:noFill/>
        </p:spPr>
        <p:txBody>
          <a:bodyPr wrap="square" rtlCol="0">
            <a:spAutoFit/>
          </a:bodyPr>
          <a:lstStyle/>
          <a:p>
            <a:pPr algn="ctr"/>
            <a:r>
              <a:rPr kumimoji="1" lang="ja-JP" altLang="en-US" sz="4800" b="1" dirty="0" smtClean="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中国人事労務</a:t>
            </a:r>
            <a:r>
              <a:rPr kumimoji="1" lang="ja-JP" altLang="en-US" sz="4800" b="1" dirty="0" smtClean="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セミナー</a:t>
            </a:r>
            <a:endParaRPr kumimoji="1" lang="en-US" altLang="ja-JP" sz="4800" b="1" dirty="0" smtClean="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20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本社・駐在員双方に不可欠な最新情報をご提供</a:t>
            </a:r>
            <a:r>
              <a:rPr lang="ja-JP" altLang="en-US" sz="2000" b="1" dirty="0" smtClean="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b="1" dirty="0">
              <a:solidFill>
                <a:srgbClr val="FFFF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フローチャート : 代替処理 27"/>
          <p:cNvSpPr/>
          <p:nvPr/>
        </p:nvSpPr>
        <p:spPr>
          <a:xfrm>
            <a:off x="417897" y="9390449"/>
            <a:ext cx="723597" cy="267901"/>
          </a:xfrm>
          <a:prstGeom prst="flowChartAlternate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14080" y="9390449"/>
            <a:ext cx="947580" cy="276999"/>
          </a:xfrm>
          <a:prstGeom prst="rect">
            <a:avLst/>
          </a:prstGeom>
          <a:noFill/>
        </p:spPr>
        <p:txBody>
          <a:bodyPr wrap="square" rtlCol="0">
            <a:spAutoFit/>
          </a:bodyPr>
          <a:lstStyle/>
          <a:p>
            <a:r>
              <a:rPr kumimoji="1"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お申込み</a:t>
            </a:r>
            <a:endParaRPr kumimoji="1"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6" name="図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8143" y="3616932"/>
            <a:ext cx="862119" cy="352685"/>
          </a:xfrm>
          <a:prstGeom prst="rect">
            <a:avLst/>
          </a:prstGeom>
        </p:spPr>
      </p:pic>
      <p:sp>
        <p:nvSpPr>
          <p:cNvPr id="11" name="正方形/長方形 10"/>
          <p:cNvSpPr/>
          <p:nvPr/>
        </p:nvSpPr>
        <p:spPr>
          <a:xfrm>
            <a:off x="4098585" y="3741195"/>
            <a:ext cx="646331" cy="265457"/>
          </a:xfrm>
          <a:prstGeom prst="rect">
            <a:avLst/>
          </a:prstGeom>
        </p:spPr>
        <p:txBody>
          <a:bodyPr wrap="none">
            <a:spAutoFit/>
          </a:bodyPr>
          <a:lstStyle/>
          <a:p>
            <a:pPr algn="ctr">
              <a:lnSpc>
                <a:spcPct val="50000"/>
              </a:lnSpc>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日時</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フローチャート : 代替処理 46"/>
          <p:cNvSpPr/>
          <p:nvPr/>
        </p:nvSpPr>
        <p:spPr>
          <a:xfrm>
            <a:off x="3927589" y="10157864"/>
            <a:ext cx="600777" cy="347325"/>
          </a:xfrm>
          <a:prstGeom prst="flowChartAlternateProcess">
            <a:avLst/>
          </a:prstGeom>
          <a:solidFill>
            <a:srgbClr val="00A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 代替処理 47"/>
          <p:cNvSpPr/>
          <p:nvPr/>
        </p:nvSpPr>
        <p:spPr>
          <a:xfrm>
            <a:off x="3809947" y="9824489"/>
            <a:ext cx="1057328" cy="333375"/>
          </a:xfrm>
          <a:prstGeom prst="flowChartAlternateProcess">
            <a:avLst/>
          </a:prstGeom>
          <a:solidFill>
            <a:srgbClr val="00A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 代替処理 49"/>
          <p:cNvSpPr/>
          <p:nvPr/>
        </p:nvSpPr>
        <p:spPr>
          <a:xfrm>
            <a:off x="319981" y="9357795"/>
            <a:ext cx="835684" cy="267901"/>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ローチャート : 代替処理 55"/>
          <p:cNvSpPr/>
          <p:nvPr/>
        </p:nvSpPr>
        <p:spPr>
          <a:xfrm>
            <a:off x="341777" y="10254775"/>
            <a:ext cx="813888" cy="259275"/>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788150" y="409435"/>
            <a:ext cx="4153845" cy="400110"/>
          </a:xfrm>
          <a:prstGeom prst="rect">
            <a:avLst/>
          </a:prstGeom>
          <a:noFill/>
        </p:spPr>
        <p:txBody>
          <a:bodyPr wrap="square" rtlCol="0">
            <a:spAutoFit/>
          </a:bodyPr>
          <a:lstStyle/>
          <a:p>
            <a:pPr algn="ctr"/>
            <a:r>
              <a:rPr lang="ja-JP" altLang="en-US" sz="2000" b="1" spc="-300" dirty="0">
                <a:solidFill>
                  <a:srgbClr val="FF66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パソナ中国法人・前北京支店長に聞く</a:t>
            </a:r>
            <a:r>
              <a:rPr kumimoji="1" lang="ja-JP" altLang="en-US" sz="2000" b="1" spc="-300" dirty="0" smtClean="0">
                <a:solidFill>
                  <a:srgbClr val="FF66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000" b="1" spc="-300" dirty="0">
              <a:solidFill>
                <a:srgbClr val="FF66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415" y="8436143"/>
            <a:ext cx="862119" cy="352685"/>
          </a:xfrm>
          <a:prstGeom prst="rect">
            <a:avLst/>
          </a:prstGeom>
        </p:spPr>
      </p:pic>
      <p:pic>
        <p:nvPicPr>
          <p:cNvPr id="38" name="図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57350" y="2380757"/>
            <a:ext cx="6119891" cy="1094925"/>
          </a:xfrm>
          <a:prstGeom prst="rect">
            <a:avLst/>
          </a:prstGeom>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52" y="9399425"/>
            <a:ext cx="7557190" cy="1426095"/>
          </a:xfrm>
          <a:prstGeom prst="rect">
            <a:avLst/>
          </a:prstGeom>
        </p:spPr>
      </p:pic>
      <p:sp>
        <p:nvSpPr>
          <p:cNvPr id="18" name="正方形/長方形 17"/>
          <p:cNvSpPr/>
          <p:nvPr/>
        </p:nvSpPr>
        <p:spPr>
          <a:xfrm>
            <a:off x="381933" y="9357795"/>
            <a:ext cx="7013373" cy="1384995"/>
          </a:xfrm>
          <a:prstGeom prst="rect">
            <a:avLst/>
          </a:prstGeom>
        </p:spPr>
        <p:txBody>
          <a:bodyPr wrap="square">
            <a:spAutoFit/>
          </a:bodyPr>
          <a:lstStyle/>
          <a:p>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大阪</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商工会議所</a:t>
            </a:r>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100" spc="-15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spc="-15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http://www.osaka.cci.or.jp/event/seminar/201504/D11150529013.html</a:t>
            </a:r>
            <a:r>
              <a:rPr lang="ja-JP" altLang="en-US" sz="1100" spc="-15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spc="-15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（裏面の申込書）にてお申込みください</a:t>
            </a:r>
          </a:p>
          <a:p>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お申込後、</a:t>
            </a:r>
            <a:r>
              <a:rPr lang="en-US" altLang="ja-JP"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（金）までに受講票を</a:t>
            </a:r>
            <a:r>
              <a:rPr lang="en-US" altLang="ja-JP"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（アドレスをお持ちでない</a:t>
            </a:r>
          </a:p>
          <a:p>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方</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）にてお送りします。当日お名刺とともにご持参ください</a:t>
            </a:r>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大阪</a:t>
            </a:r>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商工</a:t>
            </a:r>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会議所　国際部　担当：中辻、藤田</a:t>
            </a:r>
            <a:endParaRPr lang="en-US" altLang="ja-JP"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TEL:06-6944-6400</a:t>
            </a:r>
            <a:r>
              <a:rPr lang="ja-JP" altLang="en-US"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FAX:06-6944-6293</a:t>
            </a:r>
            <a:endParaRPr lang="ja-JP" altLang="en-US" sz="1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19980" y="10254775"/>
            <a:ext cx="813886" cy="2769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319980" y="10254775"/>
            <a:ext cx="821514" cy="276999"/>
          </a:xfrm>
          <a:prstGeom prst="rect">
            <a:avLst/>
          </a:prstGeom>
          <a:noFill/>
        </p:spPr>
        <p:txBody>
          <a:bodyPr wrap="square" rtlCol="0">
            <a:spAutoFit/>
          </a:bodyPr>
          <a:lstStyle/>
          <a:p>
            <a:pPr algn="ctr"/>
            <a:r>
              <a:rPr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お問合せ</a:t>
            </a:r>
            <a:endParaRPr kumimoji="1"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角丸四角形 4"/>
          <p:cNvSpPr/>
          <p:nvPr/>
        </p:nvSpPr>
        <p:spPr>
          <a:xfrm>
            <a:off x="325866" y="9357795"/>
            <a:ext cx="829799" cy="2812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319981" y="9362040"/>
            <a:ext cx="821514" cy="276999"/>
          </a:xfrm>
          <a:prstGeom prst="rect">
            <a:avLst/>
          </a:prstGeom>
          <a:noFill/>
        </p:spPr>
        <p:txBody>
          <a:bodyPr wrap="square" rtlCol="0">
            <a:spAutoFit/>
          </a:bodyPr>
          <a:lstStyle/>
          <a:p>
            <a:pPr algn="ctr"/>
            <a:r>
              <a:rPr kumimoji="1" lang="ja-JP" altLang="en-US" sz="12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お申込み</a:t>
            </a:r>
            <a:endParaRPr kumimoji="1" lang="ja-JP" altLang="en-US" sz="12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91415" y="8436143"/>
            <a:ext cx="877163" cy="369332"/>
          </a:xfrm>
          <a:prstGeom prst="rect">
            <a:avLst/>
          </a:prstGeom>
        </p:spPr>
        <p:txBody>
          <a:bodyPr wrap="none">
            <a:spAutoFit/>
          </a:bodyPr>
          <a:lstStyle/>
          <a:p>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参加費</a:t>
            </a:r>
          </a:p>
        </p:txBody>
      </p:sp>
      <p:sp>
        <p:nvSpPr>
          <p:cNvPr id="36" name="正方形/長方形 35"/>
          <p:cNvSpPr/>
          <p:nvPr/>
        </p:nvSpPr>
        <p:spPr>
          <a:xfrm>
            <a:off x="1290563" y="8451532"/>
            <a:ext cx="6353350" cy="338554"/>
          </a:xfrm>
          <a:prstGeom prst="rect">
            <a:avLst/>
          </a:prstGeom>
        </p:spPr>
        <p:txBody>
          <a:bodyPr wrap="square">
            <a:spAutoFit/>
          </a:bodyPr>
          <a:lstStyle/>
          <a:p>
            <a:r>
              <a:rPr lang="ja-JP" altLang="en-US" sz="1600" dirty="0" smtClean="0">
                <a:latin typeface="HGP創英角ｺﾞｼｯｸUB" panose="020B0900000000000000" pitchFamily="50" charset="-128"/>
                <a:ea typeface="HGP創英角ｺﾞｼｯｸUB" panose="020B0900000000000000" pitchFamily="50" charset="-128"/>
              </a:rPr>
              <a:t>大商会員</a:t>
            </a:r>
            <a:r>
              <a:rPr lang="ja-JP" altLang="en-US" sz="1600" dirty="0">
                <a:latin typeface="HGP創英角ｺﾞｼｯｸUB" panose="020B0900000000000000" pitchFamily="50" charset="-128"/>
                <a:ea typeface="HGP創英角ｺﾞｼｯｸUB" panose="020B0900000000000000" pitchFamily="50" charset="-128"/>
              </a:rPr>
              <a:t>：</a:t>
            </a:r>
            <a:r>
              <a:rPr lang="en-US" altLang="ja-JP" sz="1600" dirty="0">
                <a:latin typeface="HGP創英角ｺﾞｼｯｸUB" panose="020B0900000000000000" pitchFamily="50" charset="-128"/>
                <a:ea typeface="HGP創英角ｺﾞｼｯｸUB" panose="020B0900000000000000" pitchFamily="50" charset="-128"/>
              </a:rPr>
              <a:t>8,000</a:t>
            </a:r>
            <a:r>
              <a:rPr lang="ja-JP" altLang="en-US" sz="1600" dirty="0" smtClean="0">
                <a:latin typeface="HGP創英角ｺﾞｼｯｸUB" panose="020B0900000000000000" pitchFamily="50" charset="-128"/>
                <a:ea typeface="HGP創英角ｺﾞｼｯｸUB" panose="020B0900000000000000" pitchFamily="50" charset="-128"/>
              </a:rPr>
              <a:t>円</a:t>
            </a:r>
            <a:r>
              <a:rPr lang="ja-JP" altLang="en-US" sz="1600" dirty="0">
                <a:latin typeface="HGP創英角ｺﾞｼｯｸUB" panose="020B0900000000000000" pitchFamily="50" charset="-128"/>
                <a:ea typeface="HGP創英角ｺﾞｼｯｸUB" panose="020B0900000000000000" pitchFamily="50" charset="-128"/>
              </a:rPr>
              <a:t>　</a:t>
            </a:r>
            <a:r>
              <a:rPr lang="ja-JP" altLang="en-US" sz="1600" dirty="0" smtClean="0">
                <a:latin typeface="HGP創英角ｺﾞｼｯｸUB" panose="020B0900000000000000" pitchFamily="50" charset="-128"/>
                <a:ea typeface="HGP創英角ｺﾞｼｯｸUB" panose="020B0900000000000000" pitchFamily="50" charset="-128"/>
              </a:rPr>
              <a:t>非会員</a:t>
            </a:r>
            <a:r>
              <a:rPr lang="ja-JP" altLang="en-US" sz="1600" dirty="0">
                <a:latin typeface="HGP創英角ｺﾞｼｯｸUB" panose="020B0900000000000000" pitchFamily="50" charset="-128"/>
                <a:ea typeface="HGP創英角ｺﾞｼｯｸUB" panose="020B0900000000000000" pitchFamily="50" charset="-128"/>
              </a:rPr>
              <a:t>・一般：</a:t>
            </a:r>
            <a:r>
              <a:rPr lang="en-US" altLang="ja-JP" sz="1600" dirty="0">
                <a:latin typeface="HGP創英角ｺﾞｼｯｸUB" panose="020B0900000000000000" pitchFamily="50" charset="-128"/>
                <a:ea typeface="HGP創英角ｺﾞｼｯｸUB" panose="020B0900000000000000" pitchFamily="50" charset="-128"/>
              </a:rPr>
              <a:t>16,000</a:t>
            </a:r>
            <a:r>
              <a:rPr lang="ja-JP" altLang="en-US" sz="1600" dirty="0" smtClean="0">
                <a:latin typeface="HGP創英角ｺﾞｼｯｸUB" panose="020B0900000000000000" pitchFamily="50" charset="-128"/>
                <a:ea typeface="HGP創英角ｺﾞｼｯｸUB" panose="020B0900000000000000" pitchFamily="50" charset="-128"/>
              </a:rPr>
              <a:t>円 </a:t>
            </a:r>
            <a:r>
              <a:rPr lang="en-US" altLang="ja-JP" sz="1200" dirty="0" smtClean="0">
                <a:latin typeface="HGP創英角ｺﾞｼｯｸUB" panose="020B0900000000000000" pitchFamily="50" charset="-128"/>
                <a:ea typeface="HGP創英角ｺﾞｼｯｸUB" panose="020B0900000000000000" pitchFamily="50" charset="-128"/>
              </a:rPr>
              <a:t>(</a:t>
            </a:r>
            <a:r>
              <a:rPr lang="en-US" altLang="ja-JP" sz="1200" dirty="0">
                <a:latin typeface="HGP創英角ｺﾞｼｯｸUB" panose="020B0900000000000000" pitchFamily="50" charset="-128"/>
                <a:ea typeface="HGP創英角ｺﾞｼｯｸUB" panose="020B0900000000000000" pitchFamily="50" charset="-128"/>
              </a:rPr>
              <a:t>1</a:t>
            </a:r>
            <a:r>
              <a:rPr lang="ja-JP" altLang="en-US" sz="1200" dirty="0">
                <a:latin typeface="HGP創英角ｺﾞｼｯｸUB" panose="020B0900000000000000" pitchFamily="50" charset="-128"/>
                <a:ea typeface="HGP創英角ｺﾞｼｯｸUB" panose="020B0900000000000000" pitchFamily="50" charset="-128"/>
              </a:rPr>
              <a:t>名あたり。消費税込</a:t>
            </a:r>
            <a:r>
              <a:rPr lang="en-US" altLang="ja-JP" sz="1200" dirty="0" smtClean="0">
                <a:latin typeface="HGP創英角ｺﾞｼｯｸUB" panose="020B0900000000000000" pitchFamily="50" charset="-128"/>
                <a:ea typeface="HGP創英角ｺﾞｼｯｸUB" panose="020B0900000000000000" pitchFamily="50" charset="-128"/>
              </a:rPr>
              <a:t>)</a:t>
            </a:r>
            <a:endParaRPr lang="ja-JP" altLang="en-US" sz="1600" dirty="0">
              <a:latin typeface="HGP創英角ｺﾞｼｯｸUB" panose="020B0900000000000000" pitchFamily="50" charset="-128"/>
              <a:ea typeface="HGP創英角ｺﾞｼｯｸUB" panose="020B0900000000000000" pitchFamily="50" charset="-128"/>
            </a:endParaRPr>
          </a:p>
        </p:txBody>
      </p:sp>
      <p:pic>
        <p:nvPicPr>
          <p:cNvPr id="33" name="図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980" y="2121271"/>
            <a:ext cx="1651089" cy="1282729"/>
          </a:xfrm>
          <a:prstGeom prst="rect">
            <a:avLst/>
          </a:prstGeom>
        </p:spPr>
      </p:pic>
      <p:sp>
        <p:nvSpPr>
          <p:cNvPr id="3" name="正方形/長方形 2"/>
          <p:cNvSpPr/>
          <p:nvPr/>
        </p:nvSpPr>
        <p:spPr>
          <a:xfrm rot="-420000">
            <a:off x="375690" y="2306100"/>
            <a:ext cx="1559948" cy="913070"/>
          </a:xfrm>
          <a:prstGeom prst="rect">
            <a:avLst/>
          </a:prstGeom>
        </p:spPr>
        <p:txBody>
          <a:bodyPr wrap="square">
            <a:spAutoFit/>
          </a:bodyPr>
          <a:lstStyle/>
          <a:p>
            <a:pPr algn="ctr">
              <a:lnSpc>
                <a:spcPts val="3200"/>
              </a:lnSpc>
            </a:pPr>
            <a:r>
              <a:rPr lang="ja-JP" altLang="en-US" sz="2400" b="1" dirty="0">
                <a:solidFill>
                  <a:srgbClr val="FF66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a:t>
            </a:r>
          </a:p>
          <a:p>
            <a:pPr algn="ctr">
              <a:lnSpc>
                <a:spcPts val="3200"/>
              </a:lnSpc>
            </a:pPr>
            <a:r>
              <a:rPr lang="en-US" altLang="ja-JP" sz="2400" b="1" dirty="0" smtClean="0">
                <a:solidFill>
                  <a:srgbClr val="FF66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400" b="1" dirty="0" smtClean="0">
                <a:solidFill>
                  <a:srgbClr val="FF66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名限定</a:t>
            </a:r>
            <a:endParaRPr lang="ja-JP" altLang="en-US" sz="2400" b="1" dirty="0">
              <a:solidFill>
                <a:srgbClr val="FF66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2228849" y="1959153"/>
            <a:ext cx="5315495" cy="1569660"/>
          </a:xfrm>
          <a:prstGeom prst="rect">
            <a:avLst/>
          </a:prstGeom>
        </p:spPr>
        <p:txBody>
          <a:bodyPr wrap="square">
            <a:spAutoFit/>
          </a:bodyPr>
          <a:lstStyle/>
          <a:p>
            <a:pPr algn="just"/>
            <a:r>
              <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本セミナー</a:t>
            </a:r>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で学べる</a:t>
            </a:r>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内容≫</a:t>
            </a:r>
            <a:endParaRPr lang="en-US" altLang="ja-JP"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just"/>
            <a:r>
              <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○在中国日系企業の賃金及び昇給の最新動向</a:t>
            </a:r>
          </a:p>
          <a:p>
            <a:pPr algn="just"/>
            <a:r>
              <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中国人従業員の効果的な評価・昇給とは？</a:t>
            </a:r>
            <a:endParaRPr lang="en-US" altLang="ja-JP"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just"/>
            <a:r>
              <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○中国の人材マーケットの実態と、採用で失敗しないためのポイント</a:t>
            </a:r>
            <a:endParaRPr lang="en-US" altLang="ja-JP"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just"/>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中国における労働関係法規の基本と最新動向</a:t>
            </a:r>
            <a:endParaRPr lang="en-US" altLang="ja-JP"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just"/>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○日中の文化的相違を踏まえたマネジメントのコツ</a:t>
            </a:r>
            <a:endParaRPr lang="en-US" altLang="ja-JP"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just"/>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○現地化に向けた日系企業の共通課題と注意すべきポイント</a:t>
            </a:r>
            <a:endParaRPr lang="ja-JP" altLang="en-US" sz="1200"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pPr algn="just"/>
            <a:r>
              <a:rPr lang="ja-JP" altLang="en-US"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○中国駐在員に求められる人事労務リスク対策</a:t>
            </a:r>
            <a:endParaRPr lang="en-US" altLang="ja-JP" sz="1200" dirty="0" smtClean="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6282" y="250841"/>
            <a:ext cx="1438626" cy="173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2322" y="250841"/>
            <a:ext cx="163960" cy="187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図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6667" y="5785415"/>
            <a:ext cx="862119" cy="352685"/>
          </a:xfrm>
          <a:prstGeom prst="rect">
            <a:avLst/>
          </a:prstGeom>
        </p:spPr>
      </p:pic>
      <p:sp>
        <p:nvSpPr>
          <p:cNvPr id="42" name="正方形/長方形 41"/>
          <p:cNvSpPr/>
          <p:nvPr/>
        </p:nvSpPr>
        <p:spPr>
          <a:xfrm>
            <a:off x="4094562" y="5785415"/>
            <a:ext cx="646331" cy="369332"/>
          </a:xfrm>
          <a:prstGeom prst="rect">
            <a:avLst/>
          </a:prstGeom>
        </p:spPr>
        <p:txBody>
          <a:bodyPr wrap="none">
            <a:spAutoFit/>
          </a:bodyPr>
          <a:lstStyle/>
          <a:p>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定員</a:t>
            </a:r>
          </a:p>
        </p:txBody>
      </p:sp>
      <p:sp>
        <p:nvSpPr>
          <p:cNvPr id="44" name="正方形/長方形 43"/>
          <p:cNvSpPr/>
          <p:nvPr/>
        </p:nvSpPr>
        <p:spPr>
          <a:xfrm>
            <a:off x="4982421" y="5785415"/>
            <a:ext cx="2689857" cy="523220"/>
          </a:xfrm>
          <a:prstGeom prst="rect">
            <a:avLst/>
          </a:prstGeom>
        </p:spPr>
        <p:txBody>
          <a:bodyPr wrap="square">
            <a:spAutoFit/>
          </a:bodyPr>
          <a:lstStyle/>
          <a:p>
            <a:r>
              <a:rPr lang="ja-JP" altLang="en-US" sz="1600" dirty="0">
                <a:latin typeface="HGP創英角ｺﾞｼｯｸUB" panose="020B0900000000000000" pitchFamily="50" charset="-128"/>
                <a:ea typeface="HGP創英角ｺﾞｼｯｸUB" panose="020B0900000000000000" pitchFamily="50" charset="-128"/>
              </a:rPr>
              <a:t>申込先</a:t>
            </a:r>
            <a:r>
              <a:rPr lang="ja-JP" altLang="en-US" sz="1600" dirty="0" smtClean="0">
                <a:latin typeface="HGP創英角ｺﾞｼｯｸUB" panose="020B0900000000000000" pitchFamily="50" charset="-128"/>
                <a:ea typeface="HGP創英角ｺﾞｼｯｸUB" panose="020B0900000000000000" pitchFamily="50" charset="-128"/>
              </a:rPr>
              <a:t>着</a:t>
            </a:r>
            <a:r>
              <a:rPr lang="en-US" altLang="ja-JP" sz="1600" dirty="0" smtClean="0">
                <a:latin typeface="HGP創英角ｺﾞｼｯｸUB" panose="020B0900000000000000" pitchFamily="50" charset="-128"/>
                <a:ea typeface="HGP創英角ｺﾞｼｯｸUB" panose="020B0900000000000000" pitchFamily="50" charset="-128"/>
              </a:rPr>
              <a:t>30</a:t>
            </a:r>
            <a:r>
              <a:rPr lang="ja-JP" altLang="en-US" sz="1600" dirty="0" smtClean="0">
                <a:latin typeface="HGP創英角ｺﾞｼｯｸUB" panose="020B0900000000000000" pitchFamily="50" charset="-128"/>
                <a:ea typeface="HGP創英角ｺﾞｼｯｸUB" panose="020B0900000000000000" pitchFamily="50" charset="-128"/>
              </a:rPr>
              <a:t>名</a:t>
            </a:r>
            <a:endParaRPr lang="en-US" altLang="ja-JP" sz="1600" dirty="0" smtClean="0">
              <a:latin typeface="HGP創英角ｺﾞｼｯｸUB" panose="020B0900000000000000" pitchFamily="50" charset="-128"/>
              <a:ea typeface="HGP創英角ｺﾞｼｯｸUB" panose="020B0900000000000000" pitchFamily="50" charset="-128"/>
            </a:endParaRPr>
          </a:p>
          <a:p>
            <a:r>
              <a:rPr lang="ja-JP" altLang="en-US" sz="1200" dirty="0" smtClean="0">
                <a:latin typeface="HGP創英角ｺﾞｼｯｸUB" panose="020B0900000000000000" pitchFamily="50" charset="-128"/>
                <a:ea typeface="HGP創英角ｺﾞｼｯｸUB" panose="020B0900000000000000" pitchFamily="50" charset="-128"/>
              </a:rPr>
              <a:t>　（</a:t>
            </a:r>
            <a:r>
              <a:rPr lang="en-US" altLang="ja-JP" sz="1200" dirty="0" smtClean="0">
                <a:latin typeface="HGP創英角ｺﾞｼｯｸUB" panose="020B0900000000000000" pitchFamily="50" charset="-128"/>
                <a:ea typeface="HGP創英角ｺﾞｼｯｸUB" panose="020B0900000000000000" pitchFamily="50" charset="-128"/>
              </a:rPr>
              <a:t>※1</a:t>
            </a:r>
            <a:r>
              <a:rPr lang="ja-JP" altLang="en-US" sz="1200" dirty="0" smtClean="0">
                <a:latin typeface="HGP創英角ｺﾞｼｯｸUB" panose="020B0900000000000000" pitchFamily="50" charset="-128"/>
                <a:ea typeface="HGP創英角ｺﾞｼｯｸUB" panose="020B0900000000000000" pitchFamily="50" charset="-128"/>
              </a:rPr>
              <a:t>社から複数名の参加も可）</a:t>
            </a:r>
            <a:endParaRPr lang="en-US" altLang="ja-JP" sz="1200" dirty="0" smtClean="0">
              <a:latin typeface="HGP創英角ｺﾞｼｯｸUB" panose="020B0900000000000000" pitchFamily="50" charset="-128"/>
              <a:ea typeface="HGP創英角ｺﾞｼｯｸUB" panose="020B0900000000000000" pitchFamily="50" charset="-128"/>
            </a:endParaRPr>
          </a:p>
        </p:txBody>
      </p:sp>
      <p:pic>
        <p:nvPicPr>
          <p:cNvPr id="49" name="図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0690" y="6259898"/>
            <a:ext cx="862119" cy="352685"/>
          </a:xfrm>
          <a:prstGeom prst="rect">
            <a:avLst/>
          </a:prstGeom>
        </p:spPr>
      </p:pic>
      <p:sp>
        <p:nvSpPr>
          <p:cNvPr id="52" name="正方形/長方形 51"/>
          <p:cNvSpPr/>
          <p:nvPr/>
        </p:nvSpPr>
        <p:spPr>
          <a:xfrm>
            <a:off x="4113049" y="6259898"/>
            <a:ext cx="646331" cy="369332"/>
          </a:xfrm>
          <a:prstGeom prst="rect">
            <a:avLst/>
          </a:prstGeom>
        </p:spPr>
        <p:txBody>
          <a:bodyPr wrap="none">
            <a:spAutoFit/>
          </a:bodyPr>
          <a:lstStyle/>
          <a:p>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締切</a:t>
            </a:r>
          </a:p>
        </p:txBody>
      </p:sp>
      <p:sp>
        <p:nvSpPr>
          <p:cNvPr id="54" name="正方形/長方形 53"/>
          <p:cNvSpPr/>
          <p:nvPr/>
        </p:nvSpPr>
        <p:spPr>
          <a:xfrm>
            <a:off x="4982417" y="6265136"/>
            <a:ext cx="2689857" cy="523220"/>
          </a:xfrm>
          <a:prstGeom prst="rect">
            <a:avLst/>
          </a:prstGeom>
        </p:spPr>
        <p:txBody>
          <a:bodyPr wrap="square">
            <a:spAutoFit/>
          </a:bodyPr>
          <a:lstStyle/>
          <a:p>
            <a:r>
              <a:rPr lang="en-US" altLang="ja-JP" sz="1600" u="sng" dirty="0" smtClean="0">
                <a:solidFill>
                  <a:srgbClr val="FF0000"/>
                </a:solidFill>
                <a:latin typeface="HGP創英角ｺﾞｼｯｸUB" panose="020B0900000000000000" pitchFamily="50" charset="-128"/>
                <a:ea typeface="HGP創英角ｺﾞｼｯｸUB" panose="020B0900000000000000" pitchFamily="50" charset="-128"/>
              </a:rPr>
              <a:t>2015</a:t>
            </a:r>
            <a:r>
              <a:rPr lang="ja-JP" altLang="en-US" sz="1600" u="sng" dirty="0" smtClean="0">
                <a:solidFill>
                  <a:srgbClr val="FF0000"/>
                </a:solidFill>
                <a:latin typeface="HGP創英角ｺﾞｼｯｸUB" panose="020B0900000000000000" pitchFamily="50" charset="-128"/>
                <a:ea typeface="HGP創英角ｺﾞｼｯｸUB" panose="020B0900000000000000" pitchFamily="50" charset="-128"/>
              </a:rPr>
              <a:t>年</a:t>
            </a:r>
            <a:r>
              <a:rPr lang="en-US" altLang="ja-JP" sz="1600" u="sng" dirty="0" smtClean="0">
                <a:solidFill>
                  <a:srgbClr val="FF0000"/>
                </a:solidFill>
                <a:latin typeface="HGP創英角ｺﾞｼｯｸUB" panose="020B0900000000000000" pitchFamily="50" charset="-128"/>
                <a:ea typeface="HGP創英角ｺﾞｼｯｸUB" panose="020B0900000000000000" pitchFamily="50" charset="-128"/>
              </a:rPr>
              <a:t>5</a:t>
            </a:r>
            <a:r>
              <a:rPr lang="ja-JP" altLang="en-US" sz="1600" u="sng" dirty="0" smtClean="0">
                <a:solidFill>
                  <a:srgbClr val="FF0000"/>
                </a:solidFill>
                <a:latin typeface="HGP創英角ｺﾞｼｯｸUB" panose="020B0900000000000000" pitchFamily="50" charset="-128"/>
                <a:ea typeface="HGP創英角ｺﾞｼｯｸUB" panose="020B0900000000000000" pitchFamily="50" charset="-128"/>
              </a:rPr>
              <a:t>月</a:t>
            </a:r>
            <a:r>
              <a:rPr lang="en-US" altLang="ja-JP" sz="1600" u="sng" dirty="0" smtClean="0">
                <a:solidFill>
                  <a:srgbClr val="FF0000"/>
                </a:solidFill>
                <a:latin typeface="HGP創英角ｺﾞｼｯｸUB" panose="020B0900000000000000" pitchFamily="50" charset="-128"/>
                <a:ea typeface="HGP創英角ｺﾞｼｯｸUB" panose="020B0900000000000000" pitchFamily="50" charset="-128"/>
              </a:rPr>
              <a:t>22</a:t>
            </a:r>
            <a:r>
              <a:rPr lang="ja-JP" altLang="en-US" sz="1600" u="sng" dirty="0" smtClean="0">
                <a:solidFill>
                  <a:srgbClr val="FF0000"/>
                </a:solidFill>
                <a:latin typeface="HGP創英角ｺﾞｼｯｸUB" panose="020B0900000000000000" pitchFamily="50" charset="-128"/>
                <a:ea typeface="HGP創英角ｺﾞｼｯｸUB" panose="020B0900000000000000" pitchFamily="50" charset="-128"/>
              </a:rPr>
              <a:t>日（金）</a:t>
            </a:r>
            <a:endParaRPr lang="en-US" altLang="ja-JP" sz="1600" u="sng"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200" dirty="0" smtClean="0">
                <a:latin typeface="HGP創英角ｺﾞｼｯｸUB" panose="020B0900000000000000" pitchFamily="50" charset="-128"/>
                <a:ea typeface="HGP創英角ｺﾞｼｯｸUB" panose="020B0900000000000000" pitchFamily="50" charset="-128"/>
              </a:rPr>
              <a:t>　（</a:t>
            </a:r>
            <a:r>
              <a:rPr lang="en-US" altLang="ja-JP" sz="1200" dirty="0" smtClean="0">
                <a:latin typeface="HGP創英角ｺﾞｼｯｸUB" panose="020B0900000000000000" pitchFamily="50" charset="-128"/>
                <a:ea typeface="HGP創英角ｺﾞｼｯｸUB" panose="020B0900000000000000" pitchFamily="50" charset="-128"/>
              </a:rPr>
              <a:t>※</a:t>
            </a:r>
            <a:r>
              <a:rPr lang="ja-JP" altLang="en-US" sz="1200" dirty="0" smtClean="0">
                <a:latin typeface="HGP創英角ｺﾞｼｯｸUB" panose="020B0900000000000000" pitchFamily="50" charset="-128"/>
                <a:ea typeface="HGP創英角ｺﾞｼｯｸUB" panose="020B0900000000000000" pitchFamily="50" charset="-128"/>
              </a:rPr>
              <a:t>ただし、定員に達し次第締切）</a:t>
            </a:r>
            <a:endParaRPr lang="en-US" altLang="ja-JP" sz="1200" dirty="0" smtClean="0">
              <a:latin typeface="HGP創英角ｺﾞｼｯｸUB" panose="020B0900000000000000" pitchFamily="50" charset="-128"/>
              <a:ea typeface="HGP創英角ｺﾞｼｯｸUB" panose="020B0900000000000000" pitchFamily="50" charset="-128"/>
            </a:endParaRPr>
          </a:p>
        </p:txBody>
      </p:sp>
      <p:pic>
        <p:nvPicPr>
          <p:cNvPr id="55" name="図 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0692" y="5302859"/>
            <a:ext cx="862119" cy="352685"/>
          </a:xfrm>
          <a:prstGeom prst="rect">
            <a:avLst/>
          </a:prstGeom>
        </p:spPr>
      </p:pic>
      <p:sp>
        <p:nvSpPr>
          <p:cNvPr id="58" name="正方形/長方形 57"/>
          <p:cNvSpPr/>
          <p:nvPr/>
        </p:nvSpPr>
        <p:spPr>
          <a:xfrm>
            <a:off x="4105944" y="5302859"/>
            <a:ext cx="646331" cy="369332"/>
          </a:xfrm>
          <a:prstGeom prst="rect">
            <a:avLst/>
          </a:prstGeom>
        </p:spPr>
        <p:txBody>
          <a:bodyPr wrap="none">
            <a:spAutoFit/>
          </a:bodyPr>
          <a:lstStyle/>
          <a:p>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主催</a:t>
            </a:r>
          </a:p>
        </p:txBody>
      </p:sp>
      <p:sp>
        <p:nvSpPr>
          <p:cNvPr id="59" name="正方形/長方形 58"/>
          <p:cNvSpPr/>
          <p:nvPr/>
        </p:nvSpPr>
        <p:spPr>
          <a:xfrm>
            <a:off x="4982421" y="5302859"/>
            <a:ext cx="2689857" cy="338554"/>
          </a:xfrm>
          <a:prstGeom prst="rect">
            <a:avLst/>
          </a:prstGeom>
        </p:spPr>
        <p:txBody>
          <a:bodyPr wrap="square">
            <a:spAutoFit/>
          </a:bodyPr>
          <a:lstStyle/>
          <a:p>
            <a:r>
              <a:rPr lang="ja-JP" altLang="en-US" sz="1600" dirty="0" smtClean="0">
                <a:latin typeface="HGP創英角ｺﾞｼｯｸUB" panose="020B0900000000000000" pitchFamily="50" charset="-128"/>
                <a:ea typeface="HGP創英角ｺﾞｼｯｸUB" panose="020B0900000000000000" pitchFamily="50" charset="-128"/>
              </a:rPr>
              <a:t>大阪商工会議所</a:t>
            </a:r>
            <a:endParaRPr lang="en-US" altLang="ja-JP" sz="1600" dirty="0" smtClean="0">
              <a:latin typeface="HGP創英角ｺﾞｼｯｸUB" panose="020B0900000000000000" pitchFamily="50" charset="-128"/>
              <a:ea typeface="HGP創英角ｺﾞｼｯｸUB" panose="020B0900000000000000" pitchFamily="50" charset="-128"/>
            </a:endParaRPr>
          </a:p>
        </p:txBody>
      </p:sp>
      <p:pic>
        <p:nvPicPr>
          <p:cNvPr id="7" name="図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0305" y="7213858"/>
            <a:ext cx="775290" cy="99680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988" y="581024"/>
            <a:ext cx="6705600" cy="4514851"/>
          </a:xfrm>
        </p:spPr>
        <p:txBody>
          <a:bodyPr/>
          <a:lstStyle/>
          <a:p>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【お申込・お支払方法</a:t>
            </a: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ja-JP" sz="105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05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（金）まで</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に、ﾎｰﾑﾍﾟｰｼﾞ</a:t>
            </a:r>
            <a:r>
              <a:rPr lang="ja-JP" altLang="ja-JP" sz="1050" spc="-1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spc="-150" dirty="0">
                <a:latin typeface="メイリオ" panose="020B0604030504040204" pitchFamily="50" charset="-128"/>
                <a:ea typeface="メイリオ" panose="020B0604030504040204" pitchFamily="50" charset="-128"/>
                <a:cs typeface="メイリオ" panose="020B0604030504040204" pitchFamily="50" charset="-128"/>
              </a:rPr>
              <a:t>http://www.osaka.cci.or.jp/event/seminar/201504/D11150529013.html</a:t>
            </a:r>
            <a:r>
              <a:rPr lang="ja-JP" altLang="ja-JP" sz="1050" spc="-1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申込</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ﾌｫｰﾑからお申込みいただくか</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、下記</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申込書に必要事項をご記入の上、</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でお申込みください。</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②受講</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申込後</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ja-JP" sz="105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05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（金）まで</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に受講料を下記いずれかの口座にお振込みください。</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u="sng" dirty="0">
                <a:latin typeface="メイリオ" panose="020B0604030504040204" pitchFamily="50" charset="-128"/>
                <a:ea typeface="メイリオ" panose="020B0604030504040204" pitchFamily="50" charset="-128"/>
                <a:cs typeface="メイリオ" panose="020B0604030504040204" pitchFamily="50" charset="-128"/>
              </a:rPr>
              <a:t>お振込が遅れる場合は事務局宛ご一報ください</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。なお、振込手数料は貴社にてご負担ください）</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③申込確認後、受講票を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E-mail</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（メールアドレスをお持ちでない場合は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）でお送りします。</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当日</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お名刺</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とともにお持ちください。なお、</a:t>
            </a:r>
            <a:r>
              <a:rPr lang="ja-JP" altLang="ja-JP" sz="1050" b="1" u="sng" dirty="0">
                <a:latin typeface="メイリオ" panose="020B0604030504040204" pitchFamily="50" charset="-128"/>
                <a:ea typeface="メイリオ" panose="020B0604030504040204" pitchFamily="50" charset="-128"/>
                <a:cs typeface="メイリオ" panose="020B0604030504040204" pitchFamily="50" charset="-128"/>
              </a:rPr>
              <a:t>受講料の返金は致しかねます</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ので、お申し込みご本人様</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ご都合</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が悪い場合は、代理の方のご出席をお願いします</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振込み先</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三井</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住友銀行</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船場支店</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（当座）</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２１０７６４</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りそな</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銀行</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大阪</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営業部</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（当座）</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８０８７２６　　</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三菱</a:t>
            </a:r>
            <a:r>
              <a:rPr lang="zh-TW" altLang="ja-JP" sz="1050" b="1" dirty="0">
                <a:latin typeface="メイリオ" panose="020B0604030504040204" pitchFamily="50" charset="-128"/>
                <a:ea typeface="メイリオ" panose="020B0604030504040204" pitchFamily="50" charset="-128"/>
                <a:cs typeface="メイリオ" panose="020B0604030504040204" pitchFamily="50" charset="-128"/>
              </a:rPr>
              <a:t>東京ＵＦＪ銀行</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zh-TW" altLang="ja-JP" sz="1050" b="1" dirty="0">
                <a:latin typeface="メイリオ" panose="020B0604030504040204" pitchFamily="50" charset="-128"/>
                <a:ea typeface="メイリオ" panose="020B0604030504040204" pitchFamily="50" charset="-128"/>
                <a:cs typeface="メイリオ" panose="020B0604030504040204" pitchFamily="50" charset="-128"/>
              </a:rPr>
              <a:t>瓦町支店</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zh-TW" altLang="ja-JP" sz="1050" b="1" dirty="0">
                <a:latin typeface="メイリオ" panose="020B0604030504040204" pitchFamily="50" charset="-128"/>
                <a:ea typeface="メイリオ" panose="020B0604030504040204" pitchFamily="50" charset="-128"/>
                <a:cs typeface="メイリオ" panose="020B0604030504040204" pitchFamily="50" charset="-128"/>
              </a:rPr>
              <a:t>（当座）</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zh-TW" altLang="ja-JP" sz="1050" b="1" dirty="0">
                <a:latin typeface="メイリオ" panose="020B0604030504040204" pitchFamily="50" charset="-128"/>
                <a:ea typeface="メイリオ" panose="020B0604030504040204" pitchFamily="50" charset="-128"/>
                <a:cs typeface="メイリオ" panose="020B0604030504040204" pitchFamily="50" charset="-128"/>
              </a:rPr>
              <a:t>１０５２５１</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振込み先口座名：大阪商工</a:t>
            </a: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会議所（</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ｵｵｻｶｼｮｳｺｳｶｲｷﾞｼｮ）</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上記３行と埼玉りそな銀行各本支店</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ATM</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からのお振込みの場合、振込手数料が不要です。</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ご依頼人番号</a:t>
            </a:r>
            <a:r>
              <a:rPr lang="ja-JP" altLang="ja-JP" sz="105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9104100287</a:t>
            </a:r>
            <a:r>
              <a:rPr lang="ja-JP" altLang="ja-JP" sz="105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ja-JP" sz="105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ケタをご入力</a:t>
            </a: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ja-JP" sz="1050" b="1" dirty="0">
                <a:latin typeface="メイリオ" panose="020B0604030504040204" pitchFamily="50" charset="-128"/>
                <a:ea typeface="メイリオ" panose="020B0604030504040204" pitchFamily="50" charset="-128"/>
                <a:cs typeface="メイリオ" panose="020B0604030504040204" pitchFamily="50" charset="-128"/>
              </a:rPr>
              <a:t>※請求書は原則発行しませんが、必要な場合はお申し出ください</a:t>
            </a:r>
            <a:r>
              <a:rPr lang="ja-JP"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お問合せ</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大阪商工会議所　国際部（担当：中辻</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藤田</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TEL</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06-6944-6400</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FAX: 06-6944-6293</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E-mail: </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china@osaka.cci.or.jp</a:t>
            </a:r>
            <a:b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5/29</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「中国人事労務セミナー」参加申込書</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u="sng" dirty="0" smtClean="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rPr>
              <a:t>06-6944-6293</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大阪</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商工会議所国際部　中辻</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藤田</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行</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縦書きテキスト プレースホルダー 2"/>
          <p:cNvSpPr>
            <a:spLocks noGrp="1"/>
          </p:cNvSpPr>
          <p:nvPr>
            <p:ph type="body" orient="vert" idx="1"/>
          </p:nvPr>
        </p:nvSpPr>
        <p:spPr>
          <a:xfrm>
            <a:off x="534988" y="4822825"/>
            <a:ext cx="6705600" cy="5002212"/>
          </a:xfrm>
        </p:spPr>
        <p:txBody>
          <a:bodyPr/>
          <a:lstStyle/>
          <a:p>
            <a:pPr marL="0" indent="0">
              <a:buNone/>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320420853"/>
              </p:ext>
            </p:extLst>
          </p:nvPr>
        </p:nvGraphicFramePr>
        <p:xfrm>
          <a:off x="508001" y="4993591"/>
          <a:ext cx="6692899" cy="5207689"/>
        </p:xfrm>
        <a:graphic>
          <a:graphicData uri="http://schemas.openxmlformats.org/drawingml/2006/table">
            <a:tbl>
              <a:tblPr>
                <a:tableStyleId>{5C22544A-7EE6-4342-B048-85BDC9FD1C3A}</a:tableStyleId>
              </a:tblPr>
              <a:tblGrid>
                <a:gridCol w="939354"/>
                <a:gridCol w="2113547"/>
                <a:gridCol w="939354"/>
                <a:gridCol w="2700644"/>
              </a:tblGrid>
              <a:tr h="276178">
                <a:tc>
                  <a:txBody>
                    <a:bodyPr/>
                    <a:lstStyle/>
                    <a:p>
                      <a:pPr algn="ctr">
                        <a:lnSpc>
                          <a:spcPct val="75000"/>
                        </a:lnSpc>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会社名カナ</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276178">
                <a:tc>
                  <a:txBody>
                    <a:bodyPr/>
                    <a:lstStyle/>
                    <a:p>
                      <a:pPr algn="ctr">
                        <a:lnSpc>
                          <a:spcPct val="75000"/>
                        </a:lnSpc>
                        <a:spcAft>
                          <a:spcPts val="0"/>
                        </a:spcAft>
                      </a:pPr>
                      <a:r>
                        <a:rPr lang="zh-CN" sz="900" kern="100">
                          <a:effectLst/>
                          <a:latin typeface="メイリオ" panose="020B0604030504040204" pitchFamily="50" charset="-128"/>
                          <a:ea typeface="メイリオ" panose="020B0604030504040204" pitchFamily="50" charset="-128"/>
                          <a:cs typeface="メイリオ" panose="020B0604030504040204" pitchFamily="50" charset="-128"/>
                        </a:rPr>
                        <a:t>会社名</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l">
                        <a:lnSpc>
                          <a:spcPct val="75000"/>
                        </a:lnSpc>
                        <a:spcAft>
                          <a:spcPts val="0"/>
                        </a:spcAft>
                      </a:pP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276178">
                <a:tc>
                  <a:txBody>
                    <a:bodyPr/>
                    <a:lstStyle/>
                    <a:p>
                      <a:pPr algn="ctr">
                        <a:lnSpc>
                          <a:spcPct val="75000"/>
                        </a:lnSpc>
                        <a:spcAft>
                          <a:spcPts val="0"/>
                        </a:spcAft>
                      </a:pP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氏名</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①</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部署・役職①</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r>
              <a:tr h="276178">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氏名②</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部署・役職②</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r>
              <a:tr h="276178">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氏名③</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部署・役職③</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r>
              <a:tr h="276178">
                <a:tc>
                  <a:txBody>
                    <a:bodyPr/>
                    <a:lstStyle/>
                    <a:p>
                      <a:pPr algn="ctr">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E-mail</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①</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276178">
                <a:tc>
                  <a:txBody>
                    <a:bodyPr/>
                    <a:lstStyle/>
                    <a:p>
                      <a:pPr algn="ctr">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E-mail</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②</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l">
                        <a:lnSpc>
                          <a:spcPct val="75000"/>
                        </a:lnSpc>
                        <a:spcAft>
                          <a:spcPts val="0"/>
                        </a:spcAft>
                      </a:pP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276178">
                <a:tc>
                  <a:txBody>
                    <a:bodyPr/>
                    <a:lstStyle/>
                    <a:p>
                      <a:pPr algn="ctr">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E-mail</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③</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267746">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会社所在地</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l">
                        <a:lnSpc>
                          <a:spcPct val="75000"/>
                        </a:lnSpc>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276178">
                <a:tc>
                  <a:txBody>
                    <a:bodyPr/>
                    <a:lstStyle/>
                    <a:p>
                      <a:pPr algn="ctr">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TEL</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ctr">
                        <a:lnSpc>
                          <a:spcPct val="75000"/>
                        </a:lnSpc>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FAX</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a:txBody>
                    <a:bodyPr/>
                    <a:lstStyle/>
                    <a:p>
                      <a:pPr algn="l">
                        <a:lnSpc>
                          <a:spcPct val="75000"/>
                        </a:lnSpc>
                        <a:spcAft>
                          <a:spcPts val="0"/>
                        </a:spcAft>
                      </a:pP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r>
              <a:tr h="847863">
                <a:tc>
                  <a:txBody>
                    <a:bodyPr/>
                    <a:lstStyle/>
                    <a:p>
                      <a:pPr algn="ctr">
                        <a:lnSpc>
                          <a:spcPct val="75000"/>
                        </a:lnSpc>
                        <a:spcAft>
                          <a:spcPts val="0"/>
                        </a:spcAft>
                      </a:pPr>
                      <a:r>
                        <a:rPr lang="zh-CN" sz="900" kern="100">
                          <a:effectLst/>
                          <a:latin typeface="メイリオ" panose="020B0604030504040204" pitchFamily="50" charset="-128"/>
                          <a:ea typeface="メイリオ" panose="020B0604030504040204" pitchFamily="50" charset="-128"/>
                          <a:cs typeface="メイリオ" panose="020B0604030504040204" pitchFamily="50" charset="-128"/>
                        </a:rPr>
                        <a:t>会員区分</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just">
                        <a:lnSpc>
                          <a:spcPct val="75000"/>
                        </a:lnSpc>
                        <a:spcAft>
                          <a:spcPts val="0"/>
                        </a:spcAft>
                      </a:pP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zh-CN"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大商会員</a:t>
                      </a: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zh-CN"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会員</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の方は会員</a:t>
                      </a: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番号</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を必ずご記入ください</a:t>
                      </a: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K</a:t>
                      </a: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　　　－　</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zh-CN"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zh-CN" sz="9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75000"/>
                        </a:lnSpc>
                        <a:spcAft>
                          <a:spcPts val="0"/>
                        </a:spcAft>
                      </a:pP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75000"/>
                        </a:lnSpc>
                        <a:spcAft>
                          <a:spcPts val="0"/>
                        </a:spcAft>
                      </a:pPr>
                      <a:r>
                        <a:rPr lang="zh-CN"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非会員・一般</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535493">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受講料</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marL="228600" indent="-228600" algn="just">
                        <a:lnSpc>
                          <a:spcPct val="75000"/>
                        </a:lnSpc>
                        <a:spcAft>
                          <a:spcPts val="0"/>
                        </a:spcAft>
                        <a:buAutoNum type="circleNumDbPlain"/>
                      </a:pP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円</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を　　　月　　　日に　　　　　　　　銀行　　　　　　　　支店から振り込みます</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0" algn="just">
                        <a:lnSpc>
                          <a:spcPct val="75000"/>
                        </a:lnSpc>
                        <a:spcAft>
                          <a:spcPts val="0"/>
                        </a:spcAft>
                        <a:buNone/>
                      </a:pP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75000"/>
                        </a:lnSpc>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②　振込み人名義（カナ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r h="1070985">
                <a:tc>
                  <a:txBody>
                    <a:bodyPr/>
                    <a:lstStyle/>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講師への質問、当日聞きたいトピックなど</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75000"/>
                        </a:lnSpc>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（任意）</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gridSpan="3">
                  <a:txBody>
                    <a:bodyPr/>
                    <a:lstStyle/>
                    <a:p>
                      <a:pPr algn="just">
                        <a:lnSpc>
                          <a:spcPct val="75000"/>
                        </a:lnSpc>
                        <a:spcAft>
                          <a:spcPts val="0"/>
                        </a:spcAft>
                      </a:pP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1" name="Rectangle 7"/>
          <p:cNvSpPr>
            <a:spLocks noChangeArrowheads="1"/>
          </p:cNvSpPr>
          <p:nvPr/>
        </p:nvSpPr>
        <p:spPr bwMode="auto">
          <a:xfrm>
            <a:off x="658813" y="4822825"/>
            <a:ext cx="77755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3" name="直線コネクタ 12"/>
          <p:cNvCxnSpPr/>
          <p:nvPr/>
        </p:nvCxnSpPr>
        <p:spPr>
          <a:xfrm>
            <a:off x="371475" y="4267200"/>
            <a:ext cx="69818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466850" y="10287000"/>
            <a:ext cx="5734050" cy="338554"/>
          </a:xfrm>
          <a:prstGeom prst="rect">
            <a:avLst/>
          </a:prstGeom>
          <a:noFill/>
        </p:spPr>
        <p:txBody>
          <a:bodyPr wrap="square" rtlCol="0">
            <a:spAutoFit/>
          </a:bodyPr>
          <a:lstStyle/>
          <a:p>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ご記入頂いた情報は、主催・共催団体からの各種連絡・情報提供</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による事業案内を含む</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のために利用するほか、講師には参加者名簿としてお渡しします。</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93434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1056</TotalTime>
  <Words>303</Words>
  <Application>Microsoft Office PowerPoint</Application>
  <PresentationFormat>ユーザー設定</PresentationFormat>
  <Paragraphs>100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1_ガイド入りテンプレートサンプル20130531三木さん</vt:lpstr>
      <vt:lpstr>PowerPoint プレゼンテーション</vt:lpstr>
      <vt:lpstr>【お申込・お支払方法】 ①5月22日（金）までに、ﾎｰﾑﾍﾟｰｼﾞ（http://www.osaka.cci.or.jp/event/seminar/201504/D11150529013.html）の 　申込ﾌｫｰﾑからお申込みいただくか、下記申込書に必要事項をご記入の上、FAXでお申込みください。   ②受講申込後、5月22日（金）までに受講料を下記いずれかの口座にお振込みください。 　（※お振込が遅れる場合は事務局宛ご一報ください。なお、振込手数料は貴社にてご負担ください）   ③申込確認後、受講票をE-mail（メールアドレスをお持ちでない場合はFAX）でお送りします。当日 　お名刺とともにお持ちください。なお、受講料の返金は致しかねますので、お申し込みご本人様の 　ご都合が悪い場合は、代理の方のご出席をお願いします。  ★振込み先 　三井住友銀行    船場支店 （当座） ２１０７６４ 　りそな銀行  大阪営業部 （当座） ８０８７２６　　 　三菱東京ＵＦＪ銀行  瓦町支店 （当座） １０５２５１  ★振込み先口座名：大阪商工会議所（ｵｵｻｶｼｮｳｺｳｶｲｷﾞｼｮ）  ※上記３行と埼玉りそな銀行各本支店ATMからのお振込みの場合、振込手数料が不要です。 ※ご依頼人番号「9104100287」の10ケタをご入力ください。 ※請求書は原則発行しませんが、必要な場合はお申し出ください。  【お問合せ】大阪商工会議所　国際部（担当：中辻、藤田） TEL: 06-6944-6400　FAX: 06-6944-6293　E-mail: china@osaka.cci.or.jp   　　　　　　　　　　5/29「中国人事労務セミナー」参加申込書  FAX：06-6944-6293　　　　　　　　　　　　　　　　　大阪商工会議所国際部　中辻、藤田行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中辻慎二郎</cp:lastModifiedBy>
  <cp:revision>67</cp:revision>
  <cp:lastPrinted>2015-04-22T09:40:00Z</cp:lastPrinted>
  <dcterms:created xsi:type="dcterms:W3CDTF">2013-08-07T01:16:52Z</dcterms:created>
  <dcterms:modified xsi:type="dcterms:W3CDTF">2015-04-23T05:14:28Z</dcterms:modified>
</cp:coreProperties>
</file>