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74" r:id="rId4"/>
    <p:sldId id="275" r:id="rId5"/>
    <p:sldId id="276" r:id="rId6"/>
    <p:sldId id="277" r:id="rId7"/>
    <p:sldId id="273" r:id="rId8"/>
    <p:sldId id="257" r:id="rId9"/>
    <p:sldId id="269" r:id="rId10"/>
    <p:sldId id="259" r:id="rId11"/>
    <p:sldId id="260" r:id="rId12"/>
    <p:sldId id="261" r:id="rId13"/>
    <p:sldId id="262" r:id="rId14"/>
    <p:sldId id="263" r:id="rId15"/>
    <p:sldId id="264" r:id="rId16"/>
    <p:sldId id="265" r:id="rId17"/>
    <p:sldId id="266" r:id="rId18"/>
    <p:sldId id="267" r:id="rId19"/>
    <p:sldId id="268" r:id="rId2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011910-4631-9614-1684-5B22DDDB7A66}" name="言葉の株式会社1" initials="Kotoba" userId="言葉の株式会社1" providerId="None"/>
  <p188:author id="{E4FEBBEA-79FE-22D5-D003-05F39BA3B090}" name="津田　真依" initials="津田　真依" userId="S-1-5-21-72184210-1489834676-11539462-89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0CB"/>
    <a:srgbClr val="FF6600"/>
    <a:srgbClr val="1B4281"/>
    <a:srgbClr val="0095D9"/>
    <a:srgbClr val="008BCC"/>
    <a:srgbClr val="FF3300"/>
    <a:srgbClr val="004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53" autoAdjust="0"/>
    <p:restoredTop sz="94660"/>
  </p:normalViewPr>
  <p:slideViewPr>
    <p:cSldViewPr snapToGrid="0">
      <p:cViewPr varScale="1">
        <p:scale>
          <a:sx n="67" d="100"/>
          <a:sy n="67" d="100"/>
        </p:scale>
        <p:origin x="11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AF0E40-2274-406F-B735-D5586003CAA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5F9733A-DF30-4AD8-B1F4-8482EEEE23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F752D89-784E-4A37-9244-707E169A7408}"/>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47D1AD82-578F-4104-AEBA-D59A454E522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0AD82E-4064-4C71-A93F-0B7A672182A7}"/>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4053849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383520-5B80-4B3A-8725-4900614CCEB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FDE51A-2EA9-44D1-B962-376049962EA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5E4E35-C035-4051-88B7-6CFE31BC077D}"/>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4F54865A-4B6E-4DEB-B0A7-003B807150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AE9191-5A3E-451D-94CE-8D216C601C02}"/>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825926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EA2333F-8550-4193-A4B6-D4326F2D866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852F15-86F5-4A73-9716-65C6641BD85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B575C96-DC54-4704-A8A5-0A45159B1879}"/>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F3376D77-DA6B-48A5-B7A5-9A544BF545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4CD253-3985-4EF8-B9F7-DE2D3737A286}"/>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657286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94659-5083-4ECF-B009-9973B320A1B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106F272-8D3F-4E37-8463-82B4A0986A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4491AA0-5929-4DE9-BC3D-2BCE36A68DDD}"/>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FD5E52C3-7DA1-47D1-95C3-00266BF56C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D7046A-B367-4415-B1AD-74F3DE6D61B0}"/>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3986226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179B37-C33B-4508-9838-8B150724E45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8D3068-9FBC-471E-BCF8-BE91BDA15E5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6918979-D991-4A25-86FE-8B48175A9BAA}"/>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285EB8E5-25F5-4A0C-99D5-8BABEEF6BD2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3A68C1-BEB9-49E8-807B-E1C6356AB306}"/>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6965324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03E29F-5575-4B9F-9451-EF5BB1CFF25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D9113BA-7DB2-4287-9038-397DDECF4A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1DD13FA-BFEE-4F34-AD83-2CEC5EF490A2}"/>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6DF63A9B-3BAE-4BBB-892E-8D97F425B4A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BE16680-05B5-40B7-910C-E7323B7AA7C9}"/>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504831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82BE45-594D-4382-87D6-163AD243E57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2D17571-C010-4390-A344-F716E504430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5B5300A-A7C8-488B-8AD3-FCF2F862735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944259C-C0C5-43C1-91F1-6D0A942969D5}"/>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608778CB-D40C-4BC9-AB4C-742429C6098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454001D-985A-4119-8626-EECB6CABBCB8}"/>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903773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34E121-E346-4EA4-A3EF-D961D7E3466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395051D-B4B8-4A5A-B625-17E2137B41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84D464E-DFBF-4BF8-83AE-1D8E06F1DB2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7CC5F80-2E03-446E-AED5-73630171F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100D118-5356-4B55-B3AC-7E5BB7A79A0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E9F4682-CBD4-4003-90C6-2349664C9083}"/>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8" name="フッター プレースホルダー 7">
            <a:extLst>
              <a:ext uri="{FF2B5EF4-FFF2-40B4-BE49-F238E27FC236}">
                <a16:creationId xmlns:a16="http://schemas.microsoft.com/office/drawing/2014/main" id="{EEC7D9D4-8E57-4D09-B2DA-5CAA9FA2528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52C9A60-0049-490E-891E-D91F7A3669E4}"/>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2946445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E17607-DCB7-4080-973A-68365246773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C74CBD3-B2B2-466B-A8FF-8CB8957D9DCF}"/>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4" name="フッター プレースホルダー 3">
            <a:extLst>
              <a:ext uri="{FF2B5EF4-FFF2-40B4-BE49-F238E27FC236}">
                <a16:creationId xmlns:a16="http://schemas.microsoft.com/office/drawing/2014/main" id="{72D9F51C-54D7-48D3-8ABE-0B6AA7F5E18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01F1F26-9EDA-4ACC-9CD2-6E36FFA1D63A}"/>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495821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613A0A2-48A2-450B-BB59-DB55A13467A6}"/>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3" name="フッター プレースホルダー 2">
            <a:extLst>
              <a:ext uri="{FF2B5EF4-FFF2-40B4-BE49-F238E27FC236}">
                <a16:creationId xmlns:a16="http://schemas.microsoft.com/office/drawing/2014/main" id="{0DE76D5F-581E-4BC5-AAA0-81D4D7F3616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12ED8E4-EF53-476F-9542-A806F52D95F0}"/>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242093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8BC519-C408-4025-B41D-76EE2E8313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16A2EBF-95C8-4E53-A727-0840B4C342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EC6264B-8514-4232-9A0F-095E50268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B63663C-7925-44E3-A48F-3756A900C048}"/>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2D3CAEF8-D605-4202-969A-94111D56E1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063D6C-5C42-4DB2-8B6C-F4E7DD55E41F}"/>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85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0EAA4-ECF3-45C1-9989-6DB2CCDB08B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72FDB1-9B47-4031-88B8-14A8EE4EA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179CE9-6552-4435-AA23-928825C70F52}"/>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CCD89A08-EE77-4736-B86A-F16917C3DA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5058348-262E-492E-8E84-DD07B7F1F4FA}"/>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26524070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A61DA4-DA24-4417-8E06-11AD869D661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3AF4A2C-0DA2-4D76-88ED-692EBCC717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7B13862-582B-4A4B-81AB-48577A341C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4A9A82-BCD0-481E-ABE4-9F9AE3D9D6AA}"/>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42C78DA0-BED0-4A22-B062-3045D0B9F22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B2248E5-515B-41FB-8C14-BAC74426F366}"/>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23708773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13046F-FF4D-4EB1-95C7-DDEA27726DE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9EF5E26-877F-4A94-9DF1-0A074BD4598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098D82-A12C-4600-AF2C-4AC51D5A0B40}"/>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3DBAE067-DE57-46A2-9A74-2B6FC5D672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012D21-6DBF-4634-A515-C91DBDD853C7}"/>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10032854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1AFD1A9-A845-489C-ACF3-E45E1B531BA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04082EE-D863-42C8-AE45-951A8A0F249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E80B63-FFD1-4992-BEC9-24591ECEE6F2}"/>
              </a:ext>
            </a:extLst>
          </p:cNvPr>
          <p:cNvSpPr>
            <a:spLocks noGrp="1"/>
          </p:cNvSpPr>
          <p:nvPr>
            <p:ph type="dt" sz="half" idx="10"/>
          </p:nvPr>
        </p:nvSpPr>
        <p:spPr/>
        <p:txBody>
          <a:body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D5A694F8-0424-4660-81B1-9C39C1E56CF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C592DB-794B-4FA0-A1E2-2D8C652A9351}"/>
              </a:ext>
            </a:extLst>
          </p:cNvPr>
          <p:cNvSpPr>
            <a:spLocks noGrp="1"/>
          </p:cNvSpPr>
          <p:nvPr>
            <p:ph type="sldNum" sz="quarter" idx="12"/>
          </p:nvPr>
        </p:nvSpPr>
        <p:spPr/>
        <p:txBody>
          <a:bodyPr/>
          <a:lstStyle/>
          <a:p>
            <a:fld id="{A7A64FD3-571B-43C7-A96E-6ED5E76C364F}" type="slidenum">
              <a:rPr kumimoji="1" lang="ja-JP" altLang="en-US" smtClean="0"/>
              <a:t>‹#›</a:t>
            </a:fld>
            <a:endParaRPr kumimoji="1" lang="ja-JP" altLang="en-US"/>
          </a:p>
        </p:txBody>
      </p:sp>
    </p:spTree>
    <p:extLst>
      <p:ext uri="{BB962C8B-B14F-4D97-AF65-F5344CB8AC3E}">
        <p14:creationId xmlns:p14="http://schemas.microsoft.com/office/powerpoint/2010/main" val="2516518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C2CF03-462E-453C-A157-C6D8D70D8FA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0FF376-9BEC-48DA-8A3B-236F2A5F9C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F64A465-68E0-4670-9F1F-946CADB8B37E}"/>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E9F977C8-11F2-40DC-B7E2-0B3FC6A200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6C8EE5-563E-44D2-ACDD-A8E800013400}"/>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4045073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7A80F3-4DA3-4229-BD8F-7A1793A578D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3A2B390-0C17-4730-9A34-E140BE85AD9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81B71ED-FAB9-4B85-86C5-F8AEB2BCEBF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FDABFF0-0FDC-4A84-B8ED-938E8B0D8DFD}"/>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2DD00536-0EFB-4FE2-8790-BC1ECAC1DCB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E1B028E-E604-4092-B78D-3B08B5C9778C}"/>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2322614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A6EE8E-5517-4232-94BD-377EA237631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BCBC63-1E82-4A8C-93BB-6E6E8F043E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5B87704-16E2-4E36-AAD2-7AED257CF8D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1F796E4-B91F-42C7-BDA7-09C1E8204B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75B4E8E-47BF-4447-A87F-749A074BE20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31FBD37-0862-49CC-805B-F6A9D12FD7D0}"/>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8" name="フッター プレースホルダー 7">
            <a:extLst>
              <a:ext uri="{FF2B5EF4-FFF2-40B4-BE49-F238E27FC236}">
                <a16:creationId xmlns:a16="http://schemas.microsoft.com/office/drawing/2014/main" id="{12DC5E15-EBA6-4576-B45C-7D4B79B1C3D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580EF75-0806-4842-B719-7D2AFF78DB6E}"/>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3050216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B8D1C8-2D9B-4AE7-85BC-6E2DD0F4ECC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A6E5809-CF3A-4E33-BDF1-8E6ABDFB7042}"/>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4" name="フッター プレースホルダー 3">
            <a:extLst>
              <a:ext uri="{FF2B5EF4-FFF2-40B4-BE49-F238E27FC236}">
                <a16:creationId xmlns:a16="http://schemas.microsoft.com/office/drawing/2014/main" id="{CCE54D4F-40B0-4C65-A2D4-B9002A21F38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3CBDD45-C0E1-46E9-86CD-023BB3FFA643}"/>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1855075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252FA51-4BB1-4BBF-8CF3-97310A8CA9AE}"/>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3" name="フッター プレースホルダー 2">
            <a:extLst>
              <a:ext uri="{FF2B5EF4-FFF2-40B4-BE49-F238E27FC236}">
                <a16:creationId xmlns:a16="http://schemas.microsoft.com/office/drawing/2014/main" id="{72693E69-85EC-48F7-8E4D-722E5F2D30F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6C8A82-EAB6-4ADD-8651-9CAEC9D3CBAF}"/>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84074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681AE1-81C5-455F-99E5-4DE52BB1C0D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5E56C94-4BF4-4686-B05F-350BCA4C07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031225-1C19-4C57-B3F0-ACAE82B553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4F76293-C3DE-4683-9DAB-980DA4046B7D}"/>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3716F68F-B7C8-4B78-815F-7979D18B573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9E8855-4FAE-4602-A19B-4160789D4895}"/>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1796537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2D4F89-5FB3-4CE3-AA63-A3ED4F579C9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F886A9D-1C6D-4964-B1FF-1D5338560C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93D5E05-481C-43B0-8217-BF59694DB7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D0DB4E3-6FF1-4B74-B594-014308CDBC56}"/>
              </a:ext>
            </a:extLst>
          </p:cNvPr>
          <p:cNvSpPr>
            <a:spLocks noGrp="1"/>
          </p:cNvSpPr>
          <p:nvPr>
            <p:ph type="dt" sz="half" idx="10"/>
          </p:nvPr>
        </p:nvSpPr>
        <p:spPr/>
        <p:txBody>
          <a:bodyPr/>
          <a:lstStyle/>
          <a:p>
            <a:fld id="{CFDD815D-F593-498C-8E24-714CEEA5AA2E}" type="datetimeFigureOut">
              <a:rPr kumimoji="1" lang="ja-JP" altLang="en-US" smtClean="0"/>
              <a:t>2025/9/5</a:t>
            </a:fld>
            <a:endParaRPr kumimoji="1" lang="ja-JP" altLang="en-US"/>
          </a:p>
        </p:txBody>
      </p:sp>
      <p:sp>
        <p:nvSpPr>
          <p:cNvPr id="6" name="フッター プレースホルダー 5">
            <a:extLst>
              <a:ext uri="{FF2B5EF4-FFF2-40B4-BE49-F238E27FC236}">
                <a16:creationId xmlns:a16="http://schemas.microsoft.com/office/drawing/2014/main" id="{91AC3A31-6639-4316-9F64-F8FB702F1E3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22E1ABA-6EA9-4B8D-BBDF-79FE4742E288}"/>
              </a:ext>
            </a:extLst>
          </p:cNvPr>
          <p:cNvSpPr>
            <a:spLocks noGrp="1"/>
          </p:cNvSpPr>
          <p:nvPr>
            <p:ph type="sldNum" sz="quarter" idx="12"/>
          </p:nvPr>
        </p:nvSpPr>
        <p:spPr/>
        <p:txBody>
          <a:bodyPr/>
          <a:lstStyle/>
          <a:p>
            <a:fld id="{68369EEF-683A-4824-958F-3443875F1553}" type="slidenum">
              <a:rPr kumimoji="1" lang="ja-JP" altLang="en-US" smtClean="0"/>
              <a:t>‹#›</a:t>
            </a:fld>
            <a:endParaRPr kumimoji="1" lang="ja-JP" altLang="en-US"/>
          </a:p>
        </p:txBody>
      </p:sp>
    </p:spTree>
    <p:extLst>
      <p:ext uri="{BB962C8B-B14F-4D97-AF65-F5344CB8AC3E}">
        <p14:creationId xmlns:p14="http://schemas.microsoft.com/office/powerpoint/2010/main" val="88976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AB3E380-E90D-46F2-8781-A89F8E86A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12E23AC-9A20-4185-AE43-FC299F691E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4FDE8B0-CC81-4BC9-8797-682908E191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DD815D-F593-498C-8E24-714CEEA5AA2E}"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97FFEE6D-8B55-4538-A43D-E56765BB73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A0CD9C9-1B65-4A8B-83B3-FFAC42F711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69EEF-683A-4824-958F-3443875F1553}"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335F96F3-22EF-4C9E-B41D-72781C3CF7E9}"/>
              </a:ext>
            </a:extLst>
          </p:cNvPr>
          <p:cNvPicPr>
            <a:picLocks noChangeAspect="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898768" y="50116"/>
            <a:ext cx="1176312" cy="580804"/>
          </a:xfrm>
          <a:prstGeom prst="rect">
            <a:avLst/>
          </a:prstGeom>
        </p:spPr>
      </p:pic>
    </p:spTree>
    <p:extLst>
      <p:ext uri="{BB962C8B-B14F-4D97-AF65-F5344CB8AC3E}">
        <p14:creationId xmlns:p14="http://schemas.microsoft.com/office/powerpoint/2010/main" val="1957172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82EA0B5-C6E1-4844-BAC6-E18FC143AB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F8FDE0-D2E7-45C1-9087-65EA89FC9F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F6469D-3DC3-4DDC-9497-9F5BB468EC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C6402-7682-4AD1-9BFB-3642985738E2}" type="datetimeFigureOut">
              <a:rPr kumimoji="1" lang="ja-JP" altLang="en-US" smtClean="0"/>
              <a:t>2025/9/5</a:t>
            </a:fld>
            <a:endParaRPr kumimoji="1" lang="ja-JP" altLang="en-US"/>
          </a:p>
        </p:txBody>
      </p:sp>
      <p:sp>
        <p:nvSpPr>
          <p:cNvPr id="5" name="フッター プレースホルダー 4">
            <a:extLst>
              <a:ext uri="{FF2B5EF4-FFF2-40B4-BE49-F238E27FC236}">
                <a16:creationId xmlns:a16="http://schemas.microsoft.com/office/drawing/2014/main" id="{79FA0CDA-61D3-4042-B6A3-04EE872C3B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23EBEF3-ED35-4F0B-A93D-723E146AC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64FD3-571B-43C7-A96E-6ED5E76C364F}"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9A566018-05BF-4CEF-A8C2-C431544104AC}"/>
              </a:ext>
            </a:extLst>
          </p:cNvPr>
          <p:cNvPicPr>
            <a:picLocks noChangeAspect="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2916" y="50116"/>
            <a:ext cx="1176312" cy="580804"/>
          </a:xfrm>
          <a:prstGeom prst="rect">
            <a:avLst/>
          </a:prstGeom>
        </p:spPr>
      </p:pic>
    </p:spTree>
    <p:extLst>
      <p:ext uri="{BB962C8B-B14F-4D97-AF65-F5344CB8AC3E}">
        <p14:creationId xmlns:p14="http://schemas.microsoft.com/office/powerpoint/2010/main" val="24607029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svg"/><Relationship Id="rId7"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27AA4AE-700B-48DF-A3BF-AF246AB839E8}"/>
              </a:ext>
            </a:extLst>
          </p:cNvPr>
          <p:cNvSpPr/>
          <p:nvPr/>
        </p:nvSpPr>
        <p:spPr>
          <a:xfrm>
            <a:off x="1597508" y="242885"/>
            <a:ext cx="5660542"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8" name="テキスト ボックス 17">
            <a:extLst>
              <a:ext uri="{FF2B5EF4-FFF2-40B4-BE49-F238E27FC236}">
                <a16:creationId xmlns:a16="http://schemas.microsoft.com/office/drawing/2014/main" id="{D8FBD112-AE7D-4A08-A53A-CB5EA35CD814}"/>
              </a:ext>
            </a:extLst>
          </p:cNvPr>
          <p:cNvSpPr txBox="1"/>
          <p:nvPr/>
        </p:nvSpPr>
        <p:spPr>
          <a:xfrm>
            <a:off x="1661621" y="238650"/>
            <a:ext cx="5596429"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Things to check before participating in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
        <p:nvSpPr>
          <p:cNvPr id="21" name="テキスト ボックス 20">
            <a:extLst>
              <a:ext uri="{FF2B5EF4-FFF2-40B4-BE49-F238E27FC236}">
                <a16:creationId xmlns:a16="http://schemas.microsoft.com/office/drawing/2014/main" id="{531340DE-6F73-457C-96DE-52E6D26B8E06}"/>
              </a:ext>
            </a:extLst>
          </p:cNvPr>
          <p:cNvSpPr txBox="1"/>
          <p:nvPr/>
        </p:nvSpPr>
        <p:spPr>
          <a:xfrm>
            <a:off x="145719" y="1103369"/>
            <a:ext cx="11884356" cy="1269578"/>
          </a:xfrm>
          <a:prstGeom prst="rect">
            <a:avLst/>
          </a:prstGeom>
          <a:noFill/>
        </p:spPr>
        <p:txBody>
          <a:bodyPr wrap="square" lIns="0" tIns="0" rIns="0" bIns="0" rtlCol="0">
            <a:spAutoFit/>
          </a:bodyPr>
          <a:lstStyle/>
          <a:p>
            <a:pPr marL="533400" indent="133350">
              <a:lnSpc>
                <a:spcPts val="1500"/>
              </a:lnSpc>
            </a:pPr>
            <a:r>
              <a:rPr lang="ja-JP" altLang="ja-JP" sz="1400" kern="100" dirty="0">
                <a:effectLst/>
                <a:ea typeface="メイリオ" panose="020B0604030504040204" pitchFamily="50" charset="-128"/>
                <a:cs typeface="Times New Roman" panose="02020603050405020304" pitchFamily="18" charset="0"/>
              </a:rPr>
              <a:t>私は以下の内容を了解し、</a:t>
            </a:r>
            <a:r>
              <a:rPr lang="en-US" altLang="ja-JP" sz="1400" kern="100" dirty="0">
                <a:effectLst/>
                <a:ea typeface="メイリオ" panose="020B0604030504040204" pitchFamily="50" charset="-128"/>
                <a:cs typeface="Times New Roman" panose="02020603050405020304" pitchFamily="18" charset="0"/>
              </a:rPr>
              <a:t>DSANJ Bio Conference </a:t>
            </a:r>
            <a:r>
              <a:rPr lang="ja-JP" altLang="ja-JP" sz="1400" kern="100" dirty="0">
                <a:effectLst/>
                <a:ea typeface="メイリオ" panose="020B0604030504040204" pitchFamily="50" charset="-128"/>
                <a:cs typeface="Times New Roman" panose="02020603050405020304" pitchFamily="18" charset="0"/>
              </a:rPr>
              <a:t>（以下「本カンファレンス」とします）に参加します。 </a:t>
            </a:r>
          </a:p>
          <a:p>
            <a:pPr indent="666750"/>
            <a:r>
              <a:rPr lang="ja-JP" altLang="ja-JP" sz="1400" kern="100" dirty="0">
                <a:effectLst/>
                <a:ea typeface="メイリオ" panose="020B0604030504040204" pitchFamily="50" charset="-128"/>
                <a:cs typeface="Times New Roman" panose="02020603050405020304" pitchFamily="18" charset="0"/>
              </a:rPr>
              <a:t>※□はチェック（☑）をお願いいたします。</a:t>
            </a:r>
            <a:r>
              <a:rPr lang="ja-JP" altLang="en-US" sz="1400" kern="100" dirty="0">
                <a:effectLst/>
                <a:ea typeface="メイリオ" panose="020B0604030504040204" pitchFamily="50" charset="-128"/>
                <a:cs typeface="Times New Roman" panose="02020603050405020304" pitchFamily="18" charset="0"/>
              </a:rPr>
              <a:t>チェック方法： □の上の　マークを□の中にドラッグして移動させてください。</a:t>
            </a:r>
            <a:endParaRPr lang="en-US" altLang="ja-JP" sz="1400" kern="100" dirty="0">
              <a:effectLst/>
              <a:ea typeface="メイリオ" panose="020B0604030504040204" pitchFamily="50" charset="-128"/>
              <a:cs typeface="Times New Roman" panose="02020603050405020304" pitchFamily="18" charset="0"/>
            </a:endParaRPr>
          </a:p>
          <a:p>
            <a:pPr indent="666750"/>
            <a:endPar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666750"/>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I understand the following and agree to participate in DSANJ  Bio Conference. </a:t>
            </a:r>
          </a:p>
          <a:p>
            <a:pPr indent="666750"/>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 Please check the boxes (□) for each confirmation. How to check: Drag the </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 symbol from beside the □ into the □ box.</a:t>
            </a:r>
          </a:p>
          <a:p>
            <a:pPr indent="666750"/>
            <a:endPar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22" name="表 11">
            <a:extLst>
              <a:ext uri="{FF2B5EF4-FFF2-40B4-BE49-F238E27FC236}">
                <a16:creationId xmlns:a16="http://schemas.microsoft.com/office/drawing/2014/main" id="{6394595D-34FC-48DF-A261-C815C361B5B2}"/>
              </a:ext>
            </a:extLst>
          </p:cNvPr>
          <p:cNvGraphicFramePr>
            <a:graphicFrameLocks noGrp="1"/>
          </p:cNvGraphicFramePr>
          <p:nvPr>
            <p:extLst>
              <p:ext uri="{D42A27DB-BD31-4B8C-83A1-F6EECF244321}">
                <p14:modId xmlns:p14="http://schemas.microsoft.com/office/powerpoint/2010/main" val="103806719"/>
              </p:ext>
            </p:extLst>
          </p:nvPr>
        </p:nvGraphicFramePr>
        <p:xfrm>
          <a:off x="393942" y="2372947"/>
          <a:ext cx="11195836" cy="3901440"/>
        </p:xfrm>
        <a:graphic>
          <a:graphicData uri="http://schemas.openxmlformats.org/drawingml/2006/table">
            <a:tbl>
              <a:tblPr firstRow="1" bandRow="1">
                <a:tableStyleId>{5940675A-B579-460E-94D1-54222C63F5DA}</a:tableStyleId>
              </a:tblPr>
              <a:tblGrid>
                <a:gridCol w="665304">
                  <a:extLst>
                    <a:ext uri="{9D8B030D-6E8A-4147-A177-3AD203B41FA5}">
                      <a16:colId xmlns:a16="http://schemas.microsoft.com/office/drawing/2014/main" val="3561825137"/>
                    </a:ext>
                  </a:extLst>
                </a:gridCol>
                <a:gridCol w="10530532">
                  <a:extLst>
                    <a:ext uri="{9D8B030D-6E8A-4147-A177-3AD203B41FA5}">
                      <a16:colId xmlns:a16="http://schemas.microsoft.com/office/drawing/2014/main" val="1664567022"/>
                    </a:ext>
                  </a:extLst>
                </a:gridCol>
              </a:tblGrid>
              <a:tr h="0">
                <a:tc>
                  <a:txBody>
                    <a:bodyPr/>
                    <a:lstStyle/>
                    <a:p>
                      <a:endParaRPr kumimoji="1" lang="ja-JP" altLang="en-US" dirty="0"/>
                    </a:p>
                  </a:txBody>
                  <a:tcPr/>
                </a:tc>
                <a:tc>
                  <a:txBody>
                    <a:bodyPr/>
                    <a:lstStyle/>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370840">
                <a:tc>
                  <a:txBody>
                    <a:bodyPr/>
                    <a:lstStyle/>
                    <a:p>
                      <a:endParaRPr kumimoji="1" lang="ja-JP" altLang="en-US" dirty="0"/>
                    </a:p>
                  </a:txBody>
                  <a:tcPr/>
                </a:tc>
                <a:tc>
                  <a:txBody>
                    <a:bodyPr/>
                    <a:lstStyle/>
                    <a:p>
                      <a:endParaRPr kumimoji="1" lang="en-US" altLang="ja-JP" sz="1400" dirty="0"/>
                    </a:p>
                    <a:p>
                      <a:endParaRPr kumimoji="1" lang="en-US" altLang="ja-JP" sz="1400" dirty="0"/>
                    </a:p>
                  </a:txBody>
                  <a:tcPr/>
                </a:tc>
                <a:extLst>
                  <a:ext uri="{0D108BD9-81ED-4DB2-BD59-A6C34878D82A}">
                    <a16:rowId xmlns:a16="http://schemas.microsoft.com/office/drawing/2014/main" val="4092351768"/>
                  </a:ext>
                </a:extLst>
              </a:tr>
              <a:tr h="370840">
                <a:tc>
                  <a:txBody>
                    <a:bodyPr/>
                    <a:lstStyle/>
                    <a:p>
                      <a:endParaRPr kumimoji="1" lang="ja-JP" altLang="en-US"/>
                    </a:p>
                  </a:txBody>
                  <a:tcPr/>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3380824087"/>
                  </a:ext>
                </a:extLst>
              </a:tr>
            </a:tbl>
          </a:graphicData>
        </a:graphic>
      </p:graphicFrame>
      <p:sp>
        <p:nvSpPr>
          <p:cNvPr id="23" name="正方形/長方形 22">
            <a:extLst>
              <a:ext uri="{FF2B5EF4-FFF2-40B4-BE49-F238E27FC236}">
                <a16:creationId xmlns:a16="http://schemas.microsoft.com/office/drawing/2014/main" id="{EDAF325D-F0D6-4F8F-8C3A-52DDCE278620}"/>
              </a:ext>
            </a:extLst>
          </p:cNvPr>
          <p:cNvSpPr/>
          <p:nvPr/>
        </p:nvSpPr>
        <p:spPr>
          <a:xfrm>
            <a:off x="650051" y="3429000"/>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8" name="正方形/長方形 27">
            <a:extLst>
              <a:ext uri="{FF2B5EF4-FFF2-40B4-BE49-F238E27FC236}">
                <a16:creationId xmlns:a16="http://schemas.microsoft.com/office/drawing/2014/main" id="{A4492F09-8822-46BA-95DA-BA0218E29510}"/>
              </a:ext>
            </a:extLst>
          </p:cNvPr>
          <p:cNvSpPr/>
          <p:nvPr/>
        </p:nvSpPr>
        <p:spPr>
          <a:xfrm>
            <a:off x="650051" y="5010150"/>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正方形/長方形 28">
            <a:extLst>
              <a:ext uri="{FF2B5EF4-FFF2-40B4-BE49-F238E27FC236}">
                <a16:creationId xmlns:a16="http://schemas.microsoft.com/office/drawing/2014/main" id="{8BF5B871-0B5E-4DF7-8B1C-056598DCD900}"/>
              </a:ext>
            </a:extLst>
          </p:cNvPr>
          <p:cNvSpPr/>
          <p:nvPr/>
        </p:nvSpPr>
        <p:spPr>
          <a:xfrm>
            <a:off x="650051" y="5591282"/>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13" name="グラフィックス 12" descr="チェック マーク 単色塗りつぶし">
            <a:extLst>
              <a:ext uri="{FF2B5EF4-FFF2-40B4-BE49-F238E27FC236}">
                <a16:creationId xmlns:a16="http://schemas.microsoft.com/office/drawing/2014/main" id="{0173F1F2-93F5-4B40-869D-2CFA8FD1B4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7251" y="3171112"/>
            <a:ext cx="129933" cy="129933"/>
          </a:xfrm>
          <a:prstGeom prst="rect">
            <a:avLst/>
          </a:prstGeom>
        </p:spPr>
      </p:pic>
      <p:pic>
        <p:nvPicPr>
          <p:cNvPr id="25" name="グラフィックス 24" descr="チェック マーク 単色塗りつぶし">
            <a:extLst>
              <a:ext uri="{FF2B5EF4-FFF2-40B4-BE49-F238E27FC236}">
                <a16:creationId xmlns:a16="http://schemas.microsoft.com/office/drawing/2014/main" id="{869B4A2B-A2E0-4ED3-92A5-7006C47AB9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7251" y="4817666"/>
            <a:ext cx="129933" cy="129933"/>
          </a:xfrm>
          <a:prstGeom prst="rect">
            <a:avLst/>
          </a:prstGeom>
        </p:spPr>
      </p:pic>
      <p:pic>
        <p:nvPicPr>
          <p:cNvPr id="26" name="グラフィックス 25" descr="チェック マーク 単色塗りつぶし">
            <a:extLst>
              <a:ext uri="{FF2B5EF4-FFF2-40B4-BE49-F238E27FC236}">
                <a16:creationId xmlns:a16="http://schemas.microsoft.com/office/drawing/2014/main" id="{E52CB522-AF71-47CC-B8F8-35C4D21B113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7251" y="5376281"/>
            <a:ext cx="129933" cy="129933"/>
          </a:xfrm>
          <a:prstGeom prst="rect">
            <a:avLst/>
          </a:prstGeom>
        </p:spPr>
      </p:pic>
      <p:pic>
        <p:nvPicPr>
          <p:cNvPr id="27" name="グラフィックス 26" descr="チェック マーク 単色塗りつぶし">
            <a:extLst>
              <a:ext uri="{FF2B5EF4-FFF2-40B4-BE49-F238E27FC236}">
                <a16:creationId xmlns:a16="http://schemas.microsoft.com/office/drawing/2014/main" id="{12C72753-B41B-49E6-B53D-5FA4C5EF38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80404" y="1339657"/>
            <a:ext cx="129933" cy="129933"/>
          </a:xfrm>
          <a:prstGeom prst="rect">
            <a:avLst/>
          </a:prstGeom>
        </p:spPr>
      </p:pic>
      <p:pic>
        <p:nvPicPr>
          <p:cNvPr id="30" name="グラフィックス 29" descr="チェック マーク 単色塗りつぶし">
            <a:extLst>
              <a:ext uri="{FF2B5EF4-FFF2-40B4-BE49-F238E27FC236}">
                <a16:creationId xmlns:a16="http://schemas.microsoft.com/office/drawing/2014/main" id="{6EE0C12C-CF6D-4231-B8FF-D95F8081159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6893" y="1979460"/>
            <a:ext cx="129933" cy="129933"/>
          </a:xfrm>
          <a:prstGeom prst="rect">
            <a:avLst/>
          </a:prstGeom>
        </p:spPr>
      </p:pic>
      <p:pic>
        <p:nvPicPr>
          <p:cNvPr id="4" name="図 3">
            <a:extLst>
              <a:ext uri="{FF2B5EF4-FFF2-40B4-BE49-F238E27FC236}">
                <a16:creationId xmlns:a16="http://schemas.microsoft.com/office/drawing/2014/main" id="{B2BE47E5-B475-4E04-B677-45302A496BCE}"/>
              </a:ext>
            </a:extLst>
          </p:cNvPr>
          <p:cNvPicPr>
            <a:picLocks noChangeAspect="1"/>
          </p:cNvPicPr>
          <p:nvPr/>
        </p:nvPicPr>
        <p:blipFill>
          <a:blip r:embed="rId4"/>
          <a:stretch>
            <a:fillRect/>
          </a:stretch>
        </p:blipFill>
        <p:spPr>
          <a:xfrm>
            <a:off x="1192639" y="4793588"/>
            <a:ext cx="9370364" cy="597460"/>
          </a:xfrm>
          <a:prstGeom prst="rect">
            <a:avLst/>
          </a:prstGeom>
        </p:spPr>
      </p:pic>
      <p:pic>
        <p:nvPicPr>
          <p:cNvPr id="5" name="図 4">
            <a:extLst>
              <a:ext uri="{FF2B5EF4-FFF2-40B4-BE49-F238E27FC236}">
                <a16:creationId xmlns:a16="http://schemas.microsoft.com/office/drawing/2014/main" id="{5D2E5EED-3F23-4641-9579-35AC9FF1F9D2}"/>
              </a:ext>
            </a:extLst>
          </p:cNvPr>
          <p:cNvPicPr>
            <a:picLocks noChangeAspect="1"/>
          </p:cNvPicPr>
          <p:nvPr/>
        </p:nvPicPr>
        <p:blipFill>
          <a:blip r:embed="rId5"/>
          <a:stretch>
            <a:fillRect/>
          </a:stretch>
        </p:blipFill>
        <p:spPr>
          <a:xfrm>
            <a:off x="1192639" y="5453599"/>
            <a:ext cx="9364268" cy="804742"/>
          </a:xfrm>
          <a:prstGeom prst="rect">
            <a:avLst/>
          </a:prstGeom>
        </p:spPr>
      </p:pic>
      <p:pic>
        <p:nvPicPr>
          <p:cNvPr id="3" name="図 2">
            <a:extLst>
              <a:ext uri="{FF2B5EF4-FFF2-40B4-BE49-F238E27FC236}">
                <a16:creationId xmlns:a16="http://schemas.microsoft.com/office/drawing/2014/main" id="{A41B20C1-52E2-46FA-A61D-E0B9AE4EA234}"/>
              </a:ext>
            </a:extLst>
          </p:cNvPr>
          <p:cNvPicPr>
            <a:picLocks noChangeAspect="1"/>
          </p:cNvPicPr>
          <p:nvPr/>
        </p:nvPicPr>
        <p:blipFill>
          <a:blip r:embed="rId6"/>
          <a:stretch>
            <a:fillRect/>
          </a:stretch>
        </p:blipFill>
        <p:spPr>
          <a:xfrm>
            <a:off x="1192639" y="2487141"/>
            <a:ext cx="9370364" cy="2536156"/>
          </a:xfrm>
          <a:prstGeom prst="rect">
            <a:avLst/>
          </a:prstGeom>
        </p:spPr>
      </p:pic>
    </p:spTree>
    <p:extLst>
      <p:ext uri="{BB962C8B-B14F-4D97-AF65-F5344CB8AC3E}">
        <p14:creationId xmlns:p14="http://schemas.microsoft.com/office/powerpoint/2010/main" val="3816875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10</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3556981"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Summary of study (2) </a:t>
            </a:r>
          </a:p>
        </p:txBody>
      </p:sp>
      <p:sp>
        <p:nvSpPr>
          <p:cNvPr id="6" name="テキスト ボックス 8">
            <a:extLst>
              <a:ext uri="{FF2B5EF4-FFF2-40B4-BE49-F238E27FC236}">
                <a16:creationId xmlns:a16="http://schemas.microsoft.com/office/drawing/2014/main" id="{54358A77-EFC2-49D7-ABAA-71522709BF78}"/>
              </a:ext>
            </a:extLst>
          </p:cNvPr>
          <p:cNvSpPr txBox="1">
            <a:spLocks noChangeArrowheads="1"/>
          </p:cNvSpPr>
          <p:nvPr/>
        </p:nvSpPr>
        <p:spPr bwMode="auto">
          <a:xfrm>
            <a:off x="311633" y="1980526"/>
            <a:ext cx="10337609" cy="320583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2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面談が成立した企業にのみデータをお示しすることをご希望の場合、</a:t>
            </a:r>
          </a:p>
          <a:p>
            <a:pPr>
              <a:lnSpc>
                <a:spcPts val="1800"/>
              </a:lnSpc>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例えば 「○○のデータあり、面談時に開示し説明」 等の記載をいただきますようお願いいたします。</a:t>
            </a:r>
          </a:p>
          <a:p>
            <a:pPr>
              <a:lnSpc>
                <a:spcPts val="1800"/>
              </a:lnSpc>
              <a:spcBef>
                <a:spcPct val="0"/>
              </a:spcBef>
              <a:buNone/>
              <a:defRPr/>
            </a:pPr>
            <a:endParaRPr lang="en-US" altLang="ja-JP" sz="1200" b="1" dirty="0">
              <a:solidFill>
                <a:srgbClr val="040BC2"/>
              </a:solidFill>
              <a:latin typeface="Meiryo UI" panose="020B0604030504040204" pitchFamily="50" charset="-128"/>
              <a:ea typeface="Meiryo UI" panose="020B0604030504040204" pitchFamily="50" charset="-128"/>
            </a:endParaRPr>
          </a:p>
          <a:p>
            <a:pPr eaLnBrk="1" hangingPunct="1">
              <a:lnSpc>
                <a:spcPts val="1800"/>
              </a:lnSpc>
              <a:spcBef>
                <a:spcPct val="0"/>
              </a:spcBef>
              <a:buFontTx/>
              <a:buNone/>
            </a:pPr>
            <a:r>
              <a:rPr lang="en-US" altLang="ja-JP" sz="1200" dirty="0">
                <a:solidFill>
                  <a:srgbClr val="040BC2"/>
                </a:solidFill>
                <a:latin typeface="Meiryo UI" panose="020B0604030504040204" pitchFamily="50" charset="-128"/>
                <a:ea typeface="Meiryo UI" panose="020B0604030504040204" pitchFamily="50" charset="-128"/>
              </a:rPr>
              <a:t>Summary of study</a:t>
            </a:r>
            <a:r>
              <a:rPr lang="ja-JP" altLang="en-US" sz="1200" dirty="0">
                <a:solidFill>
                  <a:srgbClr val="040BC2"/>
                </a:solidFill>
                <a:latin typeface="Meiryo UI" panose="020B0604030504040204" pitchFamily="50" charset="-128"/>
                <a:ea typeface="Meiryo UI" panose="020B0604030504040204" pitchFamily="50" charset="-128"/>
              </a:rPr>
              <a:t>の章は適宜スライドの追加をお願いいたします。</a:t>
            </a:r>
          </a:p>
          <a:p>
            <a:pPr eaLnBrk="1" hangingPunct="1">
              <a:lnSpc>
                <a:spcPts val="1800"/>
              </a:lnSpc>
              <a:spcBef>
                <a:spcPct val="0"/>
              </a:spcBef>
              <a:buFontTx/>
              <a:buNone/>
            </a:pPr>
            <a:r>
              <a:rPr lang="ja-JP" altLang="en-US" sz="1200" dirty="0">
                <a:solidFill>
                  <a:srgbClr val="040BC2"/>
                </a:solidFill>
                <a:latin typeface="Meiryo UI" panose="020B0604030504040204" pitchFamily="50" charset="-128"/>
                <a:ea typeface="Meiryo UI" panose="020B0604030504040204" pitchFamily="50" charset="-128"/>
              </a:rPr>
              <a:t>スライドを追加いただく際は、 スライド左上のタイトルを </a:t>
            </a:r>
            <a:r>
              <a:rPr lang="en-US" altLang="ja-JP" sz="1200" dirty="0">
                <a:solidFill>
                  <a:srgbClr val="040BC2"/>
                </a:solidFill>
                <a:latin typeface="Meiryo UI" panose="020B0604030504040204" pitchFamily="50" charset="-128"/>
                <a:ea typeface="Meiryo UI" panose="020B0604030504040204" pitchFamily="50" charset="-128"/>
              </a:rPr>
              <a:t>Summary of study (3), Summary of study (4), </a:t>
            </a:r>
            <a:r>
              <a:rPr lang="ja-JP" altLang="en-US" sz="1200" dirty="0">
                <a:solidFill>
                  <a:srgbClr val="040BC2"/>
                </a:solidFill>
                <a:latin typeface="Meiryo UI" panose="020B0604030504040204" pitchFamily="50" charset="-128"/>
                <a:ea typeface="Meiryo UI" panose="020B0604030504040204" pitchFamily="50" charset="-128"/>
              </a:rPr>
              <a:t>と</a:t>
            </a:r>
          </a:p>
          <a:p>
            <a:pPr eaLnBrk="1" hangingPunct="1">
              <a:lnSpc>
                <a:spcPts val="1800"/>
              </a:lnSpc>
              <a:spcBef>
                <a:spcPct val="0"/>
              </a:spcBef>
              <a:buFontTx/>
              <a:buNone/>
            </a:pPr>
            <a:r>
              <a:rPr lang="ja-JP" altLang="en-US" sz="1200" dirty="0">
                <a:solidFill>
                  <a:srgbClr val="040BC2"/>
                </a:solidFill>
                <a:latin typeface="Meiryo UI" panose="020B0604030504040204" pitchFamily="50" charset="-128"/>
                <a:ea typeface="Meiryo UI" panose="020B0604030504040204" pitchFamily="50" charset="-128"/>
              </a:rPr>
              <a:t>修正いただきますようお願いいたします。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If you would like to withhold data prior to the conference and present it to companies only at one-on-one meetings, include a phrase to that effect in your materials, e.g., “Data relating to XYZ is available, and will be presented and explained at one-on-one meetings.”</a:t>
            </a:r>
            <a:endParaRPr lang="ja-JP" altLang="en-US" sz="1200" b="1" dirty="0">
              <a:solidFill>
                <a:srgbClr val="040BC2"/>
              </a:solidFill>
              <a:latin typeface="Arial Narrow" panose="020B0606020202030204" pitchFamily="34" charset="0"/>
              <a:ea typeface="+mn-ea"/>
            </a:endParaRPr>
          </a:p>
          <a:p>
            <a:pPr>
              <a:spcBef>
                <a:spcPct val="0"/>
              </a:spcBef>
              <a:buNone/>
              <a:defRPr/>
            </a:pPr>
            <a:endParaRPr lang="en-US" altLang="ja-JP" sz="1200" b="1" dirty="0">
              <a:solidFill>
                <a:srgbClr val="040BC2"/>
              </a:solidFill>
              <a:latin typeface="Arial Narrow" panose="020B0606020202030204" pitchFamily="34" charset="0"/>
              <a:ea typeface="+mn-ea"/>
            </a:endParaRPr>
          </a:p>
          <a:p>
            <a:pPr eaLnBrk="1" hangingPunct="1">
              <a:spcBef>
                <a:spcPct val="0"/>
              </a:spcBef>
              <a:buFontTx/>
              <a:buNone/>
            </a:pPr>
            <a:r>
              <a:rPr lang="en-US" altLang="ja-JP" sz="1200" dirty="0">
                <a:solidFill>
                  <a:srgbClr val="040BC2"/>
                </a:solidFill>
                <a:latin typeface="Arial Narrow" panose="020B0606020202030204" pitchFamily="34" charset="0"/>
              </a:rPr>
              <a:t>Add slides as appropriate to the Summary of Study section. When doing so, don’t forget to increment the number in the title at the top-left of the slide, e.g., “Summary of Study (1), Summary of Study (2), Summary of Study (3), Summary of Study (4)…”</a:t>
            </a:r>
            <a:endParaRPr lang="ja-JP" altLang="en-US" sz="1200" dirty="0">
              <a:solidFill>
                <a:srgbClr val="040BC2"/>
              </a:solidFill>
              <a:latin typeface="Arial Narrow" panose="020B0606020202030204" pitchFamily="34" charset="0"/>
            </a:endParaRPr>
          </a:p>
        </p:txBody>
      </p:sp>
      <p:grpSp>
        <p:nvGrpSpPr>
          <p:cNvPr id="8" name="グループ化 7">
            <a:extLst>
              <a:ext uri="{FF2B5EF4-FFF2-40B4-BE49-F238E27FC236}">
                <a16:creationId xmlns:a16="http://schemas.microsoft.com/office/drawing/2014/main" id="{AB9129DC-54C8-4231-83F0-9A271192A860}"/>
              </a:ext>
            </a:extLst>
          </p:cNvPr>
          <p:cNvGrpSpPr/>
          <p:nvPr/>
        </p:nvGrpSpPr>
        <p:grpSpPr>
          <a:xfrm>
            <a:off x="-1862" y="6434594"/>
            <a:ext cx="7065014" cy="429318"/>
            <a:chOff x="-1862" y="6434594"/>
            <a:chExt cx="7065014" cy="429318"/>
          </a:xfrm>
        </p:grpSpPr>
        <p:sp>
          <p:nvSpPr>
            <p:cNvPr id="9" name="テキスト ボックス 8">
              <a:extLst>
                <a:ext uri="{FF2B5EF4-FFF2-40B4-BE49-F238E27FC236}">
                  <a16:creationId xmlns:a16="http://schemas.microsoft.com/office/drawing/2014/main" id="{2B2DCA89-DC61-4326-A4D9-A6146B232E2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0" name="テキスト ボックス 9">
              <a:extLst>
                <a:ext uri="{FF2B5EF4-FFF2-40B4-BE49-F238E27FC236}">
                  <a16:creationId xmlns:a16="http://schemas.microsoft.com/office/drawing/2014/main" id="{8AD871AA-A4A9-48CB-ADBA-A30822D18C71}"/>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1" name="テキスト ボックス 10">
              <a:extLst>
                <a:ext uri="{FF2B5EF4-FFF2-40B4-BE49-F238E27FC236}">
                  <a16:creationId xmlns:a16="http://schemas.microsoft.com/office/drawing/2014/main" id="{776D0CDF-8D00-4D4C-9C3E-2E373F936F1F}"/>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3" name="正方形/長方形 12">
            <a:extLst>
              <a:ext uri="{FF2B5EF4-FFF2-40B4-BE49-F238E27FC236}">
                <a16:creationId xmlns:a16="http://schemas.microsoft.com/office/drawing/2014/main" id="{13088FF3-A0AE-4D60-A13C-57D66F862C9A}"/>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193294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11</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3556981"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Summary of study (3) </a:t>
            </a:r>
          </a:p>
        </p:txBody>
      </p:sp>
      <p:grpSp>
        <p:nvGrpSpPr>
          <p:cNvPr id="8" name="グループ化 7">
            <a:extLst>
              <a:ext uri="{FF2B5EF4-FFF2-40B4-BE49-F238E27FC236}">
                <a16:creationId xmlns:a16="http://schemas.microsoft.com/office/drawing/2014/main" id="{8447CC4B-795A-45DE-9CC0-D359AC18106B}"/>
              </a:ext>
            </a:extLst>
          </p:cNvPr>
          <p:cNvGrpSpPr/>
          <p:nvPr/>
        </p:nvGrpSpPr>
        <p:grpSpPr>
          <a:xfrm>
            <a:off x="-1862" y="6434594"/>
            <a:ext cx="7065014" cy="429318"/>
            <a:chOff x="-1862" y="6434594"/>
            <a:chExt cx="7065014" cy="429318"/>
          </a:xfrm>
        </p:grpSpPr>
        <p:sp>
          <p:nvSpPr>
            <p:cNvPr id="9" name="テキスト ボックス 8">
              <a:extLst>
                <a:ext uri="{FF2B5EF4-FFF2-40B4-BE49-F238E27FC236}">
                  <a16:creationId xmlns:a16="http://schemas.microsoft.com/office/drawing/2014/main" id="{00328907-E063-486C-8D94-7A026249A753}"/>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0" name="テキスト ボックス 9">
              <a:extLst>
                <a:ext uri="{FF2B5EF4-FFF2-40B4-BE49-F238E27FC236}">
                  <a16:creationId xmlns:a16="http://schemas.microsoft.com/office/drawing/2014/main" id="{B0DE40EF-85C0-4CA1-A8A4-3C6D37B7E647}"/>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1" name="テキスト ボックス 10">
              <a:extLst>
                <a:ext uri="{FF2B5EF4-FFF2-40B4-BE49-F238E27FC236}">
                  <a16:creationId xmlns:a16="http://schemas.microsoft.com/office/drawing/2014/main" id="{D5C13634-CFBD-48AA-9076-91BCFA427532}"/>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3" name="正方形/長方形 12">
            <a:extLst>
              <a:ext uri="{FF2B5EF4-FFF2-40B4-BE49-F238E27FC236}">
                <a16:creationId xmlns:a16="http://schemas.microsoft.com/office/drawing/2014/main" id="{B8CBA97A-DC22-4695-B15D-992CE013289E}"/>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240281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12</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5287308"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Advantage of this </a:t>
            </a:r>
            <a:r>
              <a:rPr lang="en-US" altLang="ja-JP" dirty="0">
                <a:latin typeface="Arial Narrow" panose="020B0606020202030204" pitchFamily="34" charset="0"/>
              </a:rPr>
              <a:t>s</a:t>
            </a:r>
            <a:r>
              <a:rPr kumimoji="1" lang="en-US" altLang="ja-JP" dirty="0">
                <a:latin typeface="Arial Narrow" panose="020B0606020202030204" pitchFamily="34" charset="0"/>
              </a:rPr>
              <a:t>tudy </a:t>
            </a:r>
            <a:r>
              <a:rPr lang="en-US" altLang="ja-JP" dirty="0">
                <a:latin typeface="Arial Narrow" panose="020B0606020202030204" pitchFamily="34" charset="0"/>
              </a:rPr>
              <a:t>o</a:t>
            </a:r>
            <a:r>
              <a:rPr kumimoji="1" lang="en-US" altLang="ja-JP" dirty="0">
                <a:latin typeface="Arial Narrow" panose="020B0606020202030204" pitchFamily="34" charset="0"/>
              </a:rPr>
              <a:t>ver </a:t>
            </a:r>
            <a:r>
              <a:rPr lang="en-US" altLang="ja-JP" dirty="0">
                <a:latin typeface="Arial Narrow" panose="020B0606020202030204" pitchFamily="34" charset="0"/>
              </a:rPr>
              <a:t>c</a:t>
            </a:r>
            <a:r>
              <a:rPr kumimoji="1" lang="en-US" altLang="ja-JP" dirty="0">
                <a:latin typeface="Arial Narrow" panose="020B0606020202030204" pitchFamily="34" charset="0"/>
              </a:rPr>
              <a:t>ompeting </a:t>
            </a:r>
            <a:r>
              <a:rPr lang="en-US" altLang="ja-JP" dirty="0">
                <a:latin typeface="Arial Narrow" panose="020B0606020202030204" pitchFamily="34" charset="0"/>
              </a:rPr>
              <a:t>s</a:t>
            </a:r>
            <a:r>
              <a:rPr kumimoji="1" lang="en-US" altLang="ja-JP" dirty="0">
                <a:latin typeface="Arial Narrow" panose="020B0606020202030204" pitchFamily="34" charset="0"/>
              </a:rPr>
              <a:t>tudies (1)  </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2" name="テキスト ボックス 8">
            <a:extLst>
              <a:ext uri="{FF2B5EF4-FFF2-40B4-BE49-F238E27FC236}">
                <a16:creationId xmlns:a16="http://schemas.microsoft.com/office/drawing/2014/main" id="{A9FCA224-BE45-4624-BADA-D1C8B3C71926}"/>
              </a:ext>
            </a:extLst>
          </p:cNvPr>
          <p:cNvSpPr txBox="1">
            <a:spLocks noChangeArrowheads="1"/>
          </p:cNvSpPr>
          <p:nvPr/>
        </p:nvSpPr>
        <p:spPr bwMode="auto">
          <a:xfrm>
            <a:off x="311634" y="1080421"/>
            <a:ext cx="10993715" cy="4570482"/>
          </a:xfrm>
          <a:prstGeom prst="rect">
            <a:avLst/>
          </a:prstGeom>
          <a:solidFill>
            <a:schemeClr val="accent1">
              <a:lumMod val="20000"/>
              <a:lumOff val="80000"/>
            </a:schemeClr>
          </a:solidFill>
          <a:ln w="9525">
            <a:noFill/>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n-ea"/>
                <a:ea typeface="+mn-ea"/>
              </a:rPr>
              <a:t>※</a:t>
            </a:r>
            <a:r>
              <a:rPr lang="ja-JP" altLang="en-US" sz="1200" b="1" dirty="0">
                <a:latin typeface="+mn-ea"/>
                <a:ea typeface="+mn-ea"/>
              </a:rPr>
              <a:t>本テキストボックスは資料作成時に削除をお願いいたします。</a:t>
            </a:r>
            <a:endParaRPr lang="en-US" altLang="ja-JP" sz="1200" b="1" dirty="0">
              <a:latin typeface="+mn-ea"/>
              <a:ea typeface="+mn-ea"/>
            </a:endParaRPr>
          </a:p>
          <a:p>
            <a:pPr>
              <a:lnSpc>
                <a:spcPts val="1800"/>
              </a:lnSpc>
              <a:spcBef>
                <a:spcPct val="0"/>
              </a:spcBef>
              <a:buNone/>
              <a:defRPr/>
            </a:pPr>
            <a:r>
              <a:rPr lang="ja-JP" altLang="en-US" sz="1200" b="1" dirty="0">
                <a:solidFill>
                  <a:srgbClr val="FF0000"/>
                </a:solidFill>
                <a:latin typeface="+mn-ea"/>
                <a:ea typeface="+mn-ea"/>
              </a:rPr>
              <a:t>企業は、既存の薬や技術に対する優位性を最も重要視いたします。</a:t>
            </a:r>
            <a:endParaRPr lang="en-US" altLang="ja-JP" sz="1200" b="1" dirty="0">
              <a:solidFill>
                <a:srgbClr val="FF0000"/>
              </a:solidFill>
              <a:latin typeface="+mn-ea"/>
              <a:ea typeface="+mn-ea"/>
            </a:endParaRPr>
          </a:p>
          <a:p>
            <a:pPr>
              <a:lnSpc>
                <a:spcPts val="1800"/>
              </a:lnSpc>
              <a:spcBef>
                <a:spcPct val="0"/>
              </a:spcBef>
              <a:buNone/>
              <a:defRPr/>
            </a:pPr>
            <a:r>
              <a:rPr lang="ja-JP" altLang="en-US" sz="1200" dirty="0">
                <a:solidFill>
                  <a:srgbClr val="2930CB"/>
                </a:solidFill>
                <a:latin typeface="+mn-ea"/>
                <a:ea typeface="+mn-ea"/>
              </a:rPr>
              <a:t>・</a:t>
            </a:r>
            <a:r>
              <a:rPr lang="ja-JP" altLang="en-US" sz="1200" u="sng" dirty="0">
                <a:solidFill>
                  <a:srgbClr val="2930CB"/>
                </a:solidFill>
                <a:latin typeface="+mn-ea"/>
                <a:ea typeface="+mn-ea"/>
              </a:rPr>
              <a:t>基礎研究</a:t>
            </a:r>
            <a:r>
              <a:rPr lang="ja-JP" altLang="en-US" sz="1200" dirty="0">
                <a:solidFill>
                  <a:srgbClr val="2930CB"/>
                </a:solidFill>
                <a:latin typeface="+mn-ea"/>
                <a:ea typeface="+mn-ea"/>
              </a:rPr>
              <a:t>の場合、</a:t>
            </a:r>
            <a:r>
              <a:rPr lang="ja-JP" altLang="en-US" sz="1200" u="sng" dirty="0">
                <a:solidFill>
                  <a:srgbClr val="2930CB"/>
                </a:solidFill>
                <a:latin typeface="+mn-ea"/>
                <a:ea typeface="+mn-ea"/>
              </a:rPr>
              <a:t>先生の独自の研究で発見されたアッセイ系や病態モデルのノウハウ</a:t>
            </a:r>
            <a:r>
              <a:rPr lang="ja-JP" altLang="en-US" sz="1200" dirty="0">
                <a:solidFill>
                  <a:srgbClr val="2930CB"/>
                </a:solidFill>
                <a:latin typeface="+mn-ea"/>
                <a:ea typeface="+mn-ea"/>
              </a:rPr>
              <a:t>が優位性につながります。</a:t>
            </a:r>
          </a:p>
          <a:p>
            <a:pPr>
              <a:lnSpc>
                <a:spcPts val="1800"/>
              </a:lnSpc>
              <a:spcBef>
                <a:spcPct val="0"/>
              </a:spcBef>
              <a:buNone/>
              <a:defRPr/>
            </a:pPr>
            <a:r>
              <a:rPr lang="ja-JP" altLang="en-US" sz="1200" dirty="0">
                <a:solidFill>
                  <a:srgbClr val="2930CB"/>
                </a:solidFill>
                <a:latin typeface="+mn-ea"/>
                <a:ea typeface="+mn-ea"/>
              </a:rPr>
              <a:t>・</a:t>
            </a:r>
            <a:r>
              <a:rPr lang="ja-JP" altLang="en-US" sz="1200" u="sng" dirty="0">
                <a:solidFill>
                  <a:srgbClr val="2930CB"/>
                </a:solidFill>
                <a:latin typeface="+mn-ea"/>
                <a:ea typeface="+mn-ea"/>
              </a:rPr>
              <a:t>研究初期</a:t>
            </a:r>
            <a:r>
              <a:rPr lang="ja-JP" altLang="en-US" sz="1200" dirty="0">
                <a:solidFill>
                  <a:srgbClr val="2930CB"/>
                </a:solidFill>
                <a:latin typeface="+mn-ea"/>
                <a:ea typeface="+mn-ea"/>
              </a:rPr>
              <a:t>の段階では比較データがなく未検証の場合が多いですが、</a:t>
            </a:r>
            <a:r>
              <a:rPr lang="ja-JP" altLang="en-US" sz="1200" u="sng" dirty="0">
                <a:solidFill>
                  <a:srgbClr val="2930CB"/>
                </a:solidFill>
                <a:latin typeface="+mn-ea"/>
                <a:ea typeface="+mn-ea"/>
              </a:rPr>
              <a:t>得られているデータやロジックからの推測（期待）も含めて、</a:t>
            </a:r>
            <a:endParaRPr lang="en-US" altLang="ja-JP" sz="1200" u="sng" dirty="0">
              <a:solidFill>
                <a:srgbClr val="2930CB"/>
              </a:solidFill>
              <a:latin typeface="+mn-ea"/>
              <a:ea typeface="+mn-ea"/>
            </a:endParaRPr>
          </a:p>
          <a:p>
            <a:pPr>
              <a:lnSpc>
                <a:spcPts val="1800"/>
              </a:lnSpc>
              <a:spcBef>
                <a:spcPct val="0"/>
              </a:spcBef>
              <a:buNone/>
              <a:defRPr/>
            </a:pPr>
            <a:r>
              <a:rPr lang="ja-JP" altLang="en-US" sz="1200" u="sng" dirty="0">
                <a:solidFill>
                  <a:srgbClr val="2930CB"/>
                </a:solidFill>
                <a:latin typeface="+mn-ea"/>
                <a:ea typeface="+mn-ea"/>
              </a:rPr>
              <a:t>　当該領域のゴールドスタンダード（標準治療薬や一般的に用いられている技術）と比較した優位性</a:t>
            </a:r>
            <a:r>
              <a:rPr lang="ja-JP" altLang="en-US" sz="1200" dirty="0">
                <a:solidFill>
                  <a:srgbClr val="2930CB"/>
                </a:solidFill>
                <a:latin typeface="+mn-ea"/>
                <a:ea typeface="+mn-ea"/>
              </a:rPr>
              <a:t>を明記いただくと、企業に対する訴求力が高まります。</a:t>
            </a:r>
          </a:p>
          <a:p>
            <a:pPr>
              <a:lnSpc>
                <a:spcPts val="1800"/>
              </a:lnSpc>
              <a:spcBef>
                <a:spcPct val="0"/>
              </a:spcBef>
              <a:buNone/>
              <a:defRPr/>
            </a:pPr>
            <a:endParaRPr lang="en-US" altLang="ja-JP" sz="1200" b="1" dirty="0">
              <a:solidFill>
                <a:srgbClr val="FF0000"/>
              </a:solidFill>
              <a:latin typeface="+mn-ea"/>
              <a:ea typeface="+mn-ea"/>
            </a:endParaRPr>
          </a:p>
          <a:p>
            <a:pPr eaLnBrk="1" hangingPunct="1">
              <a:spcBef>
                <a:spcPct val="0"/>
              </a:spcBef>
              <a:buFontTx/>
              <a:buNone/>
            </a:pPr>
            <a:r>
              <a:rPr lang="ja-JP" altLang="en-US" sz="1200" b="1" dirty="0">
                <a:solidFill>
                  <a:srgbClr val="2930CB"/>
                </a:solidFill>
                <a:latin typeface="ＭＳ Ｐゴシック" panose="020B0600070205080204" pitchFamily="50" charset="-128"/>
              </a:rPr>
              <a:t>＜研究成果の優位性＞</a:t>
            </a:r>
          </a:p>
          <a:p>
            <a:pPr eaLnBrk="1" hangingPunct="1">
              <a:spcBef>
                <a:spcPct val="0"/>
              </a:spcBef>
              <a:buFontTx/>
              <a:buNone/>
            </a:pPr>
            <a:r>
              <a:rPr lang="ja-JP" altLang="en-US" sz="1200" dirty="0">
                <a:solidFill>
                  <a:srgbClr val="040BC2"/>
                </a:solidFill>
                <a:latin typeface="ＭＳ Ｐゴシック" panose="020B0600070205080204" pitchFamily="50" charset="-128"/>
              </a:rPr>
              <a:t>研究成果の優位性を「研究概要のまとめ」として具体的かつ簡明に記載をお願いいたします。</a:t>
            </a:r>
            <a:endParaRPr lang="en-US" altLang="ja-JP"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dirty="0">
                <a:solidFill>
                  <a:srgbClr val="040BC2"/>
                </a:solidFill>
                <a:latin typeface="ＭＳ Ｐゴシック" panose="020B0600070205080204" pitchFamily="50" charset="-128"/>
              </a:rPr>
              <a:t>未公開の研究成果については、企業は研究者に個別に折衝することで他社に先んじて利用できる可能性があると考えるため、優位性があるといえる場合がございます。</a:t>
            </a:r>
            <a:endParaRPr lang="en-US" altLang="ja-JP" sz="1200" dirty="0">
              <a:solidFill>
                <a:srgbClr val="040BC2"/>
              </a:solidFill>
              <a:latin typeface="ＭＳ Ｐゴシック" panose="020B0600070205080204" pitchFamily="50" charset="-128"/>
            </a:endParaRPr>
          </a:p>
          <a:p>
            <a:pPr eaLnBrk="1" hangingPunct="1">
              <a:spcBef>
                <a:spcPct val="0"/>
              </a:spcBef>
              <a:buFontTx/>
              <a:buNone/>
            </a:pPr>
            <a:r>
              <a:rPr lang="en-US" altLang="ja-JP" sz="1200" dirty="0">
                <a:solidFill>
                  <a:srgbClr val="040BC2"/>
                </a:solidFill>
                <a:latin typeface="ＭＳ Ｐゴシック" panose="020B0600070205080204" pitchFamily="50" charset="-128"/>
              </a:rPr>
              <a:t>※</a:t>
            </a:r>
            <a:r>
              <a:rPr lang="ja-JP" altLang="en-US" sz="1200" dirty="0">
                <a:solidFill>
                  <a:srgbClr val="040BC2"/>
                </a:solidFill>
                <a:latin typeface="ＭＳ Ｐゴシック" panose="020B0600070205080204" pitchFamily="50" charset="-128"/>
              </a:rPr>
              <a:t>利用可能な成果が秘密情報に該当する場合は、具体的な内容を伏せ、標的</a:t>
            </a:r>
            <a:r>
              <a:rPr lang="en-US" altLang="ja-JP" sz="1200" dirty="0">
                <a:solidFill>
                  <a:srgbClr val="040BC2"/>
                </a:solidFill>
                <a:latin typeface="ＭＳ Ｐゴシック" panose="020B0600070205080204" pitchFamily="50" charset="-128"/>
              </a:rPr>
              <a:t>X</a:t>
            </a:r>
            <a:r>
              <a:rPr lang="ja-JP" altLang="en-US" sz="1200" dirty="0">
                <a:solidFill>
                  <a:srgbClr val="040BC2"/>
                </a:solidFill>
                <a:latin typeface="ＭＳ Ｐゴシック" panose="020B0600070205080204" pitchFamily="50" charset="-128"/>
              </a:rPr>
              <a:t>や大まかな疾患でご記載をお願いいたします（</a:t>
            </a:r>
            <a:r>
              <a:rPr lang="ja-JP" altLang="en-US" sz="1200" b="1" dirty="0">
                <a:solidFill>
                  <a:srgbClr val="2930CB"/>
                </a:solidFill>
                <a:latin typeface="ＭＳ Ｐゴシック" panose="020B0600070205080204" pitchFamily="50" charset="-128"/>
              </a:rPr>
              <a:t>データを含む秘密情報は絶対に</a:t>
            </a:r>
            <a:endParaRPr lang="en-US" altLang="ja-JP" sz="1200" b="1" dirty="0">
              <a:solidFill>
                <a:srgbClr val="2930CB"/>
              </a:solidFill>
              <a:latin typeface="ＭＳ Ｐゴシック" panose="020B0600070205080204" pitchFamily="50" charset="-128"/>
            </a:endParaRPr>
          </a:p>
          <a:p>
            <a:pPr eaLnBrk="1" hangingPunct="1">
              <a:spcBef>
                <a:spcPct val="0"/>
              </a:spcBef>
              <a:buFontTx/>
              <a:buNone/>
            </a:pPr>
            <a:r>
              <a:rPr lang="ja-JP" altLang="en-US" sz="1200" b="1" dirty="0">
                <a:solidFill>
                  <a:srgbClr val="2930CB"/>
                </a:solidFill>
                <a:latin typeface="ＭＳ Ｐゴシック" panose="020B0600070205080204" pitchFamily="50" charset="-128"/>
              </a:rPr>
              <a:t>開示いただかないようご注意ください</a:t>
            </a:r>
            <a:r>
              <a:rPr lang="ja-JP" altLang="en-US" sz="1200" dirty="0">
                <a:solidFill>
                  <a:srgbClr val="040BC2"/>
                </a:solidFill>
                <a:latin typeface="ＭＳ Ｐゴシック" panose="020B0600070205080204" pitchFamily="50" charset="-128"/>
              </a:rPr>
              <a:t>）。</a:t>
            </a:r>
          </a:p>
          <a:p>
            <a:pPr eaLnBrk="1" hangingPunct="1">
              <a:spcBef>
                <a:spcPct val="0"/>
              </a:spcBef>
              <a:buFontTx/>
              <a:buNone/>
            </a:pPr>
            <a:r>
              <a:rPr lang="ja-JP" altLang="en-US" sz="1200" dirty="0">
                <a:solidFill>
                  <a:srgbClr val="040BC2"/>
                </a:solidFill>
                <a:latin typeface="ＭＳ Ｐゴシック" panose="020B0600070205080204" pitchFamily="50" charset="-128"/>
              </a:rPr>
              <a:t>記載例）</a:t>
            </a:r>
          </a:p>
          <a:p>
            <a:pPr eaLnBrk="1" hangingPunct="1">
              <a:spcBef>
                <a:spcPct val="0"/>
              </a:spcBef>
              <a:buFontTx/>
              <a:buNone/>
            </a:pPr>
            <a:r>
              <a:rPr lang="ja-JP" altLang="en-US" sz="1200" dirty="0">
                <a:solidFill>
                  <a:srgbClr val="040BC2"/>
                </a:solidFill>
                <a:latin typeface="ＭＳ Ｐゴシック" panose="020B0600070205080204" pitchFamily="50" charset="-128"/>
              </a:rPr>
              <a:t>・標的</a:t>
            </a:r>
            <a:r>
              <a:rPr lang="en-US" altLang="ja-JP" sz="1200" dirty="0">
                <a:solidFill>
                  <a:srgbClr val="040BC2"/>
                </a:solidFill>
                <a:latin typeface="ＭＳ Ｐゴシック" panose="020B0600070205080204" pitchFamily="50" charset="-128"/>
              </a:rPr>
              <a:t>X</a:t>
            </a:r>
            <a:r>
              <a:rPr lang="ja-JP" altLang="en-US" sz="1200" dirty="0">
                <a:solidFill>
                  <a:srgbClr val="040BC2"/>
                </a:solidFill>
                <a:latin typeface="ＭＳ Ｐゴシック" panose="020B0600070205080204" pitchFamily="50" charset="-128"/>
              </a:rPr>
              <a:t>のアッセイ系を構築し、化合物ライブラリの中から阻害効果物質を発見している。</a:t>
            </a:r>
          </a:p>
          <a:p>
            <a:pPr eaLnBrk="1" hangingPunct="1">
              <a:spcBef>
                <a:spcPct val="0"/>
              </a:spcBef>
              <a:buFontTx/>
              <a:buNone/>
            </a:pPr>
            <a:r>
              <a:rPr lang="ja-JP" altLang="en-US" sz="1200" dirty="0">
                <a:solidFill>
                  <a:srgbClr val="040BC2"/>
                </a:solidFill>
                <a:latin typeface="ＭＳ Ｐゴシック" panose="020B0600070205080204" pitchFamily="50" charset="-128"/>
              </a:rPr>
              <a:t>・自己免疫疾患の動物病態モデルで標的</a:t>
            </a:r>
            <a:r>
              <a:rPr lang="en-US" altLang="ja-JP" sz="1200" dirty="0">
                <a:solidFill>
                  <a:srgbClr val="040BC2"/>
                </a:solidFill>
                <a:latin typeface="ＭＳ Ｐゴシック" panose="020B0600070205080204" pitchFamily="50" charset="-128"/>
              </a:rPr>
              <a:t>X</a:t>
            </a:r>
            <a:r>
              <a:rPr lang="ja-JP" altLang="en-US" sz="1200" dirty="0">
                <a:solidFill>
                  <a:srgbClr val="040BC2"/>
                </a:solidFill>
                <a:latin typeface="ＭＳ Ｐゴシック" panose="020B0600070205080204" pitchFamily="50" charset="-128"/>
              </a:rPr>
              <a:t>を検証中。</a:t>
            </a:r>
          </a:p>
          <a:p>
            <a:pPr eaLnBrk="1" hangingPunct="1">
              <a:spcBef>
                <a:spcPct val="0"/>
              </a:spcBef>
              <a:buFontTx/>
              <a:buNone/>
            </a:pPr>
            <a:endParaRPr lang="ja-JP" altLang="en-US"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b="1" dirty="0">
                <a:solidFill>
                  <a:srgbClr val="040BC2"/>
                </a:solidFill>
                <a:latin typeface="ＭＳ Ｐゴシック" panose="020B0600070205080204" pitchFamily="50" charset="-128"/>
              </a:rPr>
              <a:t>＜創薬研究での優位性＞</a:t>
            </a:r>
          </a:p>
          <a:p>
            <a:pPr eaLnBrk="1" hangingPunct="1">
              <a:spcBef>
                <a:spcPct val="0"/>
              </a:spcBef>
              <a:buFontTx/>
              <a:buNone/>
            </a:pPr>
            <a:r>
              <a:rPr lang="ja-JP" altLang="en-US" sz="1200" dirty="0">
                <a:solidFill>
                  <a:srgbClr val="040BC2"/>
                </a:solidFill>
                <a:latin typeface="ＭＳ Ｐゴシック" panose="020B0600070205080204" pitchFamily="50" charset="-128"/>
              </a:rPr>
              <a:t>創薬研究では、ゴールドスタンダードの既存薬（既存治療方法）との差別化（優位性）が必須となります。</a:t>
            </a:r>
            <a:endParaRPr lang="en-US" altLang="ja-JP"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dirty="0">
                <a:solidFill>
                  <a:srgbClr val="040BC2"/>
                </a:solidFill>
                <a:latin typeface="ＭＳ Ｐゴシック" panose="020B0600070205080204" pitchFamily="50" charset="-128"/>
              </a:rPr>
              <a:t>比較データがない場合は仮説で結構ですので、可能な限り現在の医療現場における標準治療薬（既存治療方法）に対する優位性の記載をお願いいたします。</a:t>
            </a:r>
          </a:p>
          <a:p>
            <a:pPr eaLnBrk="1" hangingPunct="1">
              <a:spcBef>
                <a:spcPct val="0"/>
              </a:spcBef>
              <a:buFontTx/>
              <a:buNone/>
            </a:pPr>
            <a:endParaRPr lang="ja-JP" altLang="en-US" sz="1200" dirty="0">
              <a:solidFill>
                <a:srgbClr val="040BC2"/>
              </a:solidFill>
              <a:latin typeface="ＭＳ Ｐゴシック" panose="020B0600070205080204" pitchFamily="50" charset="-128"/>
            </a:endParaRPr>
          </a:p>
          <a:p>
            <a:pPr eaLnBrk="1" hangingPunct="1">
              <a:spcBef>
                <a:spcPct val="0"/>
              </a:spcBef>
              <a:buFontTx/>
              <a:buNone/>
            </a:pPr>
            <a:r>
              <a:rPr lang="ja-JP" altLang="en-US" sz="1200" b="1" dirty="0">
                <a:solidFill>
                  <a:srgbClr val="040BC2"/>
                </a:solidFill>
                <a:latin typeface="ＭＳ Ｐゴシック" panose="020B0600070205080204" pitchFamily="50" charset="-128"/>
              </a:rPr>
              <a:t>＜競合品（競合技術）との比較の項目（例）＞</a:t>
            </a:r>
          </a:p>
          <a:p>
            <a:pPr eaLnBrk="1" hangingPunct="1">
              <a:spcBef>
                <a:spcPct val="0"/>
              </a:spcBef>
              <a:buFontTx/>
              <a:buNone/>
            </a:pPr>
            <a:r>
              <a:rPr lang="ja-JP" altLang="en-US" sz="1200" dirty="0">
                <a:solidFill>
                  <a:srgbClr val="040BC2"/>
                </a:solidFill>
                <a:latin typeface="ＭＳ Ｐゴシック" panose="020B0600070205080204" pitchFamily="50" charset="-128"/>
              </a:rPr>
              <a:t>競合技術やゴールドスタンダードに対する優位性には、例えば、次のような項目が挙げられます。</a:t>
            </a:r>
          </a:p>
          <a:p>
            <a:pPr eaLnBrk="1" hangingPunct="1">
              <a:spcBef>
                <a:spcPct val="0"/>
              </a:spcBef>
              <a:buFontTx/>
              <a:buNone/>
            </a:pPr>
            <a:r>
              <a:rPr lang="ja-JP" altLang="en-US" sz="1200" dirty="0">
                <a:solidFill>
                  <a:srgbClr val="040BC2"/>
                </a:solidFill>
                <a:latin typeface="ＭＳ Ｐゴシック" panose="020B0600070205080204" pitchFamily="50" charset="-128"/>
              </a:rPr>
              <a:t>・有効性（精度や感度等） ・特異性（差別化） ・利便性（操作性等）</a:t>
            </a:r>
          </a:p>
          <a:p>
            <a:pPr eaLnBrk="1" hangingPunct="1">
              <a:spcBef>
                <a:spcPct val="0"/>
              </a:spcBef>
              <a:buFontTx/>
              <a:buNone/>
            </a:pPr>
            <a:r>
              <a:rPr lang="ja-JP" altLang="en-US" sz="1200" dirty="0">
                <a:solidFill>
                  <a:srgbClr val="040BC2"/>
                </a:solidFill>
                <a:latin typeface="ＭＳ Ｐゴシック" panose="020B0600070205080204" pitchFamily="50" charset="-128"/>
              </a:rPr>
              <a:t>・安全性や副作用等 ・経済性（製剤／原薬の製造コスト大幅低減）</a:t>
            </a:r>
          </a:p>
        </p:txBody>
      </p:sp>
    </p:spTree>
    <p:extLst>
      <p:ext uri="{BB962C8B-B14F-4D97-AF65-F5344CB8AC3E}">
        <p14:creationId xmlns:p14="http://schemas.microsoft.com/office/powerpoint/2010/main" val="3380459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13</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5287308"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Advantage of this study over competing studies</a:t>
            </a:r>
            <a:r>
              <a:rPr kumimoji="1" lang="en-US" altLang="ja-JP" dirty="0">
                <a:latin typeface="Arial Narrow" panose="020B0606020202030204" pitchFamily="34" charset="0"/>
              </a:rPr>
              <a:t> (2)  </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E24DFEA7-0056-46F8-B2AB-37A12B8E952D}"/>
              </a:ext>
            </a:extLst>
          </p:cNvPr>
          <p:cNvSpPr txBox="1">
            <a:spLocks noChangeArrowheads="1"/>
          </p:cNvSpPr>
          <p:nvPr/>
        </p:nvSpPr>
        <p:spPr bwMode="auto">
          <a:xfrm>
            <a:off x="360245" y="1093744"/>
            <a:ext cx="11572399" cy="4847481"/>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FF0000"/>
                </a:solidFill>
                <a:latin typeface="Arial Narrow" panose="020B0606020202030204" pitchFamily="34" charset="0"/>
                <a:ea typeface="+mn-ea"/>
              </a:rPr>
              <a:t>Above all else, companies prioritize superiority over existing drugs and technologies.</a:t>
            </a:r>
          </a:p>
          <a:p>
            <a:pPr marL="171450" indent="-171450">
              <a:spcBef>
                <a:spcPct val="0"/>
              </a:spcBef>
              <a:buFont typeface="Wingdings" panose="05000000000000000000" pitchFamily="2" charset="2"/>
              <a:buChar char="l"/>
              <a:defRPr/>
            </a:pPr>
            <a:r>
              <a:rPr lang="en-US" altLang="ja-JP" sz="1200" dirty="0">
                <a:solidFill>
                  <a:srgbClr val="2930CB"/>
                </a:solidFill>
                <a:latin typeface="Arial Narrow" panose="020B0606020202030204" pitchFamily="34" charset="0"/>
                <a:ea typeface="+mn-ea"/>
              </a:rPr>
              <a:t>In </a:t>
            </a:r>
            <a:r>
              <a:rPr lang="en-US" altLang="ja-JP" sz="1200" u="sng" dirty="0">
                <a:solidFill>
                  <a:srgbClr val="2930CB"/>
                </a:solidFill>
                <a:latin typeface="Arial Narrow" panose="020B0606020202030204" pitchFamily="34" charset="0"/>
                <a:ea typeface="+mn-ea"/>
              </a:rPr>
              <a:t>basic research</a:t>
            </a:r>
            <a:r>
              <a:rPr lang="en-US" altLang="ja-JP" sz="1200" dirty="0">
                <a:solidFill>
                  <a:srgbClr val="2930CB"/>
                </a:solidFill>
                <a:latin typeface="Arial Narrow" panose="020B0606020202030204" pitchFamily="34" charset="0"/>
                <a:ea typeface="+mn-ea"/>
              </a:rPr>
              <a:t>: Superiority is found in things like </a:t>
            </a:r>
            <a:r>
              <a:rPr lang="en-US" altLang="ja-JP" sz="1200" u="sng" dirty="0">
                <a:solidFill>
                  <a:srgbClr val="2930CB"/>
                </a:solidFill>
                <a:latin typeface="Arial Narrow" panose="020B0606020202030204" pitchFamily="34" charset="0"/>
                <a:ea typeface="+mn-ea"/>
              </a:rPr>
              <a:t>assays discovered through original research and new know-how relating to pathological models</a:t>
            </a:r>
            <a:r>
              <a:rPr lang="en-US" altLang="ja-JP" sz="1200" dirty="0">
                <a:solidFill>
                  <a:srgbClr val="2930CB"/>
                </a:solidFill>
                <a:latin typeface="Arial Narrow" panose="020B0606020202030204" pitchFamily="34" charset="0"/>
              </a:rPr>
              <a:t>.</a:t>
            </a:r>
            <a:endParaRPr lang="ja-JP" altLang="en-US" sz="1200" u="sng" dirty="0">
              <a:solidFill>
                <a:srgbClr val="2930CB"/>
              </a:solidFill>
              <a:latin typeface="Arial Narrow" panose="020B0606020202030204" pitchFamily="34" charset="0"/>
              <a:ea typeface="+mn-ea"/>
            </a:endParaRPr>
          </a:p>
          <a:p>
            <a:pPr marL="171450" indent="-171450">
              <a:spcBef>
                <a:spcPct val="0"/>
              </a:spcBef>
              <a:buFont typeface="Wingdings" panose="05000000000000000000" pitchFamily="2" charset="2"/>
              <a:buChar char="l"/>
              <a:defRPr/>
            </a:pPr>
            <a:r>
              <a:rPr lang="en-US" altLang="ja-JP" sz="1200" dirty="0">
                <a:solidFill>
                  <a:srgbClr val="2930CB"/>
                </a:solidFill>
                <a:latin typeface="Arial Narrow" panose="020B0606020202030204" pitchFamily="34" charset="0"/>
                <a:ea typeface="+mn-ea"/>
              </a:rPr>
              <a:t>In the </a:t>
            </a:r>
            <a:r>
              <a:rPr lang="en-US" altLang="ja-JP" sz="1200" u="sng" dirty="0">
                <a:solidFill>
                  <a:srgbClr val="2930CB"/>
                </a:solidFill>
                <a:latin typeface="Arial Narrow" panose="020B0606020202030204" pitchFamily="34" charset="0"/>
                <a:ea typeface="+mn-ea"/>
              </a:rPr>
              <a:t>early stages</a:t>
            </a:r>
            <a:r>
              <a:rPr lang="en-US" altLang="ja-JP" sz="1200" dirty="0">
                <a:solidFill>
                  <a:srgbClr val="2930CB"/>
                </a:solidFill>
                <a:latin typeface="Arial Narrow" panose="020B0606020202030204" pitchFamily="34" charset="0"/>
                <a:ea typeface="+mn-ea"/>
              </a:rPr>
              <a:t> of research, often there is no comparative data and verification testing has yet to be performed. You can still make your proposal appealing to companies in these cases by </a:t>
            </a:r>
            <a:r>
              <a:rPr lang="en-US" altLang="ja-JP" sz="1200" u="sng" dirty="0">
                <a:solidFill>
                  <a:srgbClr val="2930CB"/>
                </a:solidFill>
                <a:latin typeface="Arial Narrow" panose="020B0606020202030204" pitchFamily="34" charset="0"/>
                <a:ea typeface="+mn-ea"/>
              </a:rPr>
              <a:t>clearly stating the advantages of your research compared to current “gold standard” treatments or commonly-used technologies, including inferences based on the data and logic you do have</a:t>
            </a:r>
            <a:r>
              <a:rPr lang="en-US" altLang="ja-JP" sz="1200" dirty="0">
                <a:solidFill>
                  <a:srgbClr val="2930CB"/>
                </a:solidFill>
                <a:latin typeface="Arial Narrow" panose="020B0606020202030204" pitchFamily="34" charset="0"/>
                <a:ea typeface="+mn-ea"/>
              </a:rPr>
              <a:t>.</a:t>
            </a:r>
            <a:endParaRPr lang="ja-JP" altLang="en-US" sz="1200" dirty="0">
              <a:solidFill>
                <a:srgbClr val="2930CB"/>
              </a:solidFill>
              <a:latin typeface="Arial Narrow" panose="020B0606020202030204" pitchFamily="34" charset="0"/>
              <a:ea typeface="+mn-ea"/>
            </a:endParaRPr>
          </a:p>
          <a:p>
            <a:pPr>
              <a:spcBef>
                <a:spcPct val="0"/>
              </a:spcBef>
              <a:buNone/>
              <a:defRPr/>
            </a:pPr>
            <a:endParaRPr lang="en-US" altLang="ja-JP" sz="1200" b="1" dirty="0">
              <a:solidFill>
                <a:srgbClr val="FF0000"/>
              </a:solidFill>
              <a:latin typeface="Arial Narrow" panose="020B0606020202030204" pitchFamily="34" charset="0"/>
              <a:ea typeface="+mn-ea"/>
            </a:endParaRPr>
          </a:p>
          <a:p>
            <a:pPr eaLnBrk="1" hangingPunct="1">
              <a:spcBef>
                <a:spcPct val="0"/>
              </a:spcBef>
              <a:buFontTx/>
              <a:buNone/>
            </a:pPr>
            <a:r>
              <a:rPr lang="en-US" altLang="ja-JP" sz="1200" b="1" dirty="0">
                <a:solidFill>
                  <a:srgbClr val="2930CB"/>
                </a:solidFill>
                <a:latin typeface="Arial Narrow" panose="020B0606020202030204" pitchFamily="34" charset="0"/>
              </a:rPr>
              <a:t>Your Research’s Superiority Over Others</a:t>
            </a:r>
          </a:p>
          <a:p>
            <a:pPr eaLnBrk="1" hangingPunct="1">
              <a:spcBef>
                <a:spcPct val="0"/>
              </a:spcBef>
              <a:buFontTx/>
              <a:buNone/>
            </a:pPr>
            <a:r>
              <a:rPr lang="en-US" altLang="ja-JP" sz="1200" dirty="0">
                <a:solidFill>
                  <a:srgbClr val="2930CB"/>
                </a:solidFill>
                <a:latin typeface="Arial Narrow" panose="020B0606020202030204" pitchFamily="34" charset="0"/>
              </a:rPr>
              <a:t>Summarize the advantages of your research outcomes specifically. Unpublished research outcomes are viewed as attractive because participating companies may be able to use them before others by negotiating individually with you. If the applicable drug discovery targets or specific diseases are considered confidential, please hide the specific names and display them as target X or a general disease name.</a:t>
            </a:r>
            <a:r>
              <a:rPr lang="ja-JP" altLang="en-US" sz="1200" dirty="0">
                <a:solidFill>
                  <a:srgbClr val="2930CB"/>
                </a:solidFill>
                <a:latin typeface="Arial Narrow" panose="020B0606020202030204" pitchFamily="34" charset="0"/>
              </a:rPr>
              <a:t> </a:t>
            </a:r>
            <a:r>
              <a:rPr lang="en-US" altLang="ja-JP" sz="1200" b="1" dirty="0">
                <a:solidFill>
                  <a:srgbClr val="040BC2"/>
                </a:solidFill>
                <a:latin typeface="Arial Narrow" panose="020B0606020202030204" pitchFamily="34" charset="0"/>
              </a:rPr>
              <a:t>Make sure that your proposal materials (incl. data) do not include confidential information</a:t>
            </a:r>
            <a:r>
              <a:rPr lang="en-US" altLang="ja-JP" sz="1200" dirty="0">
                <a:solidFill>
                  <a:srgbClr val="040BC2"/>
                </a:solidFill>
                <a:latin typeface="Arial Narrow" panose="020B0606020202030204" pitchFamily="34" charset="0"/>
              </a:rPr>
              <a:t>, such as:</a:t>
            </a:r>
            <a:endParaRPr lang="ja-JP" altLang="en-US" sz="1200" dirty="0">
              <a:solidFill>
                <a:srgbClr val="040BC2"/>
              </a:solidFill>
              <a:latin typeface="Arial Narrow" panose="020B0606020202030204" pitchFamily="34" charset="0"/>
            </a:endParaRP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“We created an assay of Drug Target X and discovered inhibitors within a compound library.”</a:t>
            </a:r>
            <a:endParaRPr lang="ja-JP" altLang="en-US" sz="1200" dirty="0">
              <a:solidFill>
                <a:srgbClr val="040BC2"/>
              </a:solidFill>
              <a:latin typeface="Arial Narrow" panose="020B0606020202030204" pitchFamily="34" charset="0"/>
            </a:endParaRP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“Testing of Drug Target X on autoimmune disorders in pathological animal models is underway.”</a:t>
            </a:r>
            <a:endParaRPr lang="ja-JP" altLang="en-US" sz="1200" dirty="0">
              <a:solidFill>
                <a:srgbClr val="040BC2"/>
              </a:solidFill>
              <a:latin typeface="Arial Narrow" panose="020B0606020202030204" pitchFamily="34" charset="0"/>
            </a:endParaRPr>
          </a:p>
          <a:p>
            <a:pPr eaLnBrk="1" hangingPunct="1">
              <a:spcBef>
                <a:spcPct val="0"/>
              </a:spcBef>
              <a:buFontTx/>
              <a:buNone/>
            </a:pPr>
            <a:endParaRPr lang="ja-JP" altLang="en-US" sz="1200" dirty="0">
              <a:solidFill>
                <a:srgbClr val="040BC2"/>
              </a:solidFill>
              <a:latin typeface="Arial Narrow" panose="020B0606020202030204" pitchFamily="34" charset="0"/>
            </a:endParaRPr>
          </a:p>
          <a:p>
            <a:pPr eaLnBrk="1" hangingPunct="1">
              <a:spcBef>
                <a:spcPct val="0"/>
              </a:spcBef>
              <a:buFontTx/>
              <a:buNone/>
            </a:pPr>
            <a:r>
              <a:rPr lang="en-US" altLang="ja-JP" sz="1200" b="1" dirty="0">
                <a:solidFill>
                  <a:srgbClr val="040BC2"/>
                </a:solidFill>
                <a:latin typeface="Arial Narrow" panose="020B0606020202030204" pitchFamily="34" charset="0"/>
              </a:rPr>
              <a:t>Superiority in Drug Discovery Research</a:t>
            </a:r>
            <a:endParaRPr lang="ja-JP" altLang="en-US" sz="1200" b="1" dirty="0">
              <a:solidFill>
                <a:srgbClr val="040BC2"/>
              </a:solidFill>
              <a:latin typeface="Arial Narrow" panose="020B0606020202030204" pitchFamily="34" charset="0"/>
            </a:endParaRPr>
          </a:p>
          <a:p>
            <a:pPr eaLnBrk="1" hangingPunct="1">
              <a:spcBef>
                <a:spcPct val="0"/>
              </a:spcBef>
              <a:buFontTx/>
              <a:buNone/>
            </a:pPr>
            <a:r>
              <a:rPr lang="en-US" altLang="ja-JP" sz="1200" dirty="0">
                <a:solidFill>
                  <a:srgbClr val="040BC2"/>
                </a:solidFill>
                <a:latin typeface="Arial Narrow" panose="020B0606020202030204" pitchFamily="34" charset="0"/>
              </a:rPr>
              <a:t>It is essential that your drug discovery research differentiates itself from, or shows superiority over, current “gold standard” drugs or treatments. Hypotheses may suffice in the absence of comparative data. If you do not yet have any such data, describe as much as possible how your research outcomes are superior to current standard treatments.</a:t>
            </a:r>
            <a:endParaRPr lang="ja-JP" altLang="en-US" sz="1200" dirty="0">
              <a:solidFill>
                <a:srgbClr val="040BC2"/>
              </a:solidFill>
              <a:latin typeface="Arial Narrow" panose="020B0606020202030204" pitchFamily="34" charset="0"/>
            </a:endParaRPr>
          </a:p>
          <a:p>
            <a:pPr eaLnBrk="1" hangingPunct="1">
              <a:spcBef>
                <a:spcPct val="0"/>
              </a:spcBef>
              <a:buFontTx/>
              <a:buNone/>
            </a:pPr>
            <a:endParaRPr lang="ja-JP" altLang="en-US" sz="1200" dirty="0">
              <a:solidFill>
                <a:srgbClr val="040BC2"/>
              </a:solidFill>
              <a:latin typeface="Arial Narrow" panose="020B0606020202030204" pitchFamily="34" charset="0"/>
            </a:endParaRPr>
          </a:p>
          <a:p>
            <a:pPr eaLnBrk="1" hangingPunct="1">
              <a:spcBef>
                <a:spcPct val="0"/>
              </a:spcBef>
              <a:buFontTx/>
              <a:buNone/>
            </a:pPr>
            <a:r>
              <a:rPr lang="en-US" altLang="ja-JP" sz="1200" b="1" dirty="0">
                <a:solidFill>
                  <a:srgbClr val="040BC2"/>
                </a:solidFill>
                <a:latin typeface="Arial Narrow" panose="020B0606020202030204" pitchFamily="34" charset="0"/>
              </a:rPr>
              <a:t>Sample Comparison of Your Research Outcomes to Competing Products &amp; Technologies</a:t>
            </a:r>
            <a:endParaRPr lang="ja-JP" altLang="en-US" sz="1200" b="1" dirty="0">
              <a:solidFill>
                <a:srgbClr val="040BC2"/>
              </a:solidFill>
              <a:latin typeface="Arial Narrow" panose="020B0606020202030204" pitchFamily="34" charset="0"/>
            </a:endParaRPr>
          </a:p>
          <a:p>
            <a:pPr eaLnBrk="1" hangingPunct="1">
              <a:spcBef>
                <a:spcPct val="0"/>
              </a:spcBef>
              <a:buFontTx/>
              <a:buNone/>
            </a:pPr>
            <a:r>
              <a:rPr lang="en-US" altLang="ja-JP" sz="1200" dirty="0">
                <a:solidFill>
                  <a:srgbClr val="040BC2"/>
                </a:solidFill>
                <a:latin typeface="Arial Narrow" panose="020B0606020202030204" pitchFamily="34" charset="0"/>
              </a:rPr>
              <a:t>Superiority over competing technologies and the current “gold standard” might include, for example:</a:t>
            </a:r>
            <a:endParaRPr lang="ja-JP" altLang="en-US" sz="1200" dirty="0">
              <a:solidFill>
                <a:srgbClr val="040BC2"/>
              </a:solidFill>
              <a:latin typeface="Arial Narrow" panose="020B0606020202030204" pitchFamily="34" charset="0"/>
            </a:endParaRP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Efficacy (accuracy, sensitivity, etc.)</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Uniqueness (differentiation)</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Convenience (operability, etc.)</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Safety, side effects, etc.</a:t>
            </a:r>
          </a:p>
          <a:p>
            <a:pPr marL="171450" indent="-171450" eaLnBrk="1" hangingPunct="1">
              <a:spcBef>
                <a:spcPct val="0"/>
              </a:spcBef>
              <a:buFont typeface="Wingdings" panose="05000000000000000000" pitchFamily="2" charset="2"/>
              <a:buChar char="l"/>
            </a:pPr>
            <a:r>
              <a:rPr lang="en-US" altLang="ja-JP" sz="1200" dirty="0">
                <a:solidFill>
                  <a:srgbClr val="040BC2"/>
                </a:solidFill>
                <a:latin typeface="Arial Narrow" panose="020B0606020202030204" pitchFamily="34" charset="0"/>
              </a:rPr>
              <a:t>Economic benefits (e.g., significantly lower drug or ingredient production costs)</a:t>
            </a:r>
            <a:endParaRPr lang="ja-JP" altLang="en-US" sz="1200" dirty="0">
              <a:solidFill>
                <a:srgbClr val="040BC2"/>
              </a:solidFill>
              <a:latin typeface="Arial Narrow" panose="020B0606020202030204" pitchFamily="34" charset="0"/>
            </a:endParaRPr>
          </a:p>
        </p:txBody>
      </p:sp>
    </p:spTree>
    <p:extLst>
      <p:ext uri="{BB962C8B-B14F-4D97-AF65-F5344CB8AC3E}">
        <p14:creationId xmlns:p14="http://schemas.microsoft.com/office/powerpoint/2010/main" val="3914126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14</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6751518" cy="361463"/>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Plan for practical application and collaboration with companies (1)</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4" y="682024"/>
            <a:ext cx="5784366" cy="361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1) Goal and its plan for research and/or development</a:t>
            </a:r>
            <a:endParaRPr lang="ja-JP" altLang="en-US" sz="1400" b="1" dirty="0">
              <a:solidFill>
                <a:schemeClr val="accent6"/>
              </a:solidFill>
              <a:latin typeface="Arial Narrow" panose="020B0606020202030204" pitchFamily="34" charset="0"/>
            </a:endParaRP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4" y="1290715"/>
            <a:ext cx="5416868" cy="116673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研究のゴールとゴールに向けた今後の研究計画の記載をお願いいたします。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Describe your research’s goals and how you plan to achieve them.</a:t>
            </a:r>
            <a:endParaRPr lang="ja-JP" altLang="en-US" sz="1200" b="1" dirty="0">
              <a:solidFill>
                <a:srgbClr val="040BC2"/>
              </a:solidFill>
              <a:latin typeface="Arial Narrow" panose="020B0606020202030204" pitchFamily="34" charset="0"/>
              <a:ea typeface="+mn-ea"/>
            </a:endParaRPr>
          </a:p>
        </p:txBody>
      </p:sp>
    </p:spTree>
    <p:extLst>
      <p:ext uri="{BB962C8B-B14F-4D97-AF65-F5344CB8AC3E}">
        <p14:creationId xmlns:p14="http://schemas.microsoft.com/office/powerpoint/2010/main" val="3102964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15</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6751518" cy="361463"/>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Plan for practical application and collaboration with companies </a:t>
            </a:r>
            <a:r>
              <a:rPr kumimoji="1" lang="en-US" altLang="ja-JP" dirty="0">
                <a:latin typeface="Arial Narrow" panose="020B0606020202030204" pitchFamily="34" charset="0"/>
              </a:rPr>
              <a:t>(2)</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4" y="675748"/>
            <a:ext cx="5046430" cy="361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2) Tasks of this proposal to success</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4" y="1290715"/>
            <a:ext cx="5416868" cy="110958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ゴール達成までの過程において想定される課題の記載をお願いいたします。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Describe the challenges you anticipate in your quest to achieve your research’s goals.</a:t>
            </a:r>
            <a:endParaRPr lang="ja-JP" altLang="en-US" sz="1200" b="1" dirty="0">
              <a:solidFill>
                <a:srgbClr val="040BC2"/>
              </a:solidFill>
              <a:latin typeface="Arial Narrow" panose="020B0606020202030204" pitchFamily="34" charset="0"/>
              <a:ea typeface="+mn-ea"/>
            </a:endParaRPr>
          </a:p>
        </p:txBody>
      </p:sp>
    </p:spTree>
    <p:extLst>
      <p:ext uri="{BB962C8B-B14F-4D97-AF65-F5344CB8AC3E}">
        <p14:creationId xmlns:p14="http://schemas.microsoft.com/office/powerpoint/2010/main" val="3551212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16</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6751518" cy="361463"/>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Plan for practical application and collaboration with companies</a:t>
            </a:r>
            <a:r>
              <a:rPr kumimoji="1" lang="en-US" altLang="ja-JP" dirty="0">
                <a:latin typeface="Arial Narrow" panose="020B0606020202030204" pitchFamily="34" charset="0"/>
              </a:rPr>
              <a:t> (3)</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3" y="687679"/>
            <a:ext cx="5046430" cy="3614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3) Division of roles</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3" y="1501937"/>
            <a:ext cx="4955203" cy="1216241"/>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ゴール達成に向けての研究者様が担う役割の記載をお願いいたします。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Describe your role in the quest to achieve your research’s goals.</a:t>
            </a:r>
            <a:endParaRPr lang="ja-JP" altLang="en-US" sz="1200" b="1" dirty="0">
              <a:solidFill>
                <a:srgbClr val="040BC2"/>
              </a:solidFill>
              <a:latin typeface="Arial Narrow" panose="020B0606020202030204" pitchFamily="34" charset="0"/>
              <a:ea typeface="+mn-ea"/>
            </a:endParaRPr>
          </a:p>
        </p:txBody>
      </p:sp>
      <p:sp>
        <p:nvSpPr>
          <p:cNvPr id="12" name="正方形/長方形 11">
            <a:extLst>
              <a:ext uri="{FF2B5EF4-FFF2-40B4-BE49-F238E27FC236}">
                <a16:creationId xmlns:a16="http://schemas.microsoft.com/office/drawing/2014/main" id="{38969AD8-EB1F-4D92-A5F8-510E0D941C10}"/>
              </a:ext>
            </a:extLst>
          </p:cNvPr>
          <p:cNvSpPr/>
          <p:nvPr/>
        </p:nvSpPr>
        <p:spPr>
          <a:xfrm>
            <a:off x="311634" y="1051120"/>
            <a:ext cx="2255094" cy="361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Role of Proposer</a:t>
            </a:r>
          </a:p>
        </p:txBody>
      </p:sp>
      <p:sp>
        <p:nvSpPr>
          <p:cNvPr id="13" name="正方形/長方形 12">
            <a:extLst>
              <a:ext uri="{FF2B5EF4-FFF2-40B4-BE49-F238E27FC236}">
                <a16:creationId xmlns:a16="http://schemas.microsoft.com/office/drawing/2014/main" id="{733E13D9-8E29-41C9-8F70-AE8AA3F8A515}"/>
              </a:ext>
            </a:extLst>
          </p:cNvPr>
          <p:cNvSpPr/>
          <p:nvPr/>
        </p:nvSpPr>
        <p:spPr>
          <a:xfrm>
            <a:off x="311633" y="3201461"/>
            <a:ext cx="4484955" cy="361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Role of this business partner(s)</a:t>
            </a:r>
          </a:p>
        </p:txBody>
      </p:sp>
      <p:sp>
        <p:nvSpPr>
          <p:cNvPr id="14" name="テキスト ボックス 8">
            <a:extLst>
              <a:ext uri="{FF2B5EF4-FFF2-40B4-BE49-F238E27FC236}">
                <a16:creationId xmlns:a16="http://schemas.microsoft.com/office/drawing/2014/main" id="{D98F6A3B-71D0-4560-A47C-09026CFA569D}"/>
              </a:ext>
            </a:extLst>
          </p:cNvPr>
          <p:cNvSpPr txBox="1">
            <a:spLocks noChangeArrowheads="1"/>
          </p:cNvSpPr>
          <p:nvPr/>
        </p:nvSpPr>
        <p:spPr bwMode="auto">
          <a:xfrm>
            <a:off x="311633" y="3624170"/>
            <a:ext cx="5262979" cy="126678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ゴール達成に向けて企業に期待する役割の記載をお願いいたします。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Describe the role you hope partnering companies will perform in the quest to achieve your research’s goals.</a:t>
            </a:r>
            <a:endParaRPr lang="ja-JP" altLang="en-US" sz="1200" b="1" dirty="0">
              <a:solidFill>
                <a:srgbClr val="040BC2"/>
              </a:solidFill>
              <a:latin typeface="Arial Narrow" panose="020B0606020202030204" pitchFamily="34" charset="0"/>
              <a:ea typeface="+mn-ea"/>
            </a:endParaRPr>
          </a:p>
        </p:txBody>
      </p:sp>
    </p:spTree>
    <p:extLst>
      <p:ext uri="{BB962C8B-B14F-4D97-AF65-F5344CB8AC3E}">
        <p14:creationId xmlns:p14="http://schemas.microsoft.com/office/powerpoint/2010/main" val="4003127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17</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6"/>
            <a:ext cx="5479566" cy="361464"/>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lang="en-US" altLang="ja-JP" dirty="0">
                <a:latin typeface="Arial Narrow" panose="020B0606020202030204" pitchFamily="34" charset="0"/>
              </a:rPr>
              <a:t>Reference </a:t>
            </a:r>
            <a:r>
              <a:rPr lang="ja-JP" altLang="en-US" dirty="0">
                <a:latin typeface="Arial Narrow" panose="020B0606020202030204" pitchFamily="34" charset="0"/>
              </a:rPr>
              <a:t>（ </a:t>
            </a:r>
            <a:r>
              <a:rPr lang="en-US" altLang="ja-JP" dirty="0">
                <a:latin typeface="Arial Narrow" panose="020B0606020202030204" pitchFamily="34" charset="0"/>
              </a:rPr>
              <a:t>Patents / Background materials </a:t>
            </a:r>
            <a:r>
              <a:rPr lang="ja-JP" altLang="en-US" dirty="0">
                <a:latin typeface="Arial Narrow" panose="020B0606020202030204" pitchFamily="34" charset="0"/>
              </a:rPr>
              <a:t>）</a:t>
            </a:r>
            <a:endParaRPr kumimoji="1" lang="ja-JP" altLang="en-US" dirty="0">
              <a:latin typeface="Arial Narrow" panose="020B0606020202030204" pitchFamily="34" charset="0"/>
            </a:endParaRP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3" y="668269"/>
            <a:ext cx="2752408" cy="3614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1) Patent and its status</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3" y="1366156"/>
            <a:ext cx="5724644" cy="113415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可能な範囲で、研究成果に関する特許関連の情報の記載をお願いいたします。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To the extent possible, include information about patents relating to your research’s outcomes.</a:t>
            </a:r>
            <a:endParaRPr lang="ja-JP" altLang="en-US" sz="1200" b="1" dirty="0">
              <a:solidFill>
                <a:srgbClr val="040BC2"/>
              </a:solidFill>
              <a:latin typeface="Arial Narrow" panose="020B0606020202030204" pitchFamily="34" charset="0"/>
              <a:ea typeface="+mn-ea"/>
            </a:endParaRPr>
          </a:p>
        </p:txBody>
      </p:sp>
      <p:sp>
        <p:nvSpPr>
          <p:cNvPr id="14" name="テキスト ボックス 8">
            <a:extLst>
              <a:ext uri="{FF2B5EF4-FFF2-40B4-BE49-F238E27FC236}">
                <a16:creationId xmlns:a16="http://schemas.microsoft.com/office/drawing/2014/main" id="{D98F6A3B-71D0-4560-A47C-09026CFA569D}"/>
              </a:ext>
            </a:extLst>
          </p:cNvPr>
          <p:cNvSpPr txBox="1">
            <a:spLocks noChangeArrowheads="1"/>
          </p:cNvSpPr>
          <p:nvPr/>
        </p:nvSpPr>
        <p:spPr bwMode="auto">
          <a:xfrm>
            <a:off x="357246" y="3782152"/>
            <a:ext cx="7063151" cy="113415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可能な範囲で、研究成果に関連する論文等の情報の記載をお願いいたします。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To the extent possible, include information about theses and papers published relating to your research’s outcomes.</a:t>
            </a:r>
            <a:endParaRPr lang="ja-JP" altLang="en-US" sz="1200" b="1" dirty="0">
              <a:solidFill>
                <a:srgbClr val="040BC2"/>
              </a:solidFill>
              <a:latin typeface="Arial Narrow" panose="020B0606020202030204" pitchFamily="34" charset="0"/>
              <a:ea typeface="+mn-ea"/>
            </a:endParaRPr>
          </a:p>
        </p:txBody>
      </p:sp>
      <p:sp>
        <p:nvSpPr>
          <p:cNvPr id="15" name="正方形/長方形 14">
            <a:extLst>
              <a:ext uri="{FF2B5EF4-FFF2-40B4-BE49-F238E27FC236}">
                <a16:creationId xmlns:a16="http://schemas.microsoft.com/office/drawing/2014/main" id="{101BB3D1-19B8-434E-BC27-4965D44527C7}"/>
              </a:ext>
            </a:extLst>
          </p:cNvPr>
          <p:cNvSpPr/>
          <p:nvPr/>
        </p:nvSpPr>
        <p:spPr>
          <a:xfrm>
            <a:off x="357246" y="3110770"/>
            <a:ext cx="4198711"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2) Key paper and / or</a:t>
            </a:r>
          </a:p>
        </p:txBody>
      </p:sp>
    </p:spTree>
    <p:extLst>
      <p:ext uri="{BB962C8B-B14F-4D97-AF65-F5344CB8AC3E}">
        <p14:creationId xmlns:p14="http://schemas.microsoft.com/office/powerpoint/2010/main" val="1176012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18</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5" y="204396"/>
            <a:ext cx="2752408" cy="361464"/>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Related Information</a:t>
            </a:r>
          </a:p>
        </p:txBody>
      </p:sp>
      <p:sp>
        <p:nvSpPr>
          <p:cNvPr id="7" name="正方形/長方形 6">
            <a:extLst>
              <a:ext uri="{FF2B5EF4-FFF2-40B4-BE49-F238E27FC236}">
                <a16:creationId xmlns:a16="http://schemas.microsoft.com/office/drawing/2014/main" id="{DB47DB3A-4012-4F61-898F-025475603C95}"/>
              </a:ext>
            </a:extLst>
          </p:cNvPr>
          <p:cNvSpPr/>
          <p:nvPr/>
        </p:nvSpPr>
        <p:spPr>
          <a:xfrm>
            <a:off x="311635" y="657391"/>
            <a:ext cx="2752408"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Key word  to this proposal</a:t>
            </a:r>
          </a:p>
        </p:txBody>
      </p:sp>
      <p:grpSp>
        <p:nvGrpSpPr>
          <p:cNvPr id="6" name="グループ化 5">
            <a:extLst>
              <a:ext uri="{FF2B5EF4-FFF2-40B4-BE49-F238E27FC236}">
                <a16:creationId xmlns:a16="http://schemas.microsoft.com/office/drawing/2014/main" id="{31F4A7F7-CFA7-48E8-B995-35CA76881B38}"/>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E22CBFFB-882A-47EA-BE50-95F9D7DA755F}"/>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56ADEA4D-1F64-4DC9-91F8-2611A7C70B96}"/>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6D230366-F0D5-452B-B9D8-7145021D0608}"/>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テキスト ボックス 8">
            <a:extLst>
              <a:ext uri="{FF2B5EF4-FFF2-40B4-BE49-F238E27FC236}">
                <a16:creationId xmlns:a16="http://schemas.microsoft.com/office/drawing/2014/main" id="{C8727BB2-25EE-4611-B2EB-C05FD0B450B5}"/>
              </a:ext>
            </a:extLst>
          </p:cNvPr>
          <p:cNvSpPr txBox="1">
            <a:spLocks noChangeArrowheads="1"/>
          </p:cNvSpPr>
          <p:nvPr/>
        </p:nvSpPr>
        <p:spPr bwMode="auto">
          <a:xfrm>
            <a:off x="311633" y="1366156"/>
            <a:ext cx="4955203" cy="113415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2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今回の研究成果に関連するキーワードの記載をお願いいたします。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lnSpc>
                <a:spcPts val="1800"/>
              </a:lnSpc>
              <a:spcBef>
                <a:spcPct val="0"/>
              </a:spcBef>
              <a:buNone/>
              <a:defRPr/>
            </a:pPr>
            <a:r>
              <a:rPr lang="en-US" altLang="ja-JP" sz="1200" b="1" dirty="0">
                <a:solidFill>
                  <a:srgbClr val="040BC2"/>
                </a:solidFill>
                <a:latin typeface="Arial Narrow" panose="020B0606020202030204" pitchFamily="34" charset="0"/>
                <a:ea typeface="+mn-ea"/>
              </a:rPr>
              <a:t>Include keywords relevant to your research’s outcomes.</a:t>
            </a:r>
            <a:endParaRPr lang="ja-JP" altLang="en-US" sz="1200" b="1" dirty="0">
              <a:solidFill>
                <a:srgbClr val="040BC2"/>
              </a:solidFill>
              <a:latin typeface="Arial Narrow" panose="020B0606020202030204" pitchFamily="34" charset="0"/>
              <a:ea typeface="+mn-ea"/>
            </a:endParaRPr>
          </a:p>
        </p:txBody>
      </p:sp>
      <p:sp>
        <p:nvSpPr>
          <p:cNvPr id="14" name="テキスト ボックス 8">
            <a:extLst>
              <a:ext uri="{FF2B5EF4-FFF2-40B4-BE49-F238E27FC236}">
                <a16:creationId xmlns:a16="http://schemas.microsoft.com/office/drawing/2014/main" id="{D98F6A3B-71D0-4560-A47C-09026CFA569D}"/>
              </a:ext>
            </a:extLst>
          </p:cNvPr>
          <p:cNvSpPr txBox="1">
            <a:spLocks noChangeArrowheads="1"/>
          </p:cNvSpPr>
          <p:nvPr/>
        </p:nvSpPr>
        <p:spPr bwMode="auto">
          <a:xfrm>
            <a:off x="357246" y="3782153"/>
            <a:ext cx="7811393" cy="1134156"/>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200" b="1" dirty="0">
              <a:latin typeface="Meiryo UI" panose="020B0604030504040204" pitchFamily="50" charset="-128"/>
              <a:ea typeface="Meiryo UI" panose="020B0604030504040204" pitchFamily="50" charset="-128"/>
            </a:endParaRPr>
          </a:p>
          <a:p>
            <a:pPr>
              <a:spcBef>
                <a:spcPct val="0"/>
              </a:spcBef>
              <a:buNone/>
              <a:defRPr/>
            </a:pPr>
            <a:r>
              <a:rPr lang="ja-JP" altLang="en-US" sz="1200" b="1" dirty="0">
                <a:solidFill>
                  <a:srgbClr val="040BC2"/>
                </a:solidFill>
                <a:latin typeface="Meiryo UI" panose="020B0604030504040204" pitchFamily="50" charset="-128"/>
                <a:ea typeface="Meiryo UI" panose="020B0604030504040204" pitchFamily="50" charset="-128"/>
              </a:rPr>
              <a:t>今回の研究成果以外で適用可能と想定される疾患名の記載をお願いいたします。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b="1" dirty="0">
                <a:solidFill>
                  <a:srgbClr val="040BC2"/>
                </a:solidFill>
                <a:latin typeface="Arial Narrow" panose="020B0606020202030204" pitchFamily="34" charset="0"/>
                <a:ea typeface="+mn-ea"/>
              </a:rPr>
              <a:t>Include any other disorders that the resulting drug may be applicable to, in addition to those already described in your research.</a:t>
            </a:r>
            <a:endParaRPr lang="ja-JP" altLang="en-US" sz="1200" b="1" dirty="0">
              <a:solidFill>
                <a:srgbClr val="040BC2"/>
              </a:solidFill>
              <a:latin typeface="Arial Narrow" panose="020B0606020202030204" pitchFamily="34" charset="0"/>
              <a:ea typeface="+mn-ea"/>
            </a:endParaRPr>
          </a:p>
        </p:txBody>
      </p:sp>
      <p:sp>
        <p:nvSpPr>
          <p:cNvPr id="15" name="正方形/長方形 14">
            <a:extLst>
              <a:ext uri="{FF2B5EF4-FFF2-40B4-BE49-F238E27FC236}">
                <a16:creationId xmlns:a16="http://schemas.microsoft.com/office/drawing/2014/main" id="{101BB3D1-19B8-434E-BC27-4965D44527C7}"/>
              </a:ext>
            </a:extLst>
          </p:cNvPr>
          <p:cNvSpPr/>
          <p:nvPr/>
        </p:nvSpPr>
        <p:spPr>
          <a:xfrm>
            <a:off x="357247" y="3171503"/>
            <a:ext cx="4198711" cy="36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dirty="0">
                <a:solidFill>
                  <a:schemeClr val="tx1"/>
                </a:solidFill>
                <a:latin typeface="Arial Narrow" panose="020B0606020202030204" pitchFamily="34" charset="0"/>
              </a:rPr>
              <a:t>Potential target disease on this proposal</a:t>
            </a:r>
          </a:p>
        </p:txBody>
      </p:sp>
    </p:spTree>
    <p:extLst>
      <p:ext uri="{BB962C8B-B14F-4D97-AF65-F5344CB8AC3E}">
        <p14:creationId xmlns:p14="http://schemas.microsoft.com/office/powerpoint/2010/main" val="913582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27AA4AE-700B-48DF-A3BF-AF246AB839E8}"/>
              </a:ext>
            </a:extLst>
          </p:cNvPr>
          <p:cNvSpPr/>
          <p:nvPr/>
        </p:nvSpPr>
        <p:spPr>
          <a:xfrm>
            <a:off x="1597508" y="242885"/>
            <a:ext cx="5660542"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8" name="テキスト ボックス 17">
            <a:extLst>
              <a:ext uri="{FF2B5EF4-FFF2-40B4-BE49-F238E27FC236}">
                <a16:creationId xmlns:a16="http://schemas.microsoft.com/office/drawing/2014/main" id="{D8FBD112-AE7D-4A08-A53A-CB5EA35CD814}"/>
              </a:ext>
            </a:extLst>
          </p:cNvPr>
          <p:cNvSpPr txBox="1"/>
          <p:nvPr/>
        </p:nvSpPr>
        <p:spPr>
          <a:xfrm>
            <a:off x="1661621" y="238740"/>
            <a:ext cx="5596429"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Things to check before participating in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graphicFrame>
        <p:nvGraphicFramePr>
          <p:cNvPr id="22" name="表 11">
            <a:extLst>
              <a:ext uri="{FF2B5EF4-FFF2-40B4-BE49-F238E27FC236}">
                <a16:creationId xmlns:a16="http://schemas.microsoft.com/office/drawing/2014/main" id="{6394595D-34FC-48DF-A261-C815C361B5B2}"/>
              </a:ext>
            </a:extLst>
          </p:cNvPr>
          <p:cNvGraphicFramePr>
            <a:graphicFrameLocks noGrp="1"/>
          </p:cNvGraphicFramePr>
          <p:nvPr>
            <p:extLst>
              <p:ext uri="{D42A27DB-BD31-4B8C-83A1-F6EECF244321}">
                <p14:modId xmlns:p14="http://schemas.microsoft.com/office/powerpoint/2010/main" val="1147009826"/>
              </p:ext>
            </p:extLst>
          </p:nvPr>
        </p:nvGraphicFramePr>
        <p:xfrm>
          <a:off x="336792" y="1350881"/>
          <a:ext cx="11195836" cy="4297680"/>
        </p:xfrm>
        <a:graphic>
          <a:graphicData uri="http://schemas.openxmlformats.org/drawingml/2006/table">
            <a:tbl>
              <a:tblPr firstRow="1" bandRow="1">
                <a:tableStyleId>{5940675A-B579-460E-94D1-54222C63F5DA}</a:tableStyleId>
              </a:tblPr>
              <a:tblGrid>
                <a:gridCol w="665304">
                  <a:extLst>
                    <a:ext uri="{9D8B030D-6E8A-4147-A177-3AD203B41FA5}">
                      <a16:colId xmlns:a16="http://schemas.microsoft.com/office/drawing/2014/main" val="3561825137"/>
                    </a:ext>
                  </a:extLst>
                </a:gridCol>
                <a:gridCol w="10530532">
                  <a:extLst>
                    <a:ext uri="{9D8B030D-6E8A-4147-A177-3AD203B41FA5}">
                      <a16:colId xmlns:a16="http://schemas.microsoft.com/office/drawing/2014/main" val="1664567022"/>
                    </a:ext>
                  </a:extLst>
                </a:gridCol>
              </a:tblGrid>
              <a:tr h="0">
                <a:tc>
                  <a:txBody>
                    <a:bodyPr/>
                    <a:lstStyle/>
                    <a:p>
                      <a:endParaRPr kumimoji="1" lang="ja-JP" altLang="en-US" dirty="0"/>
                    </a:p>
                  </a:txBody>
                  <a:tcPr/>
                </a:tc>
                <a:tc>
                  <a:txBody>
                    <a:bodyPr/>
                    <a:lstStyle/>
                    <a:p>
                      <a:endParaRPr kumimoji="1" lang="en-US" altLang="ja-JP" sz="1400"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370840">
                <a:tc>
                  <a:txBody>
                    <a:bodyPr/>
                    <a:lstStyle/>
                    <a:p>
                      <a:endParaRPr kumimoji="1" lang="ja-JP" altLang="en-US" dirty="0"/>
                    </a:p>
                  </a:txBody>
                  <a:tcPr/>
                </a:tc>
                <a:tc>
                  <a:txBody>
                    <a:bodyPr/>
                    <a:lstStyle/>
                    <a:p>
                      <a:endParaRPr kumimoji="1" lang="en-US" altLang="ja-JP" sz="1400" dirty="0"/>
                    </a:p>
                    <a:p>
                      <a:endParaRPr kumimoji="1" lang="en-US" altLang="ja-JP" sz="1400" dirty="0"/>
                    </a:p>
                    <a:p>
                      <a:endParaRPr kumimoji="1" lang="ja-JP" altLang="en-US" sz="1400" dirty="0"/>
                    </a:p>
                  </a:txBody>
                  <a:tcPr/>
                </a:tc>
                <a:extLst>
                  <a:ext uri="{0D108BD9-81ED-4DB2-BD59-A6C34878D82A}">
                    <a16:rowId xmlns:a16="http://schemas.microsoft.com/office/drawing/2014/main" val="4092351768"/>
                  </a:ext>
                </a:extLst>
              </a:tr>
              <a:tr h="370840">
                <a:tc>
                  <a:txBody>
                    <a:bodyPr/>
                    <a:lstStyle/>
                    <a:p>
                      <a:endParaRPr kumimoji="1" lang="ja-JP" altLang="en-US"/>
                    </a:p>
                  </a:txBody>
                  <a:tcPr/>
                </a:tc>
                <a:tc>
                  <a:txBody>
                    <a:bodyPr/>
                    <a:lstStyle/>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3380824087"/>
                  </a:ext>
                </a:extLst>
              </a:tr>
              <a:tr h="370840">
                <a:tc>
                  <a:txBody>
                    <a:bodyPr/>
                    <a:lstStyle/>
                    <a:p>
                      <a:endParaRPr kumimoji="1" lang="ja-JP" altLang="en-US" dirty="0"/>
                    </a:p>
                  </a:txBody>
                  <a:tcPr/>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1449421939"/>
                  </a:ext>
                </a:extLst>
              </a:tr>
              <a:tr h="645775">
                <a:tc>
                  <a:txBody>
                    <a:bodyPr/>
                    <a:lstStyle/>
                    <a:p>
                      <a:endParaRPr kumimoji="1" lang="ja-JP" altLang="en-US"/>
                    </a:p>
                  </a:txBody>
                  <a:tcPr/>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txBody>
                  <a:tcPr/>
                </a:tc>
                <a:extLst>
                  <a:ext uri="{0D108BD9-81ED-4DB2-BD59-A6C34878D82A}">
                    <a16:rowId xmlns:a16="http://schemas.microsoft.com/office/drawing/2014/main" val="2948907292"/>
                  </a:ext>
                </a:extLst>
              </a:tr>
            </a:tbl>
          </a:graphicData>
        </a:graphic>
      </p:graphicFrame>
      <p:sp>
        <p:nvSpPr>
          <p:cNvPr id="13" name="正方形/長方形 12">
            <a:extLst>
              <a:ext uri="{FF2B5EF4-FFF2-40B4-BE49-F238E27FC236}">
                <a16:creationId xmlns:a16="http://schemas.microsoft.com/office/drawing/2014/main" id="{B2E79B5B-EC5E-48C4-8602-89DB9040879F}"/>
              </a:ext>
            </a:extLst>
          </p:cNvPr>
          <p:cNvSpPr/>
          <p:nvPr/>
        </p:nvSpPr>
        <p:spPr>
          <a:xfrm>
            <a:off x="575794" y="1544263"/>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p:txBody>
      </p:sp>
      <p:sp>
        <p:nvSpPr>
          <p:cNvPr id="14" name="正方形/長方形 13">
            <a:extLst>
              <a:ext uri="{FF2B5EF4-FFF2-40B4-BE49-F238E27FC236}">
                <a16:creationId xmlns:a16="http://schemas.microsoft.com/office/drawing/2014/main" id="{B686259E-C2B8-4FEF-9069-D131268EAAC9}"/>
              </a:ext>
            </a:extLst>
          </p:cNvPr>
          <p:cNvSpPr/>
          <p:nvPr/>
        </p:nvSpPr>
        <p:spPr>
          <a:xfrm>
            <a:off x="572974" y="2156599"/>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正方形/長方形 14">
            <a:extLst>
              <a:ext uri="{FF2B5EF4-FFF2-40B4-BE49-F238E27FC236}">
                <a16:creationId xmlns:a16="http://schemas.microsoft.com/office/drawing/2014/main" id="{0F0C0EB1-8726-4985-941D-3B38DE3EB328}"/>
              </a:ext>
            </a:extLst>
          </p:cNvPr>
          <p:cNvSpPr/>
          <p:nvPr/>
        </p:nvSpPr>
        <p:spPr>
          <a:xfrm>
            <a:off x="572974" y="2898617"/>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正方形/長方形 15">
            <a:extLst>
              <a:ext uri="{FF2B5EF4-FFF2-40B4-BE49-F238E27FC236}">
                <a16:creationId xmlns:a16="http://schemas.microsoft.com/office/drawing/2014/main" id="{6A5DCF8B-7462-4608-8002-E90C52335E40}"/>
              </a:ext>
            </a:extLst>
          </p:cNvPr>
          <p:cNvSpPr/>
          <p:nvPr/>
        </p:nvSpPr>
        <p:spPr>
          <a:xfrm>
            <a:off x="572974" y="3637496"/>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正方形/長方形 16">
            <a:extLst>
              <a:ext uri="{FF2B5EF4-FFF2-40B4-BE49-F238E27FC236}">
                <a16:creationId xmlns:a16="http://schemas.microsoft.com/office/drawing/2014/main" id="{16350590-A559-4436-A876-1E2AC24E3607}"/>
              </a:ext>
            </a:extLst>
          </p:cNvPr>
          <p:cNvSpPr/>
          <p:nvPr/>
        </p:nvSpPr>
        <p:spPr>
          <a:xfrm>
            <a:off x="572974" y="4871890"/>
            <a:ext cx="164336" cy="1643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20" name="グラフィックス 19" descr="チェック マーク 単色塗りつぶし">
            <a:extLst>
              <a:ext uri="{FF2B5EF4-FFF2-40B4-BE49-F238E27FC236}">
                <a16:creationId xmlns:a16="http://schemas.microsoft.com/office/drawing/2014/main" id="{24E34AC8-4A16-4F65-BE55-E4E36FAF1A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0175" y="4620778"/>
            <a:ext cx="129933" cy="129933"/>
          </a:xfrm>
          <a:prstGeom prst="rect">
            <a:avLst/>
          </a:prstGeom>
        </p:spPr>
      </p:pic>
      <p:pic>
        <p:nvPicPr>
          <p:cNvPr id="21" name="グラフィックス 20" descr="チェック マーク 単色塗りつぶし">
            <a:extLst>
              <a:ext uri="{FF2B5EF4-FFF2-40B4-BE49-F238E27FC236}">
                <a16:creationId xmlns:a16="http://schemas.microsoft.com/office/drawing/2014/main" id="{C8AC012C-37C8-442E-B1AB-40B7125CB6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7376" y="3376691"/>
            <a:ext cx="129933" cy="129933"/>
          </a:xfrm>
          <a:prstGeom prst="rect">
            <a:avLst/>
          </a:prstGeom>
        </p:spPr>
      </p:pic>
      <p:pic>
        <p:nvPicPr>
          <p:cNvPr id="23" name="グラフィックス 22" descr="チェック マーク 単色塗りつぶし">
            <a:extLst>
              <a:ext uri="{FF2B5EF4-FFF2-40B4-BE49-F238E27FC236}">
                <a16:creationId xmlns:a16="http://schemas.microsoft.com/office/drawing/2014/main" id="{DA89863B-1265-4017-BDF4-994632032A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0175" y="2638027"/>
            <a:ext cx="129933" cy="129933"/>
          </a:xfrm>
          <a:prstGeom prst="rect">
            <a:avLst/>
          </a:prstGeom>
        </p:spPr>
      </p:pic>
      <p:pic>
        <p:nvPicPr>
          <p:cNvPr id="24" name="グラフィックス 23" descr="チェック マーク 単色塗りつぶし">
            <a:extLst>
              <a:ext uri="{FF2B5EF4-FFF2-40B4-BE49-F238E27FC236}">
                <a16:creationId xmlns:a16="http://schemas.microsoft.com/office/drawing/2014/main" id="{11515B16-6A5A-4E12-B5E5-517038225D8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7376" y="1919200"/>
            <a:ext cx="129933" cy="129933"/>
          </a:xfrm>
          <a:prstGeom prst="rect">
            <a:avLst/>
          </a:prstGeom>
        </p:spPr>
      </p:pic>
      <p:pic>
        <p:nvPicPr>
          <p:cNvPr id="25" name="グラフィックス 24" descr="チェック マーク 単色塗りつぶし">
            <a:extLst>
              <a:ext uri="{FF2B5EF4-FFF2-40B4-BE49-F238E27FC236}">
                <a16:creationId xmlns:a16="http://schemas.microsoft.com/office/drawing/2014/main" id="{4D4B5F23-B450-42AE-A030-7485AA47D0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0175" y="1350881"/>
            <a:ext cx="129933" cy="129933"/>
          </a:xfrm>
          <a:prstGeom prst="rect">
            <a:avLst/>
          </a:prstGeom>
        </p:spPr>
      </p:pic>
      <p:pic>
        <p:nvPicPr>
          <p:cNvPr id="2" name="図 1">
            <a:extLst>
              <a:ext uri="{FF2B5EF4-FFF2-40B4-BE49-F238E27FC236}">
                <a16:creationId xmlns:a16="http://schemas.microsoft.com/office/drawing/2014/main" id="{7C863307-DE83-4E92-9B97-223998D238E6}"/>
              </a:ext>
            </a:extLst>
          </p:cNvPr>
          <p:cNvPicPr>
            <a:picLocks noChangeAspect="1"/>
          </p:cNvPicPr>
          <p:nvPr/>
        </p:nvPicPr>
        <p:blipFill>
          <a:blip r:embed="rId4"/>
          <a:stretch>
            <a:fillRect/>
          </a:stretch>
        </p:blipFill>
        <p:spPr>
          <a:xfrm>
            <a:off x="1022181" y="1346736"/>
            <a:ext cx="9370364" cy="591363"/>
          </a:xfrm>
          <a:prstGeom prst="rect">
            <a:avLst/>
          </a:prstGeom>
        </p:spPr>
      </p:pic>
      <p:pic>
        <p:nvPicPr>
          <p:cNvPr id="32" name="図 31">
            <a:extLst>
              <a:ext uri="{FF2B5EF4-FFF2-40B4-BE49-F238E27FC236}">
                <a16:creationId xmlns:a16="http://schemas.microsoft.com/office/drawing/2014/main" id="{4D9FC1C0-7B6C-4AE7-9541-426B26D01D3C}"/>
              </a:ext>
            </a:extLst>
          </p:cNvPr>
          <p:cNvPicPr>
            <a:picLocks noChangeAspect="1"/>
          </p:cNvPicPr>
          <p:nvPr/>
        </p:nvPicPr>
        <p:blipFill>
          <a:blip r:embed="rId5"/>
          <a:stretch>
            <a:fillRect/>
          </a:stretch>
        </p:blipFill>
        <p:spPr>
          <a:xfrm>
            <a:off x="1009695" y="3317228"/>
            <a:ext cx="10193395" cy="1024217"/>
          </a:xfrm>
          <a:prstGeom prst="rect">
            <a:avLst/>
          </a:prstGeom>
        </p:spPr>
      </p:pic>
      <p:pic>
        <p:nvPicPr>
          <p:cNvPr id="33" name="図 32">
            <a:extLst>
              <a:ext uri="{FF2B5EF4-FFF2-40B4-BE49-F238E27FC236}">
                <a16:creationId xmlns:a16="http://schemas.microsoft.com/office/drawing/2014/main" id="{B5B206D1-AF7A-4166-9601-833D5860DFD8}"/>
              </a:ext>
            </a:extLst>
          </p:cNvPr>
          <p:cNvPicPr>
            <a:picLocks noChangeAspect="1"/>
          </p:cNvPicPr>
          <p:nvPr/>
        </p:nvPicPr>
        <p:blipFill>
          <a:blip r:embed="rId6"/>
          <a:stretch>
            <a:fillRect/>
          </a:stretch>
        </p:blipFill>
        <p:spPr>
          <a:xfrm>
            <a:off x="1023983" y="4338308"/>
            <a:ext cx="10687214" cy="1231499"/>
          </a:xfrm>
          <a:prstGeom prst="rect">
            <a:avLst/>
          </a:prstGeom>
        </p:spPr>
      </p:pic>
      <p:pic>
        <p:nvPicPr>
          <p:cNvPr id="5" name="図 4">
            <a:extLst>
              <a:ext uri="{FF2B5EF4-FFF2-40B4-BE49-F238E27FC236}">
                <a16:creationId xmlns:a16="http://schemas.microsoft.com/office/drawing/2014/main" id="{B80E301C-86CB-499F-81B5-DE1DE45D12D4}"/>
              </a:ext>
            </a:extLst>
          </p:cNvPr>
          <p:cNvPicPr>
            <a:picLocks noChangeAspect="1"/>
          </p:cNvPicPr>
          <p:nvPr/>
        </p:nvPicPr>
        <p:blipFill>
          <a:blip r:embed="rId7"/>
          <a:stretch>
            <a:fillRect/>
          </a:stretch>
        </p:blipFill>
        <p:spPr>
          <a:xfrm>
            <a:off x="1022181" y="1853901"/>
            <a:ext cx="9449619" cy="804742"/>
          </a:xfrm>
          <a:prstGeom prst="rect">
            <a:avLst/>
          </a:prstGeom>
        </p:spPr>
      </p:pic>
      <p:pic>
        <p:nvPicPr>
          <p:cNvPr id="26" name="図 25">
            <a:extLst>
              <a:ext uri="{FF2B5EF4-FFF2-40B4-BE49-F238E27FC236}">
                <a16:creationId xmlns:a16="http://schemas.microsoft.com/office/drawing/2014/main" id="{26C610F6-EF62-4B20-9F06-234779F734DF}"/>
              </a:ext>
            </a:extLst>
          </p:cNvPr>
          <p:cNvPicPr>
            <a:picLocks noChangeAspect="1"/>
          </p:cNvPicPr>
          <p:nvPr/>
        </p:nvPicPr>
        <p:blipFill>
          <a:blip r:embed="rId8"/>
          <a:stretch>
            <a:fillRect/>
          </a:stretch>
        </p:blipFill>
        <p:spPr>
          <a:xfrm>
            <a:off x="1025595" y="2599853"/>
            <a:ext cx="9791025" cy="804742"/>
          </a:xfrm>
          <a:prstGeom prst="rect">
            <a:avLst/>
          </a:prstGeom>
        </p:spPr>
      </p:pic>
    </p:spTree>
    <p:extLst>
      <p:ext uri="{BB962C8B-B14F-4D97-AF65-F5344CB8AC3E}">
        <p14:creationId xmlns:p14="http://schemas.microsoft.com/office/powerpoint/2010/main" val="2069291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graphicFrame>
        <p:nvGraphicFramePr>
          <p:cNvPr id="22" name="表 11">
            <a:extLst>
              <a:ext uri="{FF2B5EF4-FFF2-40B4-BE49-F238E27FC236}">
                <a16:creationId xmlns:a16="http://schemas.microsoft.com/office/drawing/2014/main" id="{6394595D-34FC-48DF-A261-C815C361B5B2}"/>
              </a:ext>
            </a:extLst>
          </p:cNvPr>
          <p:cNvGraphicFramePr>
            <a:graphicFrameLocks noGrp="1"/>
          </p:cNvGraphicFramePr>
          <p:nvPr>
            <p:extLst>
              <p:ext uri="{D42A27DB-BD31-4B8C-83A1-F6EECF244321}">
                <p14:modId xmlns:p14="http://schemas.microsoft.com/office/powerpoint/2010/main" val="3290312355"/>
              </p:ext>
            </p:extLst>
          </p:nvPr>
        </p:nvGraphicFramePr>
        <p:xfrm>
          <a:off x="279642" y="3518759"/>
          <a:ext cx="11195836" cy="258572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dirty="0"/>
                        <a:t>Name</a:t>
                      </a:r>
                      <a:endParaRPr kumimoji="1" lang="ja-JP" altLang="en-US"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370840">
                <a:tc>
                  <a:txBody>
                    <a:bodyPr/>
                    <a:lstStyle/>
                    <a:p>
                      <a:r>
                        <a:rPr kumimoji="1" lang="en-US" altLang="ja-JP" dirty="0"/>
                        <a:t>Organization</a:t>
                      </a:r>
                      <a:endParaRPr kumimoji="1" lang="ja-JP" altLang="en-US"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370840">
                <a:tc>
                  <a:txBody>
                    <a:bodyPr/>
                    <a:lstStyle/>
                    <a:p>
                      <a:r>
                        <a:rPr kumimoji="1" lang="ja-JP" altLang="en-US"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370840">
                <a:tc>
                  <a:txBody>
                    <a:bodyPr/>
                    <a:lstStyle/>
                    <a:p>
                      <a:r>
                        <a:rPr kumimoji="1" lang="en-US" altLang="ja-JP" dirty="0"/>
                        <a:t>Department/Title</a:t>
                      </a:r>
                      <a:endParaRPr kumimoji="1" lang="ja-JP" altLang="en-US"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370840">
                <a:tc>
                  <a:txBody>
                    <a:bodyPr/>
                    <a:lstStyle/>
                    <a:p>
                      <a:r>
                        <a:rPr kumimoji="1" lang="ja-JP" altLang="en-US"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370840">
                <a:tc>
                  <a:txBody>
                    <a:bodyPr/>
                    <a:lstStyle/>
                    <a:p>
                      <a:r>
                        <a:rPr kumimoji="1" lang="en-US" altLang="ja-JP" dirty="0"/>
                        <a:t>E-mail</a:t>
                      </a:r>
                      <a:endParaRPr kumimoji="1" lang="ja-JP" altLang="en-US"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sp>
        <p:nvSpPr>
          <p:cNvPr id="2" name="テキスト ボックス 1">
            <a:extLst>
              <a:ext uri="{FF2B5EF4-FFF2-40B4-BE49-F238E27FC236}">
                <a16:creationId xmlns:a16="http://schemas.microsoft.com/office/drawing/2014/main" id="{F9613312-474B-4F22-B74E-3B67842BDA50}"/>
              </a:ext>
            </a:extLst>
          </p:cNvPr>
          <p:cNvSpPr txBox="1"/>
          <p:nvPr/>
        </p:nvSpPr>
        <p:spPr>
          <a:xfrm>
            <a:off x="165342" y="2921080"/>
            <a:ext cx="3940309" cy="338554"/>
          </a:xfrm>
          <a:prstGeom prst="rect">
            <a:avLst/>
          </a:prstGeom>
          <a:noFill/>
        </p:spPr>
        <p:txBody>
          <a:bodyPr wrap="none" rtlCol="0">
            <a:spAutoFit/>
          </a:bodyPr>
          <a:lstStyle/>
          <a:p>
            <a:r>
              <a:rPr lang="en-US" altLang="ja-JP" sz="1600" dirty="0"/>
              <a:t>●Principal Investigator</a:t>
            </a:r>
            <a:r>
              <a:rPr lang="ja-JP" altLang="en-US" sz="1600" dirty="0"/>
              <a:t>（研究代表者）</a:t>
            </a:r>
            <a:endParaRPr kumimoji="1" lang="ja-JP" altLang="en-US" sz="1600" dirty="0"/>
          </a:p>
        </p:txBody>
      </p:sp>
      <p:sp>
        <p:nvSpPr>
          <p:cNvPr id="20" name="テキスト ボックス 19">
            <a:extLst>
              <a:ext uri="{FF2B5EF4-FFF2-40B4-BE49-F238E27FC236}">
                <a16:creationId xmlns:a16="http://schemas.microsoft.com/office/drawing/2014/main" id="{E728994C-E17B-4D65-A86D-370C9CB914E1}"/>
              </a:ext>
            </a:extLst>
          </p:cNvPr>
          <p:cNvSpPr txBox="1"/>
          <p:nvPr/>
        </p:nvSpPr>
        <p:spPr>
          <a:xfrm>
            <a:off x="279642" y="1004157"/>
            <a:ext cx="10035933" cy="1877437"/>
          </a:xfrm>
          <a:prstGeom prst="rect">
            <a:avLst/>
          </a:prstGeom>
          <a:noFill/>
        </p:spPr>
        <p:txBody>
          <a:bodyPr wrap="square" rtlCol="0">
            <a:spAutoFit/>
          </a:bodyPr>
          <a:lstStyle/>
          <a:p>
            <a:r>
              <a:rPr lang="en-US" altLang="ja-JP" sz="1400" dirty="0">
                <a:latin typeface="+mj-lt"/>
              </a:rPr>
              <a:t>※</a:t>
            </a:r>
            <a:r>
              <a:rPr lang="ja-JP" altLang="en-US" sz="1400" dirty="0">
                <a:latin typeface="+mj-lt"/>
              </a:rPr>
              <a:t>日本語をご使用の方へ：すべての項目（日本語・英語の両方）をご記入ください。</a:t>
            </a:r>
          </a:p>
          <a:p>
            <a:r>
              <a:rPr lang="ja-JP" altLang="en-US" sz="1400" dirty="0">
                <a:latin typeface="+mj-lt"/>
              </a:rPr>
              <a:t>   </a:t>
            </a:r>
            <a:r>
              <a:rPr lang="en-US" altLang="ja-JP" sz="1400" dirty="0">
                <a:latin typeface="+mj-lt"/>
              </a:rPr>
              <a:t>For English </a:t>
            </a:r>
            <a:r>
              <a:rPr lang="en-US" altLang="ja-JP" sz="1400" dirty="0" err="1">
                <a:latin typeface="+mj-lt"/>
              </a:rPr>
              <a:t>users:Please</a:t>
            </a:r>
            <a:r>
              <a:rPr lang="en-US" altLang="ja-JP" sz="1400" dirty="0">
                <a:latin typeface="+mj-lt"/>
              </a:rPr>
              <a:t> fill in only the fields with English labels.</a:t>
            </a:r>
          </a:p>
          <a:p>
            <a:r>
              <a:rPr lang="en-US" altLang="ja-JP" sz="1400" dirty="0">
                <a:latin typeface="+mj-lt"/>
              </a:rPr>
              <a:t>※</a:t>
            </a:r>
            <a:r>
              <a:rPr lang="ja-JP" altLang="en-US" sz="1400" dirty="0">
                <a:latin typeface="+mj-lt"/>
              </a:rPr>
              <a:t>参加者が多い場合は、枠を追加して作成をよろしくお願いいたします。</a:t>
            </a:r>
            <a:endParaRPr lang="en-US" altLang="ja-JP" sz="1400" dirty="0">
              <a:latin typeface="+mj-lt"/>
            </a:endParaRPr>
          </a:p>
          <a:p>
            <a:r>
              <a:rPr lang="ja-JP" altLang="en-US" sz="1400" dirty="0">
                <a:latin typeface="+mj-lt"/>
              </a:rPr>
              <a:t>　　</a:t>
            </a:r>
            <a:r>
              <a:rPr lang="en-US" altLang="ja-JP" sz="1400" dirty="0">
                <a:latin typeface="+mj-lt"/>
              </a:rPr>
              <a:t>If you have a large number of participants, please add slots.</a:t>
            </a:r>
            <a:endParaRPr lang="ja-JP" altLang="en-US" sz="1400" dirty="0">
              <a:latin typeface="+mj-lt"/>
            </a:endParaRPr>
          </a:p>
          <a:p>
            <a:r>
              <a:rPr lang="en-US" altLang="ja-JP" sz="1400" dirty="0">
                <a:latin typeface="+mj-lt"/>
              </a:rPr>
              <a:t>※</a:t>
            </a:r>
            <a:r>
              <a:rPr lang="ja-JP" altLang="en-US" sz="1400" dirty="0">
                <a:latin typeface="+mj-lt"/>
              </a:rPr>
              <a:t>本情報は、</a:t>
            </a:r>
            <a:r>
              <a:rPr lang="en-US" altLang="ja-JP" sz="1400" dirty="0">
                <a:latin typeface="+mj-lt"/>
              </a:rPr>
              <a:t>DSANJ Bio Conference</a:t>
            </a:r>
            <a:r>
              <a:rPr lang="ja-JP" altLang="en-US" sz="1400" dirty="0">
                <a:latin typeface="+mj-lt"/>
              </a:rPr>
              <a:t>参加企業と共有し、参加企業が会期中あるいは前後でやり取りする際に利用いたします。</a:t>
            </a:r>
            <a:endParaRPr lang="en-US" altLang="ja-JP" sz="1400" dirty="0">
              <a:latin typeface="+mj-lt"/>
            </a:endParaRPr>
          </a:p>
          <a:p>
            <a:r>
              <a:rPr lang="ja-JP" altLang="en-US" sz="1400" dirty="0">
                <a:latin typeface="+mj-lt"/>
              </a:rPr>
              <a:t>　　</a:t>
            </a:r>
            <a:r>
              <a:rPr lang="en-US" altLang="ja-JP" sz="1400" dirty="0">
                <a:latin typeface="+mj-lt"/>
              </a:rPr>
              <a:t>This information will be shared with the DSANJ Bio Conference participating companies, and will be used for communication during and after the conference.</a:t>
            </a:r>
            <a:endParaRPr lang="ja-JP" altLang="en-US" sz="1400" dirty="0">
              <a:latin typeface="+mj-lt"/>
            </a:endParaRPr>
          </a:p>
          <a:p>
            <a:endParaRPr kumimoji="1" lang="ja-JP" altLang="en-US" dirty="0"/>
          </a:p>
        </p:txBody>
      </p:sp>
      <p:sp>
        <p:nvSpPr>
          <p:cNvPr id="23" name="正方形/長方形 22">
            <a:extLst>
              <a:ext uri="{FF2B5EF4-FFF2-40B4-BE49-F238E27FC236}">
                <a16:creationId xmlns:a16="http://schemas.microsoft.com/office/drawing/2014/main" id="{CF347ADA-B4A5-408F-B5BF-9C68B04467BB}"/>
              </a:ext>
            </a:extLst>
          </p:cNvPr>
          <p:cNvSpPr/>
          <p:nvPr/>
        </p:nvSpPr>
        <p:spPr>
          <a:xfrm>
            <a:off x="1597508" y="242885"/>
            <a:ext cx="4146067"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24" name="テキスト ボックス 23">
            <a:extLst>
              <a:ext uri="{FF2B5EF4-FFF2-40B4-BE49-F238E27FC236}">
                <a16:creationId xmlns:a16="http://schemas.microsoft.com/office/drawing/2014/main" id="{AA631CFD-1F82-4FD0-A8E3-AA417A1313CA}"/>
              </a:ext>
            </a:extLst>
          </p:cNvPr>
          <p:cNvSpPr txBox="1"/>
          <p:nvPr/>
        </p:nvSpPr>
        <p:spPr>
          <a:xfrm>
            <a:off x="1601806" y="249061"/>
            <a:ext cx="4695217"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Contact Information</a:t>
            </a:r>
            <a:r>
              <a:rPr lang="ja-JP" altLang="en-US" dirty="0">
                <a:solidFill>
                  <a:schemeClr val="bg1"/>
                </a:solidFill>
                <a:latin typeface="Arial Narrow" panose="020B0606020202030204" pitchFamily="34" charset="0"/>
              </a:rPr>
              <a:t> </a:t>
            </a:r>
            <a:r>
              <a:rPr lang="en-US" altLang="ja-JP" dirty="0">
                <a:solidFill>
                  <a:schemeClr val="bg1"/>
                </a:solidFill>
                <a:latin typeface="Arial Narrow" panose="020B0606020202030204" pitchFamily="34" charset="0"/>
              </a:rPr>
              <a:t>for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37418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2" name="テキスト ボックス 1">
            <a:extLst>
              <a:ext uri="{FF2B5EF4-FFF2-40B4-BE49-F238E27FC236}">
                <a16:creationId xmlns:a16="http://schemas.microsoft.com/office/drawing/2014/main" id="{F9613312-474B-4F22-B74E-3B67842BDA50}"/>
              </a:ext>
            </a:extLst>
          </p:cNvPr>
          <p:cNvSpPr txBox="1"/>
          <p:nvPr/>
        </p:nvSpPr>
        <p:spPr>
          <a:xfrm>
            <a:off x="383782" y="1164545"/>
            <a:ext cx="3238387" cy="338554"/>
          </a:xfrm>
          <a:prstGeom prst="rect">
            <a:avLst/>
          </a:prstGeom>
          <a:noFill/>
        </p:spPr>
        <p:txBody>
          <a:bodyPr wrap="none" rtlCol="0">
            <a:spAutoFit/>
          </a:bodyPr>
          <a:lstStyle/>
          <a:p>
            <a:r>
              <a:rPr lang="en-US" altLang="ja-JP" sz="1600" dirty="0"/>
              <a:t>●Co-researcher</a:t>
            </a:r>
            <a:r>
              <a:rPr lang="ja-JP" altLang="en-US" sz="1600" dirty="0"/>
              <a:t>（分担研究者）</a:t>
            </a:r>
            <a:endParaRPr kumimoji="1" lang="ja-JP" altLang="en-US" sz="1600" dirty="0"/>
          </a:p>
        </p:txBody>
      </p:sp>
      <p:graphicFrame>
        <p:nvGraphicFramePr>
          <p:cNvPr id="12" name="表 11">
            <a:extLst>
              <a:ext uri="{FF2B5EF4-FFF2-40B4-BE49-F238E27FC236}">
                <a16:creationId xmlns:a16="http://schemas.microsoft.com/office/drawing/2014/main" id="{AF9E9E8F-9E09-4D86-8D26-3A4512CF9000}"/>
              </a:ext>
            </a:extLst>
          </p:cNvPr>
          <p:cNvGraphicFramePr>
            <a:graphicFrameLocks noGrp="1"/>
          </p:cNvGraphicFramePr>
          <p:nvPr>
            <p:extLst>
              <p:ext uri="{D42A27DB-BD31-4B8C-83A1-F6EECF244321}">
                <p14:modId xmlns:p14="http://schemas.microsoft.com/office/powerpoint/2010/main" val="49063837"/>
              </p:ext>
            </p:extLst>
          </p:nvPr>
        </p:nvGraphicFramePr>
        <p:xfrm>
          <a:off x="498082" y="1686095"/>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graphicFrame>
        <p:nvGraphicFramePr>
          <p:cNvPr id="13" name="表 12">
            <a:extLst>
              <a:ext uri="{FF2B5EF4-FFF2-40B4-BE49-F238E27FC236}">
                <a16:creationId xmlns:a16="http://schemas.microsoft.com/office/drawing/2014/main" id="{0AB7733A-ABB5-4E9D-B9FF-EBA2827AC307}"/>
              </a:ext>
            </a:extLst>
          </p:cNvPr>
          <p:cNvGraphicFramePr>
            <a:graphicFrameLocks noGrp="1"/>
          </p:cNvGraphicFramePr>
          <p:nvPr>
            <p:extLst>
              <p:ext uri="{D42A27DB-BD31-4B8C-83A1-F6EECF244321}">
                <p14:modId xmlns:p14="http://schemas.microsoft.com/office/powerpoint/2010/main" val="3614095973"/>
              </p:ext>
            </p:extLst>
          </p:nvPr>
        </p:nvGraphicFramePr>
        <p:xfrm>
          <a:off x="503880" y="4123616"/>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sp>
        <p:nvSpPr>
          <p:cNvPr id="18" name="正方形/長方形 17">
            <a:extLst>
              <a:ext uri="{FF2B5EF4-FFF2-40B4-BE49-F238E27FC236}">
                <a16:creationId xmlns:a16="http://schemas.microsoft.com/office/drawing/2014/main" id="{DBB34023-60C0-4197-9352-DCF51B09A119}"/>
              </a:ext>
            </a:extLst>
          </p:cNvPr>
          <p:cNvSpPr/>
          <p:nvPr/>
        </p:nvSpPr>
        <p:spPr>
          <a:xfrm>
            <a:off x="1597508" y="242885"/>
            <a:ext cx="4146067"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19" name="テキスト ボックス 18">
            <a:extLst>
              <a:ext uri="{FF2B5EF4-FFF2-40B4-BE49-F238E27FC236}">
                <a16:creationId xmlns:a16="http://schemas.microsoft.com/office/drawing/2014/main" id="{80ACDAC1-B63F-4054-BE62-9B6A6435395C}"/>
              </a:ext>
            </a:extLst>
          </p:cNvPr>
          <p:cNvSpPr txBox="1"/>
          <p:nvPr/>
        </p:nvSpPr>
        <p:spPr>
          <a:xfrm>
            <a:off x="1601806" y="249060"/>
            <a:ext cx="4695217"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Contact Information</a:t>
            </a:r>
            <a:r>
              <a:rPr lang="ja-JP" altLang="en-US" dirty="0">
                <a:solidFill>
                  <a:schemeClr val="bg1"/>
                </a:solidFill>
                <a:latin typeface="Arial Narrow" panose="020B0606020202030204" pitchFamily="34" charset="0"/>
              </a:rPr>
              <a:t> </a:t>
            </a:r>
            <a:r>
              <a:rPr lang="en-US" altLang="ja-JP" dirty="0">
                <a:solidFill>
                  <a:schemeClr val="bg1"/>
                </a:solidFill>
                <a:latin typeface="Arial Narrow" panose="020B0606020202030204" pitchFamily="34" charset="0"/>
              </a:rPr>
              <a:t>for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3531809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2" name="テキスト ボックス 1">
            <a:extLst>
              <a:ext uri="{FF2B5EF4-FFF2-40B4-BE49-F238E27FC236}">
                <a16:creationId xmlns:a16="http://schemas.microsoft.com/office/drawing/2014/main" id="{F9613312-474B-4F22-B74E-3B67842BDA50}"/>
              </a:ext>
            </a:extLst>
          </p:cNvPr>
          <p:cNvSpPr txBox="1"/>
          <p:nvPr/>
        </p:nvSpPr>
        <p:spPr>
          <a:xfrm>
            <a:off x="383782" y="1164545"/>
            <a:ext cx="5117427" cy="338554"/>
          </a:xfrm>
          <a:prstGeom prst="rect">
            <a:avLst/>
          </a:prstGeom>
          <a:noFill/>
        </p:spPr>
        <p:txBody>
          <a:bodyPr wrap="none" rtlCol="0">
            <a:spAutoFit/>
          </a:bodyPr>
          <a:lstStyle/>
          <a:p>
            <a:r>
              <a:rPr lang="ja-JP" altLang="en-US" sz="1600" dirty="0"/>
              <a:t>●</a:t>
            </a:r>
            <a:r>
              <a:rPr lang="en-US" altLang="ja-JP" sz="1600" dirty="0"/>
              <a:t>External liaison administrator</a:t>
            </a:r>
            <a:r>
              <a:rPr lang="ja-JP" altLang="en-US" sz="1600" dirty="0"/>
              <a:t>（外部連携窓口）</a:t>
            </a:r>
            <a:endParaRPr kumimoji="1" lang="ja-JP" altLang="en-US" sz="1600" dirty="0"/>
          </a:p>
        </p:txBody>
      </p:sp>
      <p:graphicFrame>
        <p:nvGraphicFramePr>
          <p:cNvPr id="12" name="表 11">
            <a:extLst>
              <a:ext uri="{FF2B5EF4-FFF2-40B4-BE49-F238E27FC236}">
                <a16:creationId xmlns:a16="http://schemas.microsoft.com/office/drawing/2014/main" id="{AF9E9E8F-9E09-4D86-8D26-3A4512CF9000}"/>
              </a:ext>
            </a:extLst>
          </p:cNvPr>
          <p:cNvGraphicFramePr>
            <a:graphicFrameLocks noGrp="1"/>
          </p:cNvGraphicFramePr>
          <p:nvPr/>
        </p:nvGraphicFramePr>
        <p:xfrm>
          <a:off x="498082" y="1686095"/>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graphicFrame>
        <p:nvGraphicFramePr>
          <p:cNvPr id="13" name="表 12">
            <a:extLst>
              <a:ext uri="{FF2B5EF4-FFF2-40B4-BE49-F238E27FC236}">
                <a16:creationId xmlns:a16="http://schemas.microsoft.com/office/drawing/2014/main" id="{0AB7733A-ABB5-4E9D-B9FF-EBA2827AC307}"/>
              </a:ext>
            </a:extLst>
          </p:cNvPr>
          <p:cNvGraphicFramePr>
            <a:graphicFrameLocks noGrp="1"/>
          </p:cNvGraphicFramePr>
          <p:nvPr/>
        </p:nvGraphicFramePr>
        <p:xfrm>
          <a:off x="503880" y="4123616"/>
          <a:ext cx="11195836" cy="2133600"/>
        </p:xfrm>
        <a:graphic>
          <a:graphicData uri="http://schemas.openxmlformats.org/drawingml/2006/table">
            <a:tbl>
              <a:tblPr firstRow="1" bandRow="1">
                <a:tableStyleId>{5940675A-B579-460E-94D1-54222C63F5DA}</a:tableStyleId>
              </a:tblPr>
              <a:tblGrid>
                <a:gridCol w="2820746">
                  <a:extLst>
                    <a:ext uri="{9D8B030D-6E8A-4147-A177-3AD203B41FA5}">
                      <a16:colId xmlns:a16="http://schemas.microsoft.com/office/drawing/2014/main" val="3561825137"/>
                    </a:ext>
                  </a:extLst>
                </a:gridCol>
                <a:gridCol w="8375090">
                  <a:extLst>
                    <a:ext uri="{9D8B030D-6E8A-4147-A177-3AD203B41FA5}">
                      <a16:colId xmlns:a16="http://schemas.microsoft.com/office/drawing/2014/main" val="1664567022"/>
                    </a:ext>
                  </a:extLst>
                </a:gridCol>
              </a:tblGrid>
              <a:tr h="0">
                <a:tc>
                  <a:txBody>
                    <a:bodyPr/>
                    <a:lstStyle/>
                    <a:p>
                      <a:r>
                        <a:rPr kumimoji="1" lang="en-US" altLang="ja-JP" sz="1400" dirty="0"/>
                        <a:t>Name</a:t>
                      </a:r>
                      <a:endParaRPr kumimoji="1" lang="ja-JP" altLang="en-US" sz="1400" dirty="0"/>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26713278"/>
                  </a:ext>
                </a:extLst>
              </a:tr>
              <a:tr h="0">
                <a:tc>
                  <a:txBody>
                    <a:bodyPr/>
                    <a:lstStyle/>
                    <a:p>
                      <a:r>
                        <a:rPr kumimoji="1" lang="ja-JP" altLang="en-US" sz="1400" dirty="0"/>
                        <a:t>名前</a:t>
                      </a:r>
                    </a:p>
                  </a:txBody>
                  <a:tcPr>
                    <a:solidFill>
                      <a:schemeClr val="accent1">
                        <a:lumMod val="40000"/>
                        <a:lumOff val="60000"/>
                      </a:schemeClr>
                    </a:solidFill>
                  </a:tcPr>
                </a:tc>
                <a:tc>
                  <a:txBody>
                    <a:bodyPr/>
                    <a:lstStyle/>
                    <a:p>
                      <a:endParaRPr kumimoji="1" lang="ja-JP" altLang="en-US" sz="14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17923961"/>
                  </a:ext>
                </a:extLst>
              </a:tr>
              <a:tr h="0">
                <a:tc>
                  <a:txBody>
                    <a:bodyPr/>
                    <a:lstStyle/>
                    <a:p>
                      <a:r>
                        <a:rPr kumimoji="1" lang="en-US" altLang="ja-JP" sz="1400" dirty="0"/>
                        <a:t>Organization</a:t>
                      </a:r>
                      <a:endParaRPr kumimoji="1" lang="ja-JP" altLang="en-US" sz="1400" dirty="0"/>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4092351768"/>
                  </a:ext>
                </a:extLst>
              </a:tr>
              <a:tr h="0">
                <a:tc>
                  <a:txBody>
                    <a:bodyPr/>
                    <a:lstStyle/>
                    <a:p>
                      <a:r>
                        <a:rPr kumimoji="1" lang="ja-JP" altLang="en-US" sz="1400" dirty="0"/>
                        <a:t>所属機関</a:t>
                      </a:r>
                    </a:p>
                  </a:txBody>
                  <a:tcPr>
                    <a:solidFill>
                      <a:schemeClr val="accent1">
                        <a:lumMod val="40000"/>
                        <a:lumOff val="60000"/>
                      </a:schemeClr>
                    </a:solidFill>
                  </a:tcPr>
                </a:tc>
                <a:tc>
                  <a:txBody>
                    <a:bodyPr/>
                    <a:lstStyle/>
                    <a:p>
                      <a:endParaRPr kumimoji="1" lang="ja-JP" altLang="en-US" sz="1400" dirty="0"/>
                    </a:p>
                  </a:txBody>
                  <a:tcPr/>
                </a:tc>
                <a:extLst>
                  <a:ext uri="{0D108BD9-81ED-4DB2-BD59-A6C34878D82A}">
                    <a16:rowId xmlns:a16="http://schemas.microsoft.com/office/drawing/2014/main" val="2882207745"/>
                  </a:ext>
                </a:extLst>
              </a:tr>
              <a:tr h="0">
                <a:tc>
                  <a:txBody>
                    <a:bodyPr/>
                    <a:lstStyle/>
                    <a:p>
                      <a:r>
                        <a:rPr kumimoji="1" lang="en-US" altLang="ja-JP" sz="1400" dirty="0"/>
                        <a:t>Department/Title</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3380824087"/>
                  </a:ext>
                </a:extLst>
              </a:tr>
              <a:tr h="0">
                <a:tc>
                  <a:txBody>
                    <a:bodyPr/>
                    <a:lstStyle/>
                    <a:p>
                      <a:r>
                        <a:rPr kumimoji="1" lang="ja-JP" altLang="en-US" sz="1400" dirty="0"/>
                        <a:t>部門・肩書</a:t>
                      </a:r>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2227303313"/>
                  </a:ext>
                </a:extLst>
              </a:tr>
              <a:tr h="137633">
                <a:tc>
                  <a:txBody>
                    <a:bodyPr/>
                    <a:lstStyle/>
                    <a:p>
                      <a:r>
                        <a:rPr kumimoji="1" lang="en-US" altLang="ja-JP" sz="1400" dirty="0"/>
                        <a:t>E-mail</a:t>
                      </a:r>
                      <a:endParaRPr kumimoji="1" lang="ja-JP" altLang="en-US" sz="1400" dirty="0"/>
                    </a:p>
                  </a:txBody>
                  <a:tcPr>
                    <a:solidFill>
                      <a:schemeClr val="accent1">
                        <a:lumMod val="40000"/>
                        <a:lumOff val="60000"/>
                      </a:schemeClr>
                    </a:solidFill>
                  </a:tcPr>
                </a:tc>
                <a:tc>
                  <a:txBody>
                    <a:bodyPr/>
                    <a:lstStyle/>
                    <a:p>
                      <a:endParaRPr kumimoji="1" lang="en-US" altLang="ja-JP" sz="1400" dirty="0"/>
                    </a:p>
                  </a:txBody>
                  <a:tcPr/>
                </a:tc>
                <a:extLst>
                  <a:ext uri="{0D108BD9-81ED-4DB2-BD59-A6C34878D82A}">
                    <a16:rowId xmlns:a16="http://schemas.microsoft.com/office/drawing/2014/main" val="1449421939"/>
                  </a:ext>
                </a:extLst>
              </a:tr>
            </a:tbl>
          </a:graphicData>
        </a:graphic>
      </p:graphicFrame>
      <p:sp>
        <p:nvSpPr>
          <p:cNvPr id="14" name="正方形/長方形 13">
            <a:extLst>
              <a:ext uri="{FF2B5EF4-FFF2-40B4-BE49-F238E27FC236}">
                <a16:creationId xmlns:a16="http://schemas.microsoft.com/office/drawing/2014/main" id="{A69BB26F-0ADA-4255-B879-FFAAD6417B6C}"/>
              </a:ext>
            </a:extLst>
          </p:cNvPr>
          <p:cNvSpPr/>
          <p:nvPr/>
        </p:nvSpPr>
        <p:spPr>
          <a:xfrm>
            <a:off x="1597508" y="242885"/>
            <a:ext cx="4146067"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15" name="テキスト ボックス 14">
            <a:extLst>
              <a:ext uri="{FF2B5EF4-FFF2-40B4-BE49-F238E27FC236}">
                <a16:creationId xmlns:a16="http://schemas.microsoft.com/office/drawing/2014/main" id="{EE5285C5-8F66-49F7-A279-C7976F527C82}"/>
              </a:ext>
            </a:extLst>
          </p:cNvPr>
          <p:cNvSpPr txBox="1"/>
          <p:nvPr/>
        </p:nvSpPr>
        <p:spPr>
          <a:xfrm>
            <a:off x="1601806" y="249064"/>
            <a:ext cx="4695217" cy="369332"/>
          </a:xfrm>
          <a:prstGeom prst="rect">
            <a:avLst/>
          </a:prstGeom>
          <a:noFill/>
        </p:spPr>
        <p:txBody>
          <a:bodyPr wrap="square">
            <a:spAutoFit/>
          </a:bodyPr>
          <a:lstStyle/>
          <a:p>
            <a:r>
              <a:rPr lang="en-US" altLang="ja-JP" dirty="0">
                <a:solidFill>
                  <a:schemeClr val="bg1"/>
                </a:solidFill>
                <a:latin typeface="Arial Narrow" panose="020B0606020202030204" pitchFamily="34" charset="0"/>
              </a:rPr>
              <a:t>Contact Information</a:t>
            </a:r>
            <a:r>
              <a:rPr lang="ja-JP" altLang="en-US" dirty="0">
                <a:solidFill>
                  <a:schemeClr val="bg1"/>
                </a:solidFill>
                <a:latin typeface="Arial Narrow" panose="020B0606020202030204" pitchFamily="34" charset="0"/>
              </a:rPr>
              <a:t> </a:t>
            </a:r>
            <a:r>
              <a:rPr lang="en-US" altLang="ja-JP" dirty="0">
                <a:solidFill>
                  <a:schemeClr val="bg1"/>
                </a:solidFill>
                <a:latin typeface="Arial Narrow" panose="020B0606020202030204" pitchFamily="34" charset="0"/>
              </a:rPr>
              <a:t>for </a:t>
            </a:r>
            <a:r>
              <a:rPr lang="en-US" altLang="ja-JP" sz="1800" dirty="0">
                <a:solidFill>
                  <a:schemeClr val="bg1"/>
                </a:solidFill>
                <a:latin typeface="Arial Narrow" panose="020B0606020202030204" pitchFamily="34" charset="0"/>
              </a:rPr>
              <a:t>DSANJ  Bio Conference </a:t>
            </a:r>
            <a:endParaRPr lang="ja-JP" alt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1138978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0CCBBDC-785E-4D1B-A160-5EF1856F58F3}"/>
              </a:ext>
            </a:extLst>
          </p:cNvPr>
          <p:cNvSpPr/>
          <p:nvPr/>
        </p:nvSpPr>
        <p:spPr>
          <a:xfrm>
            <a:off x="1597508" y="242885"/>
            <a:ext cx="4346092"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endParaRPr kumimoji="1" lang="ja-JP" altLang="en-US">
              <a:latin typeface="Arial Narrow" panose="020B0606020202030204" pitchFamily="34" charset="0"/>
            </a:endParaRPr>
          </a:p>
        </p:txBody>
      </p:sp>
      <p:sp>
        <p:nvSpPr>
          <p:cNvPr id="5" name="Rectangle 9">
            <a:extLst>
              <a:ext uri="{FF2B5EF4-FFF2-40B4-BE49-F238E27FC236}">
                <a16:creationId xmlns:a16="http://schemas.microsoft.com/office/drawing/2014/main" id="{94022D10-1FE1-4802-8040-E94D91BAC976}"/>
              </a:ext>
            </a:extLst>
          </p:cNvPr>
          <p:cNvSpPr>
            <a:spLocks noChangeArrowheads="1"/>
          </p:cNvSpPr>
          <p:nvPr/>
        </p:nvSpPr>
        <p:spPr bwMode="auto">
          <a:xfrm>
            <a:off x="1661621" y="245657"/>
            <a:ext cx="40962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solidFill>
                  <a:schemeClr val="bg1"/>
                </a:solidFill>
                <a:latin typeface="Arial Narrow" panose="020B0606020202030204" pitchFamily="34" charset="0"/>
              </a:rPr>
              <a:t>Proposal materials for DSANJ Bio Conference </a:t>
            </a:r>
          </a:p>
        </p:txBody>
      </p:sp>
      <p:sp>
        <p:nvSpPr>
          <p:cNvPr id="6" name="Rectangle 9">
            <a:extLst>
              <a:ext uri="{FF2B5EF4-FFF2-40B4-BE49-F238E27FC236}">
                <a16:creationId xmlns:a16="http://schemas.microsoft.com/office/drawing/2014/main" id="{AAA03F6D-D0C3-4653-9D97-A8D5E1C0D7C8}"/>
              </a:ext>
            </a:extLst>
          </p:cNvPr>
          <p:cNvSpPr>
            <a:spLocks noChangeArrowheads="1"/>
          </p:cNvSpPr>
          <p:nvPr/>
        </p:nvSpPr>
        <p:spPr bwMode="auto">
          <a:xfrm>
            <a:off x="1597508" y="612217"/>
            <a:ext cx="2703030"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800" dirty="0">
                <a:latin typeface="Arial Narrow" panose="020B0606020202030204" pitchFamily="34" charset="0"/>
              </a:rPr>
              <a:t>Jan.28 – Feb.3 , 2026 </a:t>
            </a:r>
            <a:endParaRPr lang="ja-JP" altLang="en-US" sz="1800" dirty="0">
              <a:latin typeface="Arial Narrow" panose="020B0606020202030204" pitchFamily="34" charset="0"/>
            </a:endParaRPr>
          </a:p>
        </p:txBody>
      </p:sp>
      <p:grpSp>
        <p:nvGrpSpPr>
          <p:cNvPr id="7" name="グループ化 6">
            <a:extLst>
              <a:ext uri="{FF2B5EF4-FFF2-40B4-BE49-F238E27FC236}">
                <a16:creationId xmlns:a16="http://schemas.microsoft.com/office/drawing/2014/main" id="{60363812-77AE-4DB3-A8E5-C203D4567AC5}"/>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E625525-033C-4846-BABA-CA05CEDD173C}"/>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D7704D80-8029-44EB-8729-3BE34D5C916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18E165C5-1BBB-4571-90C9-6E4D6BFA5961}"/>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1" name="タイトル 1">
            <a:extLst>
              <a:ext uri="{FF2B5EF4-FFF2-40B4-BE49-F238E27FC236}">
                <a16:creationId xmlns:a16="http://schemas.microsoft.com/office/drawing/2014/main" id="{290F9C93-22B4-44CA-AFA7-A7EB1DAA2426}"/>
              </a:ext>
            </a:extLst>
          </p:cNvPr>
          <p:cNvSpPr txBox="1">
            <a:spLocks noChangeArrowheads="1"/>
          </p:cNvSpPr>
          <p:nvPr/>
        </p:nvSpPr>
        <p:spPr bwMode="auto">
          <a:xfrm>
            <a:off x="1524000" y="1803680"/>
            <a:ext cx="9144001" cy="242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dirty="0">
                <a:latin typeface="Arial Narrow" panose="020B0606020202030204" pitchFamily="34" charset="0"/>
                <a:ea typeface="メイリオ" panose="020B0604030504040204" pitchFamily="50" charset="-128"/>
              </a:rPr>
              <a:t>—(Subtitle)—</a:t>
            </a:r>
            <a:endParaRPr lang="en-US" altLang="ja-JP" sz="1200" dirty="0">
              <a:latin typeface="Arial Narrow" panose="020B0606020202030204" pitchFamily="34" charset="0"/>
              <a:ea typeface="メイリオ" panose="020B0604030504040204" pitchFamily="50" charset="-128"/>
            </a:endParaRPr>
          </a:p>
        </p:txBody>
      </p:sp>
      <p:sp>
        <p:nvSpPr>
          <p:cNvPr id="12" name="タイトル 1">
            <a:extLst>
              <a:ext uri="{FF2B5EF4-FFF2-40B4-BE49-F238E27FC236}">
                <a16:creationId xmlns:a16="http://schemas.microsoft.com/office/drawing/2014/main" id="{C06A1E9D-17EA-4214-A3FA-540294082A53}"/>
              </a:ext>
            </a:extLst>
          </p:cNvPr>
          <p:cNvSpPr txBox="1">
            <a:spLocks noChangeArrowheads="1"/>
          </p:cNvSpPr>
          <p:nvPr/>
        </p:nvSpPr>
        <p:spPr bwMode="auto">
          <a:xfrm>
            <a:off x="1524000" y="2377776"/>
            <a:ext cx="9144000" cy="691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800" dirty="0">
                <a:latin typeface="Arial Narrow" panose="020B0606020202030204" pitchFamily="34" charset="0"/>
                <a:ea typeface="メイリオ" panose="020B0604030504040204" pitchFamily="50" charset="-128"/>
              </a:rPr>
              <a:t>XXX</a:t>
            </a:r>
            <a:r>
              <a:rPr lang="ja-JP" altLang="en-US" sz="1800" dirty="0">
                <a:latin typeface="Arial Narrow" panose="020B0606020202030204" pitchFamily="34" charset="0"/>
                <a:ea typeface="メイリオ" panose="020B0604030504040204" pitchFamily="50" charset="-128"/>
              </a:rPr>
              <a:t>を標的とした新規膵臓がん治療薬</a:t>
            </a:r>
            <a:endParaRPr lang="en-US" altLang="ja-JP" sz="1600" dirty="0">
              <a:latin typeface="Arial Narrow" panose="020B0606020202030204" pitchFamily="34" charset="0"/>
              <a:ea typeface="メイリオ" panose="020B0604030504040204" pitchFamily="50" charset="-128"/>
            </a:endParaRPr>
          </a:p>
        </p:txBody>
      </p:sp>
      <p:sp>
        <p:nvSpPr>
          <p:cNvPr id="13" name="タイトル 1">
            <a:extLst>
              <a:ext uri="{FF2B5EF4-FFF2-40B4-BE49-F238E27FC236}">
                <a16:creationId xmlns:a16="http://schemas.microsoft.com/office/drawing/2014/main" id="{51E644D2-82CD-4890-BAD8-1CDF45271F7A}"/>
              </a:ext>
            </a:extLst>
          </p:cNvPr>
          <p:cNvSpPr txBox="1">
            <a:spLocks noChangeArrowheads="1"/>
          </p:cNvSpPr>
          <p:nvPr/>
        </p:nvSpPr>
        <p:spPr bwMode="auto">
          <a:xfrm>
            <a:off x="1524000" y="2877024"/>
            <a:ext cx="9144000" cy="66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400" dirty="0">
                <a:latin typeface="Arial Narrow" panose="020B0606020202030204" pitchFamily="34" charset="0"/>
                <a:ea typeface="メイリオ" panose="020B0604030504040204" pitchFamily="50" charset="-128"/>
              </a:rPr>
              <a:t>- </a:t>
            </a:r>
            <a:r>
              <a:rPr lang="ja-JP" altLang="en-US" sz="1400" dirty="0">
                <a:latin typeface="Arial Narrow" panose="020B0606020202030204" pitchFamily="34" charset="0"/>
                <a:ea typeface="メイリオ" panose="020B0604030504040204" pitchFamily="50" charset="-128"/>
              </a:rPr>
              <a:t>サブタイトル（日本語） </a:t>
            </a:r>
            <a:r>
              <a:rPr lang="en-US" altLang="ja-JP" sz="1400" dirty="0">
                <a:latin typeface="Arial Narrow" panose="020B0606020202030204" pitchFamily="34" charset="0"/>
                <a:ea typeface="メイリオ" panose="020B0604030504040204" pitchFamily="50" charset="-128"/>
              </a:rPr>
              <a:t>-</a:t>
            </a:r>
            <a:endParaRPr lang="en-US" altLang="ja-JP" sz="1200" dirty="0">
              <a:latin typeface="Arial Narrow" panose="020B0606020202030204" pitchFamily="34" charset="0"/>
              <a:ea typeface="メイリオ" panose="020B0604030504040204" pitchFamily="50" charset="-128"/>
            </a:endParaRPr>
          </a:p>
        </p:txBody>
      </p:sp>
      <p:sp>
        <p:nvSpPr>
          <p:cNvPr id="14" name="Text Box 4">
            <a:extLst>
              <a:ext uri="{FF2B5EF4-FFF2-40B4-BE49-F238E27FC236}">
                <a16:creationId xmlns:a16="http://schemas.microsoft.com/office/drawing/2014/main" id="{C17C4466-C171-4230-AFD2-7231807796D1}"/>
              </a:ext>
            </a:extLst>
          </p:cNvPr>
          <p:cNvSpPr txBox="1">
            <a:spLocks noChangeArrowheads="1"/>
          </p:cNvSpPr>
          <p:nvPr/>
        </p:nvSpPr>
        <p:spPr bwMode="auto">
          <a:xfrm>
            <a:off x="7793284" y="5082416"/>
            <a:ext cx="3841577" cy="425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457200" indent="-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pPr>
            <a:r>
              <a:rPr lang="en-US" altLang="ja-JP" sz="1200" dirty="0">
                <a:latin typeface="Arial Narrow" panose="020B0606020202030204" pitchFamily="34" charset="0"/>
                <a:ea typeface="メイリオ" panose="020B0604030504040204" pitchFamily="50" charset="-128"/>
                <a:cs typeface="Arial" panose="020B0604020202020204" pitchFamily="34" charset="0"/>
              </a:rPr>
              <a:t>Your name and title (e.g., “Prof. Something Somebody, Ph.D.”)</a:t>
            </a:r>
          </a:p>
          <a:p>
            <a:pPr>
              <a:spcBef>
                <a:spcPct val="0"/>
              </a:spcBef>
              <a:buNone/>
            </a:pPr>
            <a:r>
              <a:rPr lang="en-US" altLang="ja-JP" sz="1200" dirty="0">
                <a:latin typeface="Arial Narrow" panose="020B0606020202030204" pitchFamily="34" charset="0"/>
                <a:ea typeface="メイリオ" panose="020B0604030504040204" pitchFamily="50" charset="-128"/>
                <a:cs typeface="Arial" panose="020B0604020202020204" pitchFamily="34" charset="0"/>
              </a:rPr>
              <a:t>Your Organization (e.g., “XYZ University”)</a:t>
            </a:r>
          </a:p>
        </p:txBody>
      </p:sp>
      <p:sp>
        <p:nvSpPr>
          <p:cNvPr id="15" name="Text Box 4">
            <a:extLst>
              <a:ext uri="{FF2B5EF4-FFF2-40B4-BE49-F238E27FC236}">
                <a16:creationId xmlns:a16="http://schemas.microsoft.com/office/drawing/2014/main" id="{E9EEC7E3-300C-4126-BD2E-BBCAE8CC47FC}"/>
              </a:ext>
            </a:extLst>
          </p:cNvPr>
          <p:cNvSpPr txBox="1">
            <a:spLocks noChangeArrowheads="1"/>
          </p:cNvSpPr>
          <p:nvPr/>
        </p:nvSpPr>
        <p:spPr bwMode="auto">
          <a:xfrm>
            <a:off x="7793284" y="6157595"/>
            <a:ext cx="322022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457200" indent="-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 typeface="Times" panose="02020603050405020304" pitchFamily="18" charset="0"/>
              <a:buNone/>
            </a:pPr>
            <a:r>
              <a:rPr lang="ja-JP" altLang="en-US" sz="1200" dirty="0">
                <a:latin typeface="Arial Narrow" panose="020B0606020202030204" pitchFamily="34" charset="0"/>
                <a:ea typeface="メイリオ" panose="020B0604030504040204" pitchFamily="50" charset="-128"/>
                <a:cs typeface="Arial" panose="020B0604020202020204" pitchFamily="34" charset="0"/>
              </a:rPr>
              <a:t>教授　大商　太郎</a:t>
            </a:r>
            <a:endParaRPr lang="en-US" altLang="ja-JP" sz="1200" dirty="0">
              <a:latin typeface="Arial Narrow" panose="020B0606020202030204" pitchFamily="34" charset="0"/>
              <a:ea typeface="メイリオ" panose="020B0604030504040204" pitchFamily="50" charset="-128"/>
              <a:cs typeface="Arial" panose="020B0604020202020204" pitchFamily="34" charset="0"/>
            </a:endParaRPr>
          </a:p>
        </p:txBody>
      </p:sp>
      <p:sp>
        <p:nvSpPr>
          <p:cNvPr id="16" name="Text Box 4">
            <a:extLst>
              <a:ext uri="{FF2B5EF4-FFF2-40B4-BE49-F238E27FC236}">
                <a16:creationId xmlns:a16="http://schemas.microsoft.com/office/drawing/2014/main" id="{9AE8863C-F4C9-4093-ABC4-9924E69BC4A9}"/>
              </a:ext>
            </a:extLst>
          </p:cNvPr>
          <p:cNvSpPr txBox="1">
            <a:spLocks noChangeArrowheads="1"/>
          </p:cNvSpPr>
          <p:nvPr/>
        </p:nvSpPr>
        <p:spPr bwMode="auto">
          <a:xfrm>
            <a:off x="7793284" y="5779094"/>
            <a:ext cx="20544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marL="457200" indent="-4572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200" dirty="0">
                <a:latin typeface="Arial Narrow" panose="020B0606020202030204" pitchFamily="34" charset="0"/>
                <a:ea typeface="メイリオ" panose="020B0604030504040204" pitchFamily="50" charset="-128"/>
                <a:cs typeface="Arial" panose="020B0604020202020204" pitchFamily="34" charset="0"/>
              </a:rPr>
              <a:t>大阪商工会議所</a:t>
            </a:r>
            <a:endParaRPr lang="en-US" altLang="ja-JP" sz="1200" dirty="0">
              <a:latin typeface="Arial Narrow" panose="020B0606020202030204" pitchFamily="34" charset="0"/>
              <a:ea typeface="メイリオ" panose="020B0604030504040204" pitchFamily="50" charset="-128"/>
              <a:cs typeface="Arial" panose="020B0604020202020204" pitchFamily="34" charset="0"/>
            </a:endParaRPr>
          </a:p>
        </p:txBody>
      </p:sp>
      <p:sp>
        <p:nvSpPr>
          <p:cNvPr id="27" name="タイトル 1">
            <a:extLst>
              <a:ext uri="{FF2B5EF4-FFF2-40B4-BE49-F238E27FC236}">
                <a16:creationId xmlns:a16="http://schemas.microsoft.com/office/drawing/2014/main" id="{902F83C4-9258-4ADC-A116-220FBD58006B}"/>
              </a:ext>
            </a:extLst>
          </p:cNvPr>
          <p:cNvSpPr txBox="1">
            <a:spLocks noChangeArrowheads="1"/>
          </p:cNvSpPr>
          <p:nvPr/>
        </p:nvSpPr>
        <p:spPr bwMode="auto">
          <a:xfrm>
            <a:off x="1597508" y="1289832"/>
            <a:ext cx="9144001" cy="637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800" b="1" dirty="0">
                <a:latin typeface="Arial Narrow" panose="020B0606020202030204" pitchFamily="34" charset="0"/>
                <a:ea typeface="メイリオ" panose="020B0604030504040204" pitchFamily="50" charset="-128"/>
              </a:rPr>
              <a:t>Title </a:t>
            </a:r>
            <a:r>
              <a:rPr lang="en-US" altLang="ja-JP" sz="1400" b="1" dirty="0">
                <a:latin typeface="Arial Narrow" panose="020B0606020202030204" pitchFamily="34" charset="0"/>
                <a:ea typeface="メイリオ" panose="020B0604030504040204" pitchFamily="50" charset="-128"/>
              </a:rPr>
              <a:t>(e.g., “New </a:t>
            </a:r>
            <a:r>
              <a:rPr lang="en-US" altLang="ja-JP" sz="1400" b="1" dirty="0" err="1">
                <a:latin typeface="Arial Narrow" panose="020B0606020202030204" pitchFamily="34" charset="0"/>
                <a:ea typeface="メイリオ" panose="020B0604030504040204" pitchFamily="50" charset="-128"/>
              </a:rPr>
              <a:t>Pancreactic</a:t>
            </a:r>
            <a:r>
              <a:rPr lang="en-US" altLang="ja-JP" sz="1400" b="1" dirty="0">
                <a:latin typeface="Arial Narrow" panose="020B0606020202030204" pitchFamily="34" charset="0"/>
                <a:ea typeface="メイリオ" panose="020B0604030504040204" pitchFamily="50" charset="-128"/>
              </a:rPr>
              <a:t> Cancer Therapeutic Targeting XYZ”)</a:t>
            </a:r>
          </a:p>
        </p:txBody>
      </p:sp>
      <p:sp>
        <p:nvSpPr>
          <p:cNvPr id="18" name="テキスト ボックス 8">
            <a:extLst>
              <a:ext uri="{FF2B5EF4-FFF2-40B4-BE49-F238E27FC236}">
                <a16:creationId xmlns:a16="http://schemas.microsoft.com/office/drawing/2014/main" id="{1987777A-F5D2-45B3-9193-A62230AB45E4}"/>
              </a:ext>
            </a:extLst>
          </p:cNvPr>
          <p:cNvSpPr txBox="1">
            <a:spLocks noChangeArrowheads="1"/>
          </p:cNvSpPr>
          <p:nvPr/>
        </p:nvSpPr>
        <p:spPr bwMode="auto">
          <a:xfrm>
            <a:off x="557139" y="3488307"/>
            <a:ext cx="6751518" cy="284424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n-ea"/>
                <a:ea typeface="+mn-ea"/>
              </a:rPr>
              <a:t>※</a:t>
            </a:r>
            <a:r>
              <a:rPr lang="ja-JP" altLang="en-US" sz="1100" b="1" dirty="0">
                <a:latin typeface="+mn-ea"/>
                <a:ea typeface="+mn-ea"/>
              </a:rPr>
              <a:t>本テキストボックスは資料作成時に削除をお願いいたします。</a:t>
            </a:r>
            <a:endParaRPr lang="en-US" altLang="ja-JP" sz="1100" b="1" dirty="0">
              <a:latin typeface="+mn-ea"/>
              <a:ea typeface="+mn-ea"/>
            </a:endParaRPr>
          </a:p>
          <a:p>
            <a:pPr eaLnBrk="1" hangingPunct="1">
              <a:spcBef>
                <a:spcPct val="0"/>
              </a:spcBef>
              <a:buFontTx/>
              <a:buNone/>
              <a:defRPr/>
            </a:pPr>
            <a:r>
              <a:rPr lang="ja-JP" altLang="en-US" sz="1100" b="1" dirty="0">
                <a:solidFill>
                  <a:srgbClr val="FF0000"/>
                </a:solidFill>
                <a:latin typeface="+mn-ea"/>
                <a:ea typeface="+mn-ea"/>
              </a:rPr>
              <a:t>・本資料は</a:t>
            </a:r>
            <a:r>
              <a:rPr lang="en-US" altLang="ja-JP" sz="1100" b="1" dirty="0">
                <a:solidFill>
                  <a:srgbClr val="FF0000"/>
                </a:solidFill>
                <a:latin typeface="+mn-ea"/>
                <a:ea typeface="+mn-ea"/>
              </a:rPr>
              <a:t>【</a:t>
            </a:r>
            <a:r>
              <a:rPr lang="ja-JP" altLang="en-US" sz="1100" b="1" dirty="0">
                <a:solidFill>
                  <a:srgbClr val="FF0000"/>
                </a:solidFill>
                <a:latin typeface="+mn-ea"/>
                <a:ea typeface="+mn-ea"/>
              </a:rPr>
              <a:t>非秘密情報</a:t>
            </a:r>
            <a:r>
              <a:rPr lang="en-US" altLang="ja-JP" sz="1100" b="1" dirty="0">
                <a:solidFill>
                  <a:srgbClr val="FF0000"/>
                </a:solidFill>
                <a:latin typeface="+mn-ea"/>
                <a:ea typeface="+mn-ea"/>
              </a:rPr>
              <a:t>】</a:t>
            </a:r>
            <a:r>
              <a:rPr lang="ja-JP" altLang="en-US" sz="1100" b="1" dirty="0">
                <a:solidFill>
                  <a:srgbClr val="FF0000"/>
                </a:solidFill>
                <a:latin typeface="+mn-ea"/>
                <a:ea typeface="+mn-ea"/>
              </a:rPr>
              <a:t>のみで作成をお願いいたします。</a:t>
            </a:r>
            <a:r>
              <a:rPr lang="ja-JP" altLang="en-US" sz="1100" b="1" dirty="0">
                <a:solidFill>
                  <a:srgbClr val="040BC2"/>
                </a:solidFill>
                <a:latin typeface="+mn-ea"/>
                <a:ea typeface="+mn-ea"/>
              </a:rPr>
              <a:t> </a:t>
            </a:r>
            <a:endParaRPr lang="en-US" altLang="ja-JP" sz="1100" b="1" dirty="0">
              <a:solidFill>
                <a:srgbClr val="040BC2"/>
              </a:solidFill>
              <a:latin typeface="+mn-ea"/>
              <a:ea typeface="+mn-ea"/>
            </a:endParaRPr>
          </a:p>
          <a:p>
            <a:pPr eaLnBrk="1" hangingPunct="1">
              <a:spcBef>
                <a:spcPct val="0"/>
              </a:spcBef>
              <a:buFontTx/>
              <a:buNone/>
              <a:defRPr/>
            </a:pPr>
            <a:r>
              <a:rPr lang="ja-JP" altLang="en-US" sz="1100" b="1" dirty="0">
                <a:solidFill>
                  <a:srgbClr val="FF0000"/>
                </a:solidFill>
                <a:latin typeface="+mn-ea"/>
                <a:ea typeface="+mn-ea"/>
              </a:rPr>
              <a:t>・第三者の著作物を引用される際は出典の記載をお願いいたします。</a:t>
            </a:r>
            <a:endParaRPr lang="en-US" altLang="ja-JP" sz="1100" b="1" dirty="0">
              <a:solidFill>
                <a:srgbClr val="FF0000"/>
              </a:solidFill>
              <a:latin typeface="+mn-ea"/>
              <a:ea typeface="+mn-ea"/>
            </a:endParaRPr>
          </a:p>
          <a:p>
            <a:pPr eaLnBrk="1" hangingPunct="1">
              <a:lnSpc>
                <a:spcPts val="1800"/>
              </a:lnSpc>
              <a:spcBef>
                <a:spcPct val="0"/>
              </a:spcBef>
              <a:buNone/>
              <a:defRPr/>
            </a:pPr>
            <a:r>
              <a:rPr lang="ja-JP" altLang="en-US" sz="1100" b="1" dirty="0">
                <a:solidFill>
                  <a:srgbClr val="FF0000"/>
                </a:solidFill>
                <a:latin typeface="+mn-ea"/>
                <a:ea typeface="+mn-ea"/>
              </a:rPr>
              <a:t>・</a:t>
            </a:r>
            <a:r>
              <a:rPr lang="en-US" altLang="ja-JP" sz="1100" b="1" dirty="0">
                <a:solidFill>
                  <a:srgbClr val="FF0000"/>
                </a:solidFill>
                <a:latin typeface="+mn-ea"/>
                <a:ea typeface="+mn-ea"/>
              </a:rPr>
              <a:t>DSANJ</a:t>
            </a:r>
            <a:r>
              <a:rPr lang="ja-JP" altLang="en-US" sz="1100" b="1" dirty="0">
                <a:solidFill>
                  <a:srgbClr val="FF0000"/>
                </a:solidFill>
                <a:latin typeface="+mn-ea"/>
                <a:ea typeface="+mn-ea"/>
              </a:rPr>
              <a:t>には外資系製薬企業も参加することから、「</a:t>
            </a:r>
            <a:r>
              <a:rPr lang="en-US" altLang="ja-JP" sz="1100" b="1" dirty="0">
                <a:solidFill>
                  <a:srgbClr val="FF0000"/>
                </a:solidFill>
                <a:latin typeface="+mn-ea"/>
                <a:ea typeface="+mn-ea"/>
              </a:rPr>
              <a:t>Executive summary</a:t>
            </a:r>
            <a:r>
              <a:rPr lang="ja-JP" altLang="en-US" sz="1100" b="1" dirty="0">
                <a:solidFill>
                  <a:srgbClr val="FF0000"/>
                </a:solidFill>
                <a:latin typeface="+mn-ea"/>
                <a:ea typeface="+mn-ea"/>
              </a:rPr>
              <a:t>」、「</a:t>
            </a:r>
            <a:r>
              <a:rPr lang="en-US" altLang="ja-JP" sz="1100" b="1" dirty="0">
                <a:solidFill>
                  <a:srgbClr val="FF0000"/>
                </a:solidFill>
                <a:latin typeface="+mn-ea"/>
                <a:ea typeface="+mn-ea"/>
              </a:rPr>
              <a:t>Background to study </a:t>
            </a:r>
            <a:r>
              <a:rPr lang="ja-JP" altLang="en-US" sz="1100" b="1" dirty="0">
                <a:solidFill>
                  <a:srgbClr val="FF0000"/>
                </a:solidFill>
                <a:latin typeface="+mn-ea"/>
                <a:ea typeface="+mn-ea"/>
              </a:rPr>
              <a:t>」、「</a:t>
            </a:r>
            <a:r>
              <a:rPr lang="en-US" altLang="ja-JP" sz="1100" b="1" dirty="0">
                <a:solidFill>
                  <a:srgbClr val="FF0000"/>
                </a:solidFill>
                <a:latin typeface="+mn-ea"/>
                <a:ea typeface="+mn-ea"/>
              </a:rPr>
              <a:t>Summary of study</a:t>
            </a:r>
            <a:r>
              <a:rPr lang="ja-JP" altLang="en-US" sz="1100" b="1" dirty="0">
                <a:solidFill>
                  <a:srgbClr val="FF0000"/>
                </a:solidFill>
                <a:latin typeface="+mn-ea"/>
                <a:ea typeface="+mn-ea"/>
              </a:rPr>
              <a:t>」の章は英語での作成を推奨しております。</a:t>
            </a:r>
            <a:endParaRPr lang="en-US" altLang="ja-JP" sz="1100" b="1" dirty="0">
              <a:solidFill>
                <a:srgbClr val="FF0000"/>
              </a:solidFill>
              <a:latin typeface="+mn-ea"/>
              <a:ea typeface="+mn-ea"/>
            </a:endParaRPr>
          </a:p>
          <a:p>
            <a:pPr>
              <a:lnSpc>
                <a:spcPts val="1800"/>
              </a:lnSpc>
              <a:spcBef>
                <a:spcPct val="0"/>
              </a:spcBef>
              <a:buNone/>
              <a:defRPr/>
            </a:pPr>
            <a:r>
              <a:rPr lang="ja-JP" altLang="en-US" sz="1100" b="1" dirty="0">
                <a:solidFill>
                  <a:srgbClr val="040BC2"/>
                </a:solidFill>
                <a:latin typeface="+mn-ea"/>
                <a:ea typeface="+mn-ea"/>
              </a:rPr>
              <a:t>ガイドラインをご参照いただき、ご研究の成果物を明示したタイトルを推奨しております</a:t>
            </a:r>
            <a:endParaRPr lang="ja-JP" altLang="en-US" sz="1100" b="1" dirty="0">
              <a:solidFill>
                <a:srgbClr val="FF6600"/>
              </a:solidFill>
              <a:latin typeface="+mn-ea"/>
              <a:ea typeface="+mn-ea"/>
            </a:endParaRPr>
          </a:p>
          <a:p>
            <a:pPr>
              <a:spcBef>
                <a:spcPct val="0"/>
              </a:spcBef>
              <a:buNone/>
              <a:defRPr/>
            </a:pPr>
            <a:endParaRPr lang="en-US" altLang="ja-JP" sz="1100" b="1" dirty="0">
              <a:latin typeface="Arial Narrow" panose="020B0606020202030204" pitchFamily="34" charset="0"/>
              <a:ea typeface="+mn-ea"/>
            </a:endParaRPr>
          </a:p>
          <a:p>
            <a:pPr>
              <a:spcBef>
                <a:spcPct val="0"/>
              </a:spcBef>
              <a:buNone/>
              <a:defRPr/>
            </a:pPr>
            <a:endParaRPr lang="en-US" altLang="ja-JP" sz="1100" b="1" dirty="0">
              <a:latin typeface="Arial Narrow" panose="020B0606020202030204" pitchFamily="34" charset="0"/>
              <a:ea typeface="+mn-ea"/>
            </a:endParaRPr>
          </a:p>
          <a:p>
            <a:pPr>
              <a:spcBef>
                <a:spcPct val="0"/>
              </a:spcBef>
              <a:buNone/>
              <a:defRPr/>
            </a:pPr>
            <a:r>
              <a:rPr lang="en-US" altLang="ja-JP" sz="1100" b="1" dirty="0">
                <a:latin typeface="Arial Narrow" panose="020B0606020202030204" pitchFamily="34" charset="0"/>
                <a:ea typeface="+mn-ea"/>
              </a:rPr>
              <a:t>NB: Delete this text box when making your proposal materials.</a:t>
            </a:r>
          </a:p>
          <a:p>
            <a:pPr marL="285750" indent="-285750" eaLnBrk="1" hangingPunct="1">
              <a:spcBef>
                <a:spcPct val="0"/>
              </a:spcBef>
              <a:buFont typeface="Wingdings" panose="05000000000000000000" pitchFamily="2" charset="2"/>
              <a:buChar char="l"/>
              <a:defRPr/>
            </a:pPr>
            <a:r>
              <a:rPr lang="en-US" altLang="ja-JP" sz="1100" b="1" dirty="0">
                <a:solidFill>
                  <a:srgbClr val="FF0000"/>
                </a:solidFill>
                <a:latin typeface="Arial Narrow" panose="020B0606020202030204" pitchFamily="34" charset="0"/>
                <a:ea typeface="+mn-ea"/>
              </a:rPr>
              <a:t>Do not include confidential information in these proposal materials; use non-confidential information only!</a:t>
            </a:r>
            <a:r>
              <a:rPr lang="ja-JP" altLang="en-US" sz="1100" b="1" dirty="0">
                <a:solidFill>
                  <a:srgbClr val="040BC2"/>
                </a:solidFill>
                <a:latin typeface="Arial Narrow" panose="020B0606020202030204" pitchFamily="34" charset="0"/>
                <a:ea typeface="+mn-ea"/>
              </a:rPr>
              <a:t> </a:t>
            </a:r>
            <a:endParaRPr lang="en-US" altLang="ja-JP" sz="1100" b="1" dirty="0">
              <a:solidFill>
                <a:srgbClr val="040BC2"/>
              </a:solidFill>
              <a:latin typeface="Arial Narrow" panose="020B0606020202030204" pitchFamily="34" charset="0"/>
              <a:ea typeface="+mn-ea"/>
            </a:endParaRPr>
          </a:p>
          <a:p>
            <a:pPr marL="285750" indent="-285750" eaLnBrk="1" hangingPunct="1">
              <a:spcBef>
                <a:spcPct val="0"/>
              </a:spcBef>
              <a:buFont typeface="Wingdings" panose="05000000000000000000" pitchFamily="2" charset="2"/>
              <a:buChar char="l"/>
              <a:defRPr/>
            </a:pPr>
            <a:r>
              <a:rPr lang="en-US" altLang="ja-JP" sz="1100" b="1" dirty="0">
                <a:solidFill>
                  <a:srgbClr val="FF0000"/>
                </a:solidFill>
                <a:latin typeface="Arial Narrow" panose="020B0606020202030204" pitchFamily="34" charset="0"/>
                <a:ea typeface="+mn-ea"/>
              </a:rPr>
              <a:t>When quoting someone else’s work, be sure to cite your sources.</a:t>
            </a:r>
          </a:p>
          <a:p>
            <a:pPr eaLnBrk="1" hangingPunct="1">
              <a:lnSpc>
                <a:spcPts val="1800"/>
              </a:lnSpc>
              <a:spcBef>
                <a:spcPct val="0"/>
              </a:spcBef>
              <a:buNone/>
              <a:defRPr/>
            </a:pPr>
            <a:endParaRPr lang="en-US" altLang="ja-JP" sz="1100" b="1" dirty="0">
              <a:solidFill>
                <a:srgbClr val="FF0000"/>
              </a:solidFill>
              <a:latin typeface="Arial Narrow" panose="020B0606020202030204" pitchFamily="34" charset="0"/>
              <a:ea typeface="+mn-ea"/>
            </a:endParaRPr>
          </a:p>
          <a:p>
            <a:pPr>
              <a:lnSpc>
                <a:spcPts val="1800"/>
              </a:lnSpc>
              <a:spcBef>
                <a:spcPct val="0"/>
              </a:spcBef>
              <a:buNone/>
              <a:defRPr/>
            </a:pPr>
            <a:r>
              <a:rPr lang="en-US" altLang="ja-JP" sz="1100" b="1" dirty="0">
                <a:solidFill>
                  <a:srgbClr val="040BC2"/>
                </a:solidFill>
                <a:latin typeface="Arial Narrow" panose="020B0606020202030204" pitchFamily="34" charset="0"/>
                <a:ea typeface="+mn-ea"/>
              </a:rPr>
              <a:t>To ensure your proposal materials are as compelling and persuasive as possible, read the guidelines and write a title that clearly highlights your research’s outcomes.</a:t>
            </a:r>
            <a:endParaRPr lang="ja-JP" altLang="en-US" sz="1100" dirty="0">
              <a:solidFill>
                <a:srgbClr val="FF6600"/>
              </a:solidFill>
              <a:latin typeface="Arial Narrow" panose="020B0606020202030204" pitchFamily="34" charset="0"/>
              <a:ea typeface="+mn-ea"/>
            </a:endParaRPr>
          </a:p>
        </p:txBody>
      </p:sp>
    </p:spTree>
    <p:extLst>
      <p:ext uri="{BB962C8B-B14F-4D97-AF65-F5344CB8AC3E}">
        <p14:creationId xmlns:p14="http://schemas.microsoft.com/office/powerpoint/2010/main" val="2849034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4D81501-94BD-4A84-8C16-4FB680AFCDE1}"/>
              </a:ext>
            </a:extLst>
          </p:cNvPr>
          <p:cNvSpPr/>
          <p:nvPr/>
        </p:nvSpPr>
        <p:spPr>
          <a:xfrm>
            <a:off x="311634" y="204397"/>
            <a:ext cx="3345965"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b="1" dirty="0">
                <a:latin typeface="Arial Narrow" panose="020B0606020202030204" pitchFamily="34" charset="0"/>
              </a:rPr>
              <a:t> </a:t>
            </a:r>
            <a:r>
              <a:rPr kumimoji="1" lang="en-US" altLang="ja-JP" dirty="0">
                <a:latin typeface="Arial Narrow" panose="020B0606020202030204" pitchFamily="34" charset="0"/>
              </a:rPr>
              <a:t>Executive summary</a:t>
            </a:r>
          </a:p>
        </p:txBody>
      </p:sp>
      <p:grpSp>
        <p:nvGrpSpPr>
          <p:cNvPr id="10" name="グループ化 9">
            <a:extLst>
              <a:ext uri="{FF2B5EF4-FFF2-40B4-BE49-F238E27FC236}">
                <a16:creationId xmlns:a16="http://schemas.microsoft.com/office/drawing/2014/main" id="{561828DB-E20B-48CB-87B0-40B9B4F452F9}"/>
              </a:ext>
            </a:extLst>
          </p:cNvPr>
          <p:cNvGrpSpPr/>
          <p:nvPr/>
        </p:nvGrpSpPr>
        <p:grpSpPr>
          <a:xfrm>
            <a:off x="-1862" y="6434594"/>
            <a:ext cx="7065014" cy="429318"/>
            <a:chOff x="-1862" y="6434594"/>
            <a:chExt cx="7065014" cy="429318"/>
          </a:xfrm>
        </p:grpSpPr>
        <p:sp>
          <p:nvSpPr>
            <p:cNvPr id="11" name="テキスト ボックス 10">
              <a:extLst>
                <a:ext uri="{FF2B5EF4-FFF2-40B4-BE49-F238E27FC236}">
                  <a16:creationId xmlns:a16="http://schemas.microsoft.com/office/drawing/2014/main" id="{5BE10C60-39ED-4817-87BD-06F914A2C138}"/>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2" name="テキスト ボックス 11">
              <a:extLst>
                <a:ext uri="{FF2B5EF4-FFF2-40B4-BE49-F238E27FC236}">
                  <a16:creationId xmlns:a16="http://schemas.microsoft.com/office/drawing/2014/main" id="{5DE8B821-C591-40BE-B55A-E01B277AE07F}"/>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3" name="テキスト ボックス 12">
              <a:extLst>
                <a:ext uri="{FF2B5EF4-FFF2-40B4-BE49-F238E27FC236}">
                  <a16:creationId xmlns:a16="http://schemas.microsoft.com/office/drawing/2014/main" id="{29181DE7-F456-46FA-A745-1B3C0F56B774}"/>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23" name="テキスト ボックス 8">
            <a:extLst>
              <a:ext uri="{FF2B5EF4-FFF2-40B4-BE49-F238E27FC236}">
                <a16:creationId xmlns:a16="http://schemas.microsoft.com/office/drawing/2014/main" id="{7FE97613-2685-4DE9-988F-3D6E7AF5E859}"/>
              </a:ext>
            </a:extLst>
          </p:cNvPr>
          <p:cNvSpPr txBox="1">
            <a:spLocks noChangeArrowheads="1"/>
          </p:cNvSpPr>
          <p:nvPr/>
        </p:nvSpPr>
        <p:spPr bwMode="auto">
          <a:xfrm>
            <a:off x="5357813" y="1213548"/>
            <a:ext cx="6405199" cy="390116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スライド全体の要約として、下記</a:t>
            </a:r>
            <a:r>
              <a:rPr lang="en-US" altLang="ja-JP" sz="1100" b="1" dirty="0">
                <a:solidFill>
                  <a:srgbClr val="040BC2"/>
                </a:solidFill>
                <a:latin typeface="Meiryo UI" panose="020B0604030504040204" pitchFamily="50" charset="-128"/>
                <a:ea typeface="Meiryo UI" panose="020B0604030504040204" pitchFamily="50" charset="-128"/>
              </a:rPr>
              <a:t>4</a:t>
            </a:r>
            <a:r>
              <a:rPr lang="ja-JP" altLang="en-US" sz="1100" b="1" dirty="0">
                <a:solidFill>
                  <a:srgbClr val="040BC2"/>
                </a:solidFill>
                <a:latin typeface="Meiryo UI" panose="020B0604030504040204" pitchFamily="50" charset="-128"/>
                <a:ea typeface="Meiryo UI" panose="020B0604030504040204" pitchFamily="50" charset="-128"/>
              </a:rPr>
              <a:t>点をご記入可能な範囲で記載をお願いいたします。</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１．「</a:t>
            </a:r>
            <a:r>
              <a:rPr lang="en-US" altLang="ja-JP" sz="1100" b="1" dirty="0">
                <a:solidFill>
                  <a:srgbClr val="040BC2"/>
                </a:solidFill>
                <a:latin typeface="Meiryo UI" panose="020B0604030504040204" pitchFamily="50" charset="-128"/>
                <a:ea typeface="Meiryo UI" panose="020B0604030504040204" pitchFamily="50" charset="-128"/>
              </a:rPr>
              <a:t>Background to study</a:t>
            </a:r>
            <a:r>
              <a:rPr lang="ja-JP" altLang="en-US" sz="1100" b="1" dirty="0">
                <a:solidFill>
                  <a:srgbClr val="040BC2"/>
                </a:solidFill>
                <a:latin typeface="Meiryo UI" panose="020B0604030504040204" pitchFamily="50" charset="-128"/>
                <a:ea typeface="Meiryo UI" panose="020B0604030504040204" pitchFamily="50" charset="-128"/>
              </a:rPr>
              <a:t>」のスライドにおける</a:t>
            </a:r>
            <a:r>
              <a:rPr lang="en-US" altLang="ja-JP" sz="1100" b="1" dirty="0">
                <a:solidFill>
                  <a:srgbClr val="040BC2"/>
                </a:solidFill>
                <a:latin typeface="Meiryo UI" panose="020B0604030504040204" pitchFamily="50" charset="-128"/>
                <a:ea typeface="Meiryo UI" panose="020B0604030504040204" pitchFamily="50" charset="-128"/>
              </a:rPr>
              <a:t>『</a:t>
            </a:r>
            <a:r>
              <a:rPr lang="ja-JP" altLang="en-US" sz="1100" b="1" dirty="0">
                <a:solidFill>
                  <a:srgbClr val="040BC2"/>
                </a:solidFill>
                <a:latin typeface="Meiryo UI" panose="020B0604030504040204" pitchFamily="50" charset="-128"/>
                <a:ea typeface="Meiryo UI" panose="020B0604030504040204" pitchFamily="50" charset="-128"/>
              </a:rPr>
              <a:t>ご研究の目的と標的（疾患</a:t>
            </a:r>
            <a:r>
              <a:rPr lang="en-US" altLang="ja-JP" sz="1100" b="1" dirty="0">
                <a:solidFill>
                  <a:srgbClr val="040BC2"/>
                </a:solidFill>
                <a:latin typeface="Meiryo UI" panose="020B0604030504040204" pitchFamily="50" charset="-128"/>
                <a:ea typeface="Meiryo UI" panose="020B0604030504040204" pitchFamily="50" charset="-128"/>
              </a:rPr>
              <a:t>×</a:t>
            </a:r>
            <a:r>
              <a:rPr lang="ja-JP" altLang="en-US" sz="1100" b="1" dirty="0">
                <a:solidFill>
                  <a:srgbClr val="040BC2"/>
                </a:solidFill>
                <a:latin typeface="Meiryo UI" panose="020B0604030504040204" pitchFamily="50" charset="-128"/>
                <a:ea typeface="Meiryo UI" panose="020B0604030504040204" pitchFamily="50" charset="-128"/>
              </a:rPr>
              <a:t>メカニズム）</a:t>
            </a:r>
            <a:r>
              <a:rPr lang="en-US" altLang="ja-JP" sz="1100" b="1" dirty="0">
                <a:solidFill>
                  <a:srgbClr val="040BC2"/>
                </a:solidFill>
                <a:latin typeface="Meiryo UI" panose="020B0604030504040204" pitchFamily="50" charset="-128"/>
                <a:ea typeface="Meiryo UI" panose="020B0604030504040204" pitchFamily="50" charset="-128"/>
              </a:rPr>
              <a:t>』</a:t>
            </a:r>
            <a:r>
              <a:rPr lang="ja-JP" altLang="en-US" sz="1100" b="1" dirty="0">
                <a:solidFill>
                  <a:srgbClr val="040BC2"/>
                </a:solidFill>
                <a:latin typeface="Meiryo UI" panose="020B0604030504040204" pitchFamily="50" charset="-128"/>
                <a:ea typeface="Meiryo UI" panose="020B0604030504040204" pitchFamily="50" charset="-128"/>
              </a:rPr>
              <a:t>の要約</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２．</a:t>
            </a:r>
            <a:r>
              <a:rPr lang="en-US" altLang="ja-JP" sz="1100" b="1" dirty="0">
                <a:solidFill>
                  <a:srgbClr val="040BC2"/>
                </a:solidFill>
                <a:latin typeface="Meiryo UI" panose="020B0604030504040204" pitchFamily="50" charset="-128"/>
                <a:ea typeface="Meiryo UI" panose="020B0604030504040204" pitchFamily="50" charset="-128"/>
              </a:rPr>
              <a:t>in vitro/in vivo</a:t>
            </a:r>
            <a:r>
              <a:rPr lang="ja-JP" altLang="en-US" sz="1100" b="1" dirty="0">
                <a:solidFill>
                  <a:srgbClr val="040BC2"/>
                </a:solidFill>
                <a:latin typeface="Meiryo UI" panose="020B0604030504040204" pitchFamily="50" charset="-128"/>
                <a:ea typeface="Meiryo UI" panose="020B0604030504040204" pitchFamily="50" charset="-128"/>
              </a:rPr>
              <a:t>データによる有効性</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３．「</a:t>
            </a:r>
            <a:r>
              <a:rPr lang="en-US" altLang="ja-JP" sz="1100" b="1" dirty="0">
                <a:solidFill>
                  <a:srgbClr val="040BC2"/>
                </a:solidFill>
                <a:latin typeface="Meiryo UI" panose="020B0604030504040204" pitchFamily="50" charset="-128"/>
                <a:ea typeface="Meiryo UI" panose="020B0604030504040204" pitchFamily="50" charset="-128"/>
              </a:rPr>
              <a:t>Advantage of this study over competing studies</a:t>
            </a:r>
            <a:r>
              <a:rPr lang="ja-JP" altLang="en-US" sz="1100" b="1" dirty="0">
                <a:solidFill>
                  <a:srgbClr val="040BC2"/>
                </a:solidFill>
                <a:latin typeface="Meiryo UI" panose="020B0604030504040204" pitchFamily="50" charset="-128"/>
                <a:ea typeface="Meiryo UI" panose="020B0604030504040204" pitchFamily="50" charset="-128"/>
              </a:rPr>
              <a:t>」のスライドの内容のうち、</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　　　最も主張したい内容</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8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４．企業との連携希望内容（開発支援など）</a:t>
            </a:r>
            <a:endParaRPr lang="ja-JP" altLang="en-US" sz="1100" b="1" dirty="0">
              <a:solidFill>
                <a:srgbClr val="FF6600"/>
              </a:solidFill>
              <a:latin typeface="Meiryo UI" panose="020B0604030504040204" pitchFamily="50" charset="-128"/>
              <a:ea typeface="Meiryo UI" panose="020B0604030504040204" pitchFamily="50" charset="-128"/>
            </a:endParaRP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solidFill>
                  <a:srgbClr val="040BC2"/>
                </a:solidFill>
                <a:latin typeface="Arial Narrow" panose="020B0606020202030204" pitchFamily="34" charset="0"/>
                <a:ea typeface="+mn-ea"/>
              </a:rPr>
              <a:t>State the following four points (as far as possible) as a summary of your proposal.</a:t>
            </a:r>
          </a:p>
          <a:p>
            <a:pPr>
              <a:spcBef>
                <a:spcPct val="0"/>
              </a:spcBef>
              <a:buNone/>
              <a:defRPr/>
            </a:pPr>
            <a:endParaRPr lang="en-US" altLang="ja-JP" sz="1200" b="1" dirty="0">
              <a:solidFill>
                <a:srgbClr val="040BC2"/>
              </a:solidFill>
              <a:latin typeface="Arial Narrow" panose="020B0606020202030204" pitchFamily="34" charset="0"/>
              <a:ea typeface="+mn-ea"/>
            </a:endParaRP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The purpose of your research, and its targets (e.g., the disorders it targets and the mechanisms used to do so)</a:t>
            </a: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Effectiveness achieved (as shown using in-vitro or in-vivo data)</a:t>
            </a: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A summary of your research’s advantages of over competing studies</a:t>
            </a:r>
          </a:p>
          <a:p>
            <a:pPr marL="228600" indent="-228600">
              <a:spcBef>
                <a:spcPct val="0"/>
              </a:spcBef>
              <a:buFont typeface="+mj-lt"/>
              <a:buAutoNum type="arabicPeriod"/>
              <a:defRPr/>
            </a:pPr>
            <a:r>
              <a:rPr lang="en-US" altLang="ja-JP" sz="1200" b="1" dirty="0">
                <a:solidFill>
                  <a:srgbClr val="040BC2"/>
                </a:solidFill>
                <a:latin typeface="Arial Narrow" panose="020B0606020202030204" pitchFamily="34" charset="0"/>
                <a:ea typeface="+mn-ea"/>
              </a:rPr>
              <a:t>Details of the kind of collaboration you are seeking with companies (e.g., development support)</a:t>
            </a:r>
            <a:endParaRPr lang="ja-JP" altLang="en-US" sz="1200" b="1" dirty="0">
              <a:solidFill>
                <a:srgbClr val="FF6600"/>
              </a:solidFill>
              <a:latin typeface="Arial Narrow" panose="020B0606020202030204" pitchFamily="34" charset="0"/>
              <a:ea typeface="+mn-ea"/>
            </a:endParaRPr>
          </a:p>
        </p:txBody>
      </p:sp>
      <p:sp>
        <p:nvSpPr>
          <p:cNvPr id="22" name="スライド番号プレースホルダー 1">
            <a:extLst>
              <a:ext uri="{FF2B5EF4-FFF2-40B4-BE49-F238E27FC236}">
                <a16:creationId xmlns:a16="http://schemas.microsoft.com/office/drawing/2014/main" id="{4EF3C5E7-0DF7-4A48-B555-008B7F9F2C17}"/>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7</a:t>
            </a:fld>
            <a:endParaRPr lang="ja-JP" altLang="en-US" sz="900" dirty="0">
              <a:solidFill>
                <a:srgbClr val="898989"/>
              </a:solidFill>
              <a:latin typeface="Arial Narrow" panose="020B0606020202030204" pitchFamily="34" charset="0"/>
            </a:endParaRPr>
          </a:p>
        </p:txBody>
      </p:sp>
      <p:sp>
        <p:nvSpPr>
          <p:cNvPr id="9" name="正方形/長方形 8">
            <a:extLst>
              <a:ext uri="{FF2B5EF4-FFF2-40B4-BE49-F238E27FC236}">
                <a16:creationId xmlns:a16="http://schemas.microsoft.com/office/drawing/2014/main" id="{D06F2B7C-9B33-4CEB-ACB9-47BDFE922FA6}"/>
              </a:ext>
            </a:extLst>
          </p:cNvPr>
          <p:cNvSpPr/>
          <p:nvPr/>
        </p:nvSpPr>
        <p:spPr>
          <a:xfrm>
            <a:off x="278353" y="695549"/>
            <a:ext cx="890455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The objective of this research is to treat the disease by targeting its underlying mechanism.</a:t>
            </a:r>
          </a:p>
        </p:txBody>
      </p:sp>
      <p:sp>
        <p:nvSpPr>
          <p:cNvPr id="14" name="正方形/長方形 13">
            <a:extLst>
              <a:ext uri="{FF2B5EF4-FFF2-40B4-BE49-F238E27FC236}">
                <a16:creationId xmlns:a16="http://schemas.microsoft.com/office/drawing/2014/main" id="{56D46346-B3EB-4F5B-9693-F64074CBF3C9}"/>
              </a:ext>
            </a:extLst>
          </p:cNvPr>
          <p:cNvSpPr/>
          <p:nvPr/>
        </p:nvSpPr>
        <p:spPr>
          <a:xfrm>
            <a:off x="311634" y="2248195"/>
            <a:ext cx="890455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Data from in vitro and in vivo studies confirm its efficacy.</a:t>
            </a:r>
          </a:p>
        </p:txBody>
      </p:sp>
      <p:sp>
        <p:nvSpPr>
          <p:cNvPr id="15" name="正方形/長方形 14">
            <a:extLst>
              <a:ext uri="{FF2B5EF4-FFF2-40B4-BE49-F238E27FC236}">
                <a16:creationId xmlns:a16="http://schemas.microsoft.com/office/drawing/2014/main" id="{3E773871-1D08-47A2-B7AE-821DEBAD546B}"/>
              </a:ext>
            </a:extLst>
          </p:cNvPr>
          <p:cNvSpPr/>
          <p:nvPr/>
        </p:nvSpPr>
        <p:spPr>
          <a:xfrm>
            <a:off x="311634" y="3800841"/>
            <a:ext cx="890455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a:solidFill>
                  <a:schemeClr val="tx1"/>
                </a:solidFill>
                <a:latin typeface="Arial Narrow" panose="020B0606020202030204" pitchFamily="34" charset="0"/>
              </a:rPr>
              <a:t>Summary of "Advantages of this study over competing studies"</a:t>
            </a:r>
            <a:endParaRPr lang="en-US" altLang="ja-JP" sz="1400" b="1" u="sng" dirty="0">
              <a:solidFill>
                <a:schemeClr val="tx1"/>
              </a:solidFill>
              <a:latin typeface="Arial Narrow" panose="020B0606020202030204" pitchFamily="34" charset="0"/>
            </a:endParaRPr>
          </a:p>
        </p:txBody>
      </p:sp>
      <p:sp>
        <p:nvSpPr>
          <p:cNvPr id="16" name="正方形/長方形 15">
            <a:extLst>
              <a:ext uri="{FF2B5EF4-FFF2-40B4-BE49-F238E27FC236}">
                <a16:creationId xmlns:a16="http://schemas.microsoft.com/office/drawing/2014/main" id="{BBD1559C-11A3-4198-AEAD-C0EAE73399B0}"/>
              </a:ext>
            </a:extLst>
          </p:cNvPr>
          <p:cNvSpPr/>
          <p:nvPr/>
        </p:nvSpPr>
        <p:spPr>
          <a:xfrm>
            <a:off x="311634" y="5353486"/>
            <a:ext cx="11880366"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400" b="1" u="sng" dirty="0">
                <a:solidFill>
                  <a:schemeClr val="tx1"/>
                </a:solidFill>
                <a:latin typeface="Arial Narrow" panose="020B0606020202030204" pitchFamily="34" charset="0"/>
              </a:rPr>
              <a:t>Collaboration with pharmaceutical companies is sought for development support and further advancement of this research</a:t>
            </a:r>
          </a:p>
        </p:txBody>
      </p:sp>
    </p:spTree>
    <p:extLst>
      <p:ext uri="{BB962C8B-B14F-4D97-AF65-F5344CB8AC3E}">
        <p14:creationId xmlns:p14="http://schemas.microsoft.com/office/powerpoint/2010/main" val="169647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D1155F3-64BA-44CC-8807-2427CF1258B4}"/>
              </a:ext>
            </a:extLst>
          </p:cNvPr>
          <p:cNvSpPr/>
          <p:nvPr/>
        </p:nvSpPr>
        <p:spPr>
          <a:xfrm>
            <a:off x="311633" y="204397"/>
            <a:ext cx="3960000" cy="360000"/>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Background to study (1) </a:t>
            </a:r>
          </a:p>
        </p:txBody>
      </p:sp>
      <p:sp>
        <p:nvSpPr>
          <p:cNvPr id="5" name="正方形/長方形 4">
            <a:extLst>
              <a:ext uri="{FF2B5EF4-FFF2-40B4-BE49-F238E27FC236}">
                <a16:creationId xmlns:a16="http://schemas.microsoft.com/office/drawing/2014/main" id="{D6C8A76D-BB21-4750-8E55-77C378E3F2AD}"/>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
        <p:nvSpPr>
          <p:cNvPr id="7" name="テキスト ボックス 8">
            <a:extLst>
              <a:ext uri="{FF2B5EF4-FFF2-40B4-BE49-F238E27FC236}">
                <a16:creationId xmlns:a16="http://schemas.microsoft.com/office/drawing/2014/main" id="{30F56132-D2F6-4D4C-8403-27D621B705BA}"/>
              </a:ext>
            </a:extLst>
          </p:cNvPr>
          <p:cNvSpPr txBox="1">
            <a:spLocks noChangeArrowheads="1"/>
          </p:cNvSpPr>
          <p:nvPr/>
        </p:nvSpPr>
        <p:spPr bwMode="auto">
          <a:xfrm>
            <a:off x="311633" y="1686215"/>
            <a:ext cx="9725739" cy="4200235"/>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当該疾患領域の現状、本研究領域の現状、本研究に着手された経緯、などのご記載をお願いいたします。</a:t>
            </a: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可能でしたら、当該疾患領域のアンメットメディカルニーズとその解決法を記載いただきますようお願いいたします。</a:t>
            </a: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記載の際、下記</a:t>
            </a:r>
            <a:r>
              <a:rPr lang="en-US" altLang="ja-JP" sz="1100" dirty="0">
                <a:solidFill>
                  <a:srgbClr val="040BC2"/>
                </a:solidFill>
                <a:latin typeface="Meiryo UI" panose="020B0604030504040204" pitchFamily="50" charset="-128"/>
                <a:ea typeface="Meiryo UI" panose="020B0604030504040204" pitchFamily="50" charset="-128"/>
              </a:rPr>
              <a:t>3</a:t>
            </a:r>
            <a:r>
              <a:rPr lang="ja-JP" altLang="en-US" sz="1100" dirty="0">
                <a:solidFill>
                  <a:srgbClr val="040BC2"/>
                </a:solidFill>
                <a:latin typeface="Meiryo UI" panose="020B0604030504040204" pitchFamily="50" charset="-128"/>
                <a:ea typeface="Meiryo UI" panose="020B0604030504040204" pitchFamily="50" charset="-128"/>
              </a:rPr>
              <a:t>点を記載いただくと、より製薬企業の目を引く資料となります。</a:t>
            </a: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endParaRPr lang="en-US" altLang="ja-JP" sz="1100" b="1" dirty="0">
              <a:solidFill>
                <a:srgbClr val="040BC2"/>
              </a:solidFill>
              <a:latin typeface="Meiryo UI" panose="020B0604030504040204" pitchFamily="50" charset="-128"/>
              <a:ea typeface="Meiryo UI" panose="020B0604030504040204" pitchFamily="50" charset="-128"/>
            </a:endParaRPr>
          </a:p>
          <a:p>
            <a:pPr marL="228600" indent="-228600">
              <a:lnSpc>
                <a:spcPts val="1500"/>
              </a:lnSpc>
              <a:spcBef>
                <a:spcPct val="0"/>
              </a:spcBef>
              <a:buAutoNum type="arabicPeriod"/>
              <a:defRPr/>
            </a:pPr>
            <a:r>
              <a:rPr lang="ja-JP" altLang="en-US" sz="1100" b="1" dirty="0">
                <a:solidFill>
                  <a:srgbClr val="2930CB"/>
                </a:solidFill>
                <a:latin typeface="Meiryo UI" panose="020B0604030504040204" pitchFamily="50" charset="-128"/>
                <a:ea typeface="Meiryo UI" panose="020B0604030504040204" pitchFamily="50" charset="-128"/>
              </a:rPr>
              <a:t>疾患の重大さ </a:t>
            </a:r>
            <a:r>
              <a:rPr lang="en-US" altLang="ja-JP" sz="1100" b="1" dirty="0">
                <a:solidFill>
                  <a:srgbClr val="2930CB"/>
                </a:solidFill>
                <a:latin typeface="Meiryo UI" panose="020B0604030504040204" pitchFamily="50" charset="-128"/>
                <a:ea typeface="Meiryo UI" panose="020B0604030504040204" pitchFamily="50" charset="-128"/>
              </a:rPr>
              <a:t>or </a:t>
            </a:r>
            <a:r>
              <a:rPr lang="ja-JP" altLang="en-US" sz="1100" b="1" dirty="0">
                <a:solidFill>
                  <a:srgbClr val="2930CB"/>
                </a:solidFill>
                <a:latin typeface="Meiryo UI" panose="020B0604030504040204" pitchFamily="50" charset="-128"/>
                <a:ea typeface="Meiryo UI" panose="020B0604030504040204" pitchFamily="50" charset="-128"/>
              </a:rPr>
              <a:t>市場性（臨床的・経済的インパクト）</a:t>
            </a:r>
            <a:endParaRPr lang="en-US" altLang="ja-JP" sz="1100" b="1" dirty="0">
              <a:solidFill>
                <a:srgbClr val="2930CB"/>
              </a:solidFill>
              <a:latin typeface="Meiryo UI" panose="020B0604030504040204" pitchFamily="50" charset="-128"/>
              <a:ea typeface="Meiryo UI" panose="020B0604030504040204" pitchFamily="50" charset="-128"/>
            </a:endParaRPr>
          </a:p>
          <a:p>
            <a:pPr marL="228600" indent="-228600">
              <a:lnSpc>
                <a:spcPts val="1500"/>
              </a:lnSpc>
              <a:spcBef>
                <a:spcPct val="0"/>
              </a:spcBef>
              <a:buAutoNum type="arabicPeriod"/>
              <a:defRPr/>
            </a:pPr>
            <a:r>
              <a:rPr lang="ja-JP" altLang="en-US" sz="1100" b="1" dirty="0">
                <a:solidFill>
                  <a:srgbClr val="2930CB"/>
                </a:solidFill>
                <a:latin typeface="Meiryo UI" panose="020B0604030504040204" pitchFamily="50" charset="-128"/>
                <a:ea typeface="Meiryo UI" panose="020B0604030504040204" pitchFamily="50" charset="-128"/>
              </a:rPr>
              <a:t>既存治療の限界（なぜ不十分か）</a:t>
            </a:r>
            <a:endParaRPr lang="en-US" altLang="ja-JP" sz="1100" b="1" dirty="0">
              <a:solidFill>
                <a:srgbClr val="2930CB"/>
              </a:solidFill>
              <a:latin typeface="Meiryo UI" panose="020B0604030504040204" pitchFamily="50" charset="-128"/>
              <a:ea typeface="Meiryo UI" panose="020B0604030504040204" pitchFamily="50" charset="-128"/>
            </a:endParaRPr>
          </a:p>
          <a:p>
            <a:pPr marL="228600" indent="-228600">
              <a:lnSpc>
                <a:spcPts val="1500"/>
              </a:lnSpc>
              <a:spcBef>
                <a:spcPct val="0"/>
              </a:spcBef>
              <a:buAutoNum type="arabicPeriod"/>
              <a:defRPr/>
            </a:pPr>
            <a:r>
              <a:rPr lang="ja-JP" altLang="en-US" sz="1100" b="1" dirty="0">
                <a:solidFill>
                  <a:srgbClr val="2930CB"/>
                </a:solidFill>
                <a:latin typeface="Meiryo UI" panose="020B0604030504040204" pitchFamily="50" charset="-128"/>
                <a:ea typeface="Meiryo UI" panose="020B0604030504040204" pitchFamily="50" charset="-128"/>
              </a:rPr>
              <a:t>自シーズによる解決の道筋（標的・メカニズム・差別化要因）</a:t>
            </a:r>
          </a:p>
          <a:p>
            <a:pPr>
              <a:lnSpc>
                <a:spcPts val="1500"/>
              </a:lnSpc>
              <a:spcBef>
                <a:spcPct val="0"/>
              </a:spcBef>
              <a:buNone/>
              <a:defRPr/>
            </a:pPr>
            <a:endParaRPr lang="en-US" altLang="ja-JP" sz="1100" dirty="0">
              <a:solidFill>
                <a:srgbClr val="040BC2"/>
              </a:solidFill>
              <a:latin typeface="Meiryo UI" panose="020B0604030504040204" pitchFamily="50" charset="-128"/>
              <a:ea typeface="Meiryo UI" panose="020B0604030504040204" pitchFamily="50" charset="-128"/>
            </a:endParaRPr>
          </a:p>
          <a:p>
            <a:pPr>
              <a:lnSpc>
                <a:spcPts val="1500"/>
              </a:lnSpc>
              <a:spcBef>
                <a:spcPct val="0"/>
              </a:spcBef>
              <a:buNone/>
              <a:defRPr/>
            </a:pPr>
            <a:r>
              <a:rPr lang="ja-JP" altLang="en-US" sz="1100" dirty="0">
                <a:solidFill>
                  <a:srgbClr val="040BC2"/>
                </a:solidFill>
                <a:latin typeface="Meiryo UI" panose="020B0604030504040204" pitchFamily="50" charset="-128"/>
                <a:ea typeface="Meiryo UI" panose="020B0604030504040204" pitchFamily="50" charset="-128"/>
              </a:rPr>
              <a:t>略語をご記載いただく場合は、備考としてフルスペルの記載をお願いいたします。</a:t>
            </a: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a:spcBef>
                <a:spcPct val="0"/>
              </a:spcBef>
              <a:buNone/>
              <a:defRPr/>
            </a:pPr>
            <a:r>
              <a:rPr lang="en-US" altLang="ja-JP" sz="1200" dirty="0">
                <a:solidFill>
                  <a:srgbClr val="040BC2"/>
                </a:solidFill>
                <a:latin typeface="Arial Narrow" panose="020B0606020202030204" pitchFamily="34" charset="0"/>
                <a:ea typeface="+mn-ea"/>
              </a:rPr>
              <a:t>Describe the relevant research, and the circumstances that led you to undertake your research project. If possible, describe the unmet needs relating to the target disorder, and how you think they can be resolved. To make your proposal more likely to capture pharmaceutical companies’ attention, be sure to include:</a:t>
            </a:r>
            <a:endParaRPr lang="en-US" altLang="ja-JP" sz="1200" b="1" dirty="0">
              <a:solidFill>
                <a:srgbClr val="040BC2"/>
              </a:solidFill>
              <a:latin typeface="Arial Narrow" panose="020B0606020202030204" pitchFamily="34" charset="0"/>
              <a:ea typeface="+mn-ea"/>
            </a:endParaRPr>
          </a:p>
          <a:p>
            <a:pPr marL="228600" indent="-228600">
              <a:spcBef>
                <a:spcPct val="0"/>
              </a:spcBef>
              <a:buAutoNum type="arabicPeriod"/>
              <a:defRPr/>
            </a:pPr>
            <a:r>
              <a:rPr lang="en-US" altLang="ja-JP" sz="1200" b="1" dirty="0">
                <a:solidFill>
                  <a:srgbClr val="2930CB"/>
                </a:solidFill>
                <a:latin typeface="Arial Narrow" panose="020B0606020202030204" pitchFamily="34" charset="0"/>
                <a:ea typeface="+mn-ea"/>
              </a:rPr>
              <a:t>The impact of the disorder, or the marketability (clinical and economic impact) of solutions</a:t>
            </a:r>
          </a:p>
          <a:p>
            <a:pPr marL="228600" indent="-228600">
              <a:spcBef>
                <a:spcPct val="0"/>
              </a:spcBef>
              <a:buAutoNum type="arabicPeriod"/>
              <a:defRPr/>
            </a:pPr>
            <a:r>
              <a:rPr lang="en-US" altLang="ja-JP" sz="1200" b="1" dirty="0">
                <a:solidFill>
                  <a:srgbClr val="2930CB"/>
                </a:solidFill>
                <a:latin typeface="Arial Narrow" panose="020B0606020202030204" pitchFamily="34" charset="0"/>
                <a:ea typeface="+mn-ea"/>
              </a:rPr>
              <a:t>Limitations of existing treatments and the reasons for those inadequacies</a:t>
            </a:r>
          </a:p>
          <a:p>
            <a:pPr marL="228600" indent="-228600">
              <a:spcBef>
                <a:spcPct val="0"/>
              </a:spcBef>
              <a:buAutoNum type="arabicPeriod"/>
              <a:defRPr/>
            </a:pPr>
            <a:r>
              <a:rPr lang="en-US" altLang="ja-JP" sz="1200" b="1" dirty="0">
                <a:solidFill>
                  <a:srgbClr val="2930CB"/>
                </a:solidFill>
                <a:latin typeface="Arial Narrow" panose="020B0606020202030204" pitchFamily="34" charset="0"/>
                <a:ea typeface="+mn-ea"/>
              </a:rPr>
              <a:t>The path to a solution (e.g., targets, mechanisms, differentiators) generated by the seeds resulting from your research</a:t>
            </a:r>
            <a:endParaRPr lang="ja-JP" altLang="en-US" sz="1200" b="1" dirty="0">
              <a:solidFill>
                <a:srgbClr val="2930CB"/>
              </a:solidFill>
              <a:latin typeface="Arial Narrow" panose="020B0606020202030204" pitchFamily="34" charset="0"/>
              <a:ea typeface="+mn-ea"/>
            </a:endParaRPr>
          </a:p>
          <a:p>
            <a:pPr>
              <a:spcBef>
                <a:spcPct val="0"/>
              </a:spcBef>
              <a:buNone/>
              <a:defRPr/>
            </a:pPr>
            <a:endParaRPr lang="en-US" altLang="ja-JP" sz="1200" dirty="0">
              <a:solidFill>
                <a:srgbClr val="040BC2"/>
              </a:solidFill>
              <a:latin typeface="Arial Narrow" panose="020B0606020202030204" pitchFamily="34" charset="0"/>
              <a:ea typeface="+mn-ea"/>
            </a:endParaRPr>
          </a:p>
          <a:p>
            <a:pPr>
              <a:spcBef>
                <a:spcPct val="0"/>
              </a:spcBef>
              <a:buNone/>
              <a:defRPr/>
            </a:pPr>
            <a:r>
              <a:rPr lang="en-US" altLang="ja-JP" sz="1200" dirty="0">
                <a:solidFill>
                  <a:srgbClr val="040BC2"/>
                </a:solidFill>
                <a:latin typeface="Arial Narrow" panose="020B0606020202030204" pitchFamily="34" charset="0"/>
                <a:ea typeface="+mn-ea"/>
              </a:rPr>
              <a:t>Abbreviations can be confusing for diverse audiences; use them if you want, but be sure to provide spelled-out versions (e.g., as footnotes).</a:t>
            </a:r>
            <a:endParaRPr lang="ja-JP" altLang="en-US" sz="1200" dirty="0">
              <a:solidFill>
                <a:srgbClr val="040BC2"/>
              </a:solidFill>
              <a:latin typeface="Arial Narrow" panose="020B0606020202030204" pitchFamily="34" charset="0"/>
              <a:ea typeface="+mn-ea"/>
            </a:endParaRPr>
          </a:p>
        </p:txBody>
      </p:sp>
      <p:grpSp>
        <p:nvGrpSpPr>
          <p:cNvPr id="6" name="グループ化 5">
            <a:extLst>
              <a:ext uri="{FF2B5EF4-FFF2-40B4-BE49-F238E27FC236}">
                <a16:creationId xmlns:a16="http://schemas.microsoft.com/office/drawing/2014/main" id="{C82CC7CC-9F3B-489D-B637-3BD66018B6A4}"/>
              </a:ext>
            </a:extLst>
          </p:cNvPr>
          <p:cNvGrpSpPr/>
          <p:nvPr/>
        </p:nvGrpSpPr>
        <p:grpSpPr>
          <a:xfrm>
            <a:off x="-1862" y="6434594"/>
            <a:ext cx="7065014" cy="429318"/>
            <a:chOff x="-1862" y="6434594"/>
            <a:chExt cx="7065014" cy="429318"/>
          </a:xfrm>
        </p:grpSpPr>
        <p:sp>
          <p:nvSpPr>
            <p:cNvPr id="8" name="テキスト ボックス 7">
              <a:extLst>
                <a:ext uri="{FF2B5EF4-FFF2-40B4-BE49-F238E27FC236}">
                  <a16:creationId xmlns:a16="http://schemas.microsoft.com/office/drawing/2014/main" id="{704C50FD-713C-40F9-AB74-34292CC82ABD}"/>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9" name="テキスト ボックス 8">
              <a:extLst>
                <a:ext uri="{FF2B5EF4-FFF2-40B4-BE49-F238E27FC236}">
                  <a16:creationId xmlns:a16="http://schemas.microsoft.com/office/drawing/2014/main" id="{4695D343-3074-4F54-9998-7B6E4C02EBB2}"/>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0" name="テキスト ボックス 9">
              <a:extLst>
                <a:ext uri="{FF2B5EF4-FFF2-40B4-BE49-F238E27FC236}">
                  <a16:creationId xmlns:a16="http://schemas.microsoft.com/office/drawing/2014/main" id="{E51515E9-23D4-4CB1-B098-737FCDBFBD4F}"/>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Tree>
    <p:extLst>
      <p:ext uri="{BB962C8B-B14F-4D97-AF65-F5344CB8AC3E}">
        <p14:creationId xmlns:p14="http://schemas.microsoft.com/office/powerpoint/2010/main" val="3270029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1">
            <a:extLst>
              <a:ext uri="{FF2B5EF4-FFF2-40B4-BE49-F238E27FC236}">
                <a16:creationId xmlns:a16="http://schemas.microsoft.com/office/drawing/2014/main" id="{96E70E41-3A68-4988-B662-9C6E099A19A2}"/>
              </a:ext>
            </a:extLst>
          </p:cNvPr>
          <p:cNvSpPr>
            <a:spLocks noGrp="1"/>
          </p:cNvSpPr>
          <p:nvPr>
            <p:ph type="sldNum" sz="quarter" idx="12"/>
          </p:nvPr>
        </p:nvSpPr>
        <p:spPr bwMode="auto">
          <a:xfrm>
            <a:off x="10058400" y="6510615"/>
            <a:ext cx="2133600" cy="338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fld id="{F5E0585A-EA62-4355-8211-29F75FA4CAC0}" type="slidenum">
              <a:rPr lang="ja-JP" altLang="en-US" sz="900" smtClean="0">
                <a:solidFill>
                  <a:srgbClr val="898989"/>
                </a:solidFill>
                <a:latin typeface="Arial Narrow" panose="020B0606020202030204" pitchFamily="34" charset="0"/>
              </a:rPr>
              <a:pPr>
                <a:spcBef>
                  <a:spcPct val="0"/>
                </a:spcBef>
                <a:buFontTx/>
                <a:buNone/>
              </a:pPr>
              <a:t>9</a:t>
            </a:fld>
            <a:endParaRPr lang="ja-JP" altLang="en-US" sz="900" dirty="0">
              <a:solidFill>
                <a:srgbClr val="898989"/>
              </a:solidFill>
              <a:latin typeface="Arial Narrow" panose="020B0606020202030204" pitchFamily="34" charset="0"/>
            </a:endParaRPr>
          </a:p>
        </p:txBody>
      </p:sp>
      <p:sp>
        <p:nvSpPr>
          <p:cNvPr id="5" name="正方形/長方形 4">
            <a:extLst>
              <a:ext uri="{FF2B5EF4-FFF2-40B4-BE49-F238E27FC236}">
                <a16:creationId xmlns:a16="http://schemas.microsoft.com/office/drawing/2014/main" id="{0915EFCD-27B1-4543-9742-53C55023FCDE}"/>
              </a:ext>
            </a:extLst>
          </p:cNvPr>
          <p:cNvSpPr/>
          <p:nvPr/>
        </p:nvSpPr>
        <p:spPr>
          <a:xfrm>
            <a:off x="311634" y="204397"/>
            <a:ext cx="3556981" cy="369332"/>
          </a:xfrm>
          <a:prstGeom prst="rect">
            <a:avLst/>
          </a:prstGeom>
          <a:solidFill>
            <a:srgbClr val="1B428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pPr algn="ctr"/>
            <a:r>
              <a:rPr kumimoji="1" lang="en-US" altLang="ja-JP" dirty="0">
                <a:latin typeface="Arial Narrow" panose="020B0606020202030204" pitchFamily="34" charset="0"/>
              </a:rPr>
              <a:t>Summary of study (1) </a:t>
            </a:r>
          </a:p>
        </p:txBody>
      </p:sp>
      <p:sp>
        <p:nvSpPr>
          <p:cNvPr id="6" name="テキスト ボックス 8">
            <a:extLst>
              <a:ext uri="{FF2B5EF4-FFF2-40B4-BE49-F238E27FC236}">
                <a16:creationId xmlns:a16="http://schemas.microsoft.com/office/drawing/2014/main" id="{54358A77-EFC2-49D7-ABAA-71522709BF78}"/>
              </a:ext>
            </a:extLst>
          </p:cNvPr>
          <p:cNvSpPr txBox="1">
            <a:spLocks noChangeArrowheads="1"/>
          </p:cNvSpPr>
          <p:nvPr/>
        </p:nvSpPr>
        <p:spPr bwMode="auto">
          <a:xfrm>
            <a:off x="311632" y="1664867"/>
            <a:ext cx="11732944" cy="4648547"/>
          </a:xfrm>
          <a:prstGeom prst="rect">
            <a:avLst/>
          </a:prstGeom>
          <a:solidFill>
            <a:schemeClr val="accent1">
              <a:lumMod val="20000"/>
              <a:lumOff val="80000"/>
            </a:schemeClr>
          </a:solidFill>
          <a:ln w="9525">
            <a:noFill/>
            <a:miter lim="800000"/>
            <a:headEnd/>
            <a:tailEnd/>
          </a:ln>
        </p:spPr>
        <p:txBody>
          <a:bodyPr wrap="square" lIns="36000" tIns="36000" rIns="36000" bIns="36000">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ts val="1400"/>
              </a:lnSpc>
              <a:spcBef>
                <a:spcPct val="0"/>
              </a:spcBef>
              <a:buNone/>
              <a:defRPr/>
            </a:pPr>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本テキストボックスは資料作成時に削除をお願いいたします。</a:t>
            </a:r>
            <a:endParaRPr lang="en-US" altLang="ja-JP" sz="1100" b="1" dirty="0">
              <a:latin typeface="Meiryo UI" panose="020B0604030504040204" pitchFamily="50" charset="-128"/>
              <a:ea typeface="Meiryo UI" panose="020B0604030504040204" pitchFamily="50" charset="-128"/>
            </a:endParaRPr>
          </a:p>
          <a:p>
            <a:pPr>
              <a:lnSpc>
                <a:spcPts val="14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実験結果は、企業が連携（共同研究等）を検討する上で重要な情報となります。</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400"/>
              </a:lnSpc>
              <a:spcBef>
                <a:spcPct val="0"/>
              </a:spcBef>
              <a:buNone/>
              <a:defRPr/>
            </a:pPr>
            <a:r>
              <a:rPr lang="ja-JP" altLang="en-US" sz="1100" b="1" dirty="0">
                <a:solidFill>
                  <a:srgbClr val="040BC2"/>
                </a:solidFill>
                <a:latin typeface="Meiryo UI" panose="020B0604030504040204" pitchFamily="50" charset="-128"/>
                <a:ea typeface="Meiryo UI" panose="020B0604030504040204" pitchFamily="50" charset="-128"/>
              </a:rPr>
              <a:t>簡明で魅力的なデータのご提示をお願いいたします（公開可能な情報のみで作成をお願いいたします）。</a:t>
            </a:r>
            <a:endParaRPr lang="en-US" altLang="ja-JP" sz="1100" b="1" dirty="0">
              <a:solidFill>
                <a:srgbClr val="040BC2"/>
              </a:solidFill>
              <a:latin typeface="Meiryo UI" panose="020B0604030504040204" pitchFamily="50" charset="-128"/>
              <a:ea typeface="Meiryo UI" panose="020B0604030504040204" pitchFamily="50" charset="-128"/>
            </a:endParaRPr>
          </a:p>
          <a:p>
            <a:pPr>
              <a:lnSpc>
                <a:spcPts val="1400"/>
              </a:lnSpc>
              <a:spcBef>
                <a:spcPct val="0"/>
              </a:spcBef>
              <a:buNone/>
              <a:defRPr/>
            </a:pP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dirty="0">
                <a:solidFill>
                  <a:srgbClr val="040BC2"/>
                </a:solidFill>
                <a:latin typeface="Meiryo UI" panose="020B0604030504040204" pitchFamily="50" charset="-128"/>
                <a:ea typeface="Meiryo UI" panose="020B0604030504040204" pitchFamily="50" charset="-128"/>
              </a:rPr>
              <a:t>学会発表等のスライドを活用いただけますが、参加企業に対しては当日まで口頭説明の機会がございません。</a:t>
            </a:r>
            <a:endParaRPr lang="en-US" altLang="ja-JP" sz="1100"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dirty="0">
                <a:solidFill>
                  <a:srgbClr val="040BC2"/>
                </a:solidFill>
                <a:latin typeface="Meiryo UI" panose="020B0604030504040204" pitchFamily="50" charset="-128"/>
                <a:ea typeface="Meiryo UI" panose="020B0604030504040204" pitchFamily="50" charset="-128"/>
              </a:rPr>
              <a:t>一定の面談数を確保するためには、企業に対してご研究成果を効果的に訴求いただくことが重要と考えます。</a:t>
            </a:r>
            <a:endParaRPr lang="en-US" altLang="ja-JP" sz="1100"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dirty="0">
                <a:solidFill>
                  <a:srgbClr val="040BC2"/>
                </a:solidFill>
                <a:latin typeface="Meiryo UI" panose="020B0604030504040204" pitchFamily="50" charset="-128"/>
                <a:ea typeface="Meiryo UI" panose="020B0604030504040204" pitchFamily="50" charset="-128"/>
              </a:rPr>
              <a:t>企業への訴求の点において、</a:t>
            </a:r>
            <a:r>
              <a:rPr lang="en-US" altLang="ja-JP" sz="1100" dirty="0">
                <a:solidFill>
                  <a:srgbClr val="040BC2"/>
                </a:solidFill>
                <a:latin typeface="Meiryo UI" panose="020B0604030504040204" pitchFamily="50" charset="-128"/>
                <a:ea typeface="Meiryo UI" panose="020B0604030504040204" pitchFamily="50" charset="-128"/>
              </a:rPr>
              <a:t>DSANJ</a:t>
            </a:r>
            <a:r>
              <a:rPr lang="ja-JP" altLang="en-US" sz="1100" dirty="0">
                <a:solidFill>
                  <a:srgbClr val="040BC2"/>
                </a:solidFill>
                <a:latin typeface="Meiryo UI" panose="020B0604030504040204" pitchFamily="50" charset="-128"/>
                <a:ea typeface="Meiryo UI" panose="020B0604030504040204" pitchFamily="50" charset="-128"/>
              </a:rPr>
              <a:t>では過去の実績から下記の項目が重要であると考えております。</a:t>
            </a:r>
            <a:endParaRPr lang="en-US" altLang="ja-JP" sz="1100"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サブタイトルに実験の目的を記載する。</a:t>
            </a: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スライド内に実験の目的に対するまとめを簡潔にテキストで記載する。</a:t>
            </a: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実験方法や実験結果（グラフ等）に十分な説明を記載する（例：実験条件、</a:t>
            </a:r>
            <a:r>
              <a:rPr lang="en-US" altLang="ja-JP" sz="1100" b="1" dirty="0">
                <a:solidFill>
                  <a:srgbClr val="040BC2"/>
                </a:solidFill>
                <a:latin typeface="Meiryo UI" panose="020B0604030504040204" pitchFamily="50" charset="-128"/>
                <a:ea typeface="Meiryo UI" panose="020B0604030504040204" pitchFamily="50" charset="-128"/>
              </a:rPr>
              <a:t>N</a:t>
            </a:r>
            <a:r>
              <a:rPr lang="ja-JP" altLang="en-US" sz="1100" b="1" dirty="0">
                <a:solidFill>
                  <a:srgbClr val="040BC2"/>
                </a:solidFill>
                <a:latin typeface="Meiryo UI" panose="020B0604030504040204" pitchFamily="50" charset="-128"/>
                <a:ea typeface="Meiryo UI" panose="020B0604030504040204" pitchFamily="50" charset="-128"/>
              </a:rPr>
              <a:t>数）。</a:t>
            </a:r>
            <a:endParaRPr lang="en-US" altLang="ja-JP" sz="1100" b="1" dirty="0">
              <a:solidFill>
                <a:srgbClr val="040BC2"/>
              </a:solidFill>
              <a:latin typeface="Meiryo UI" panose="020B0604030504040204" pitchFamily="50" charset="-128"/>
              <a:ea typeface="Meiryo UI" panose="020B0604030504040204" pitchFamily="50" charset="-128"/>
            </a:endParaRPr>
          </a:p>
          <a:p>
            <a:pPr eaLnBrk="1" hangingPunct="1">
              <a:lnSpc>
                <a:spcPts val="1400"/>
              </a:lnSpc>
              <a:spcBef>
                <a:spcPct val="0"/>
              </a:spcBef>
              <a:buFontTx/>
              <a:buNone/>
            </a:pPr>
            <a:r>
              <a:rPr lang="ja-JP" altLang="en-US" sz="1100" b="1" dirty="0">
                <a:solidFill>
                  <a:srgbClr val="040BC2"/>
                </a:solidFill>
                <a:latin typeface="Meiryo UI" panose="020B0604030504040204" pitchFamily="50" charset="-128"/>
                <a:ea typeface="Meiryo UI" panose="020B0604030504040204" pitchFamily="50" charset="-128"/>
              </a:rPr>
              <a:t>　</a:t>
            </a:r>
            <a:r>
              <a:rPr lang="en-US" altLang="ja-JP" sz="1100" b="1" dirty="0">
                <a:solidFill>
                  <a:srgbClr val="040BC2"/>
                </a:solidFill>
                <a:latin typeface="Meiryo UI" panose="020B0604030504040204" pitchFamily="50" charset="-128"/>
                <a:ea typeface="Meiryo UI" panose="020B0604030504040204" pitchFamily="50" charset="-128"/>
              </a:rPr>
              <a:t>- </a:t>
            </a:r>
            <a:r>
              <a:rPr lang="ja-JP" altLang="en-US" sz="1100" b="1" dirty="0">
                <a:solidFill>
                  <a:srgbClr val="040BC2"/>
                </a:solidFill>
                <a:latin typeface="Meiryo UI" panose="020B0604030504040204" pitchFamily="50" charset="-128"/>
                <a:ea typeface="Meiryo UI" panose="020B0604030504040204" pitchFamily="50" charset="-128"/>
              </a:rPr>
              <a:t>略語をご記載いただく場合は、備考としてフルスペルを記載する。</a:t>
            </a:r>
            <a:endParaRPr lang="en-US" altLang="ja-JP" sz="1100" b="1" dirty="0">
              <a:solidFill>
                <a:srgbClr val="040BC2"/>
              </a:solidFill>
              <a:latin typeface="Meiryo UI" panose="020B0604030504040204" pitchFamily="50" charset="-128"/>
              <a:ea typeface="Meiryo UI" panose="020B0604030504040204" pitchFamily="50" charset="-128"/>
            </a:endParaRPr>
          </a:p>
          <a:p>
            <a:pPr>
              <a:spcBef>
                <a:spcPct val="0"/>
              </a:spcBef>
              <a:buNone/>
              <a:defRPr/>
            </a:pPr>
            <a:endParaRPr lang="en-US" altLang="ja-JP" sz="1200" b="1" dirty="0">
              <a:latin typeface="Arial Narrow" panose="020B0606020202030204" pitchFamily="34" charset="0"/>
              <a:ea typeface="+mn-ea"/>
            </a:endParaRPr>
          </a:p>
          <a:p>
            <a:pPr>
              <a:spcBef>
                <a:spcPct val="0"/>
              </a:spcBef>
              <a:buNone/>
              <a:defRPr/>
            </a:pPr>
            <a:r>
              <a:rPr lang="en-US" altLang="ja-JP" sz="1200" b="1" dirty="0">
                <a:latin typeface="Arial Narrow" panose="020B0606020202030204" pitchFamily="34" charset="0"/>
                <a:ea typeface="+mn-ea"/>
              </a:rPr>
              <a:t>NB: Delete this text box when making your proposal materials.</a:t>
            </a:r>
          </a:p>
          <a:p>
            <a:pPr marL="171450" indent="-171450">
              <a:spcBef>
                <a:spcPct val="0"/>
              </a:spcBef>
              <a:buFont typeface="Wingdings" panose="05000000000000000000" pitchFamily="2" charset="2"/>
              <a:buChar char="l"/>
              <a:defRPr/>
            </a:pPr>
            <a:r>
              <a:rPr lang="en-US" altLang="ja-JP" sz="1200" b="1" dirty="0">
                <a:solidFill>
                  <a:srgbClr val="040BC2"/>
                </a:solidFill>
                <a:latin typeface="Arial Narrow" panose="020B0606020202030204" pitchFamily="34" charset="0"/>
                <a:ea typeface="+mn-ea"/>
              </a:rPr>
              <a:t>Showing your experimental results is an excellent means of providing information to participating companies looking to make a decision on whether to partner with you (e.g., on joint research) </a:t>
            </a:r>
          </a:p>
          <a:p>
            <a:pPr marL="171450" indent="-171450">
              <a:spcBef>
                <a:spcPct val="0"/>
              </a:spcBef>
              <a:buFont typeface="Wingdings" panose="05000000000000000000" pitchFamily="2" charset="2"/>
              <a:buChar char="l"/>
              <a:defRPr/>
            </a:pPr>
            <a:r>
              <a:rPr lang="en-US" altLang="ja-JP" sz="1200" b="1" dirty="0">
                <a:solidFill>
                  <a:srgbClr val="040BC2"/>
                </a:solidFill>
                <a:latin typeface="Arial Narrow" panose="020B0606020202030204" pitchFamily="34" charset="0"/>
                <a:ea typeface="+mn-ea"/>
              </a:rPr>
              <a:t>Data is best presented in a simple and attractive form. Be sure to show only non-confidential information that can be made public.</a:t>
            </a:r>
          </a:p>
          <a:p>
            <a:pPr>
              <a:spcBef>
                <a:spcPct val="0"/>
              </a:spcBef>
              <a:buNone/>
              <a:defRPr/>
            </a:pPr>
            <a:endParaRPr lang="en-US" altLang="ja-JP" sz="1200" b="1" dirty="0">
              <a:solidFill>
                <a:srgbClr val="040BC2"/>
              </a:solidFill>
              <a:latin typeface="Arial Narrow" panose="020B0606020202030204" pitchFamily="34" charset="0"/>
              <a:ea typeface="+mn-ea"/>
            </a:endParaRPr>
          </a:p>
          <a:p>
            <a:pPr eaLnBrk="1" hangingPunct="1">
              <a:spcBef>
                <a:spcPct val="0"/>
              </a:spcBef>
              <a:buFontTx/>
              <a:buNone/>
            </a:pPr>
            <a:r>
              <a:rPr lang="en-US" altLang="ja-JP" sz="1200" dirty="0">
                <a:solidFill>
                  <a:srgbClr val="040BC2"/>
                </a:solidFill>
                <a:latin typeface="Arial Narrow" panose="020B0606020202030204" pitchFamily="34" charset="0"/>
              </a:rPr>
              <a:t>You can show slides from conference presentations if you wish, but be aware that there will be no opportunities to speak with participating companies and explain the slides prior to one-on-one meetings, so prioritize using materials that are compelling and persuasive at first glance. To increase your chances of attracting meeting requests from companies, we recommend you focus on effective showcasing and promotion of your research outcomes.</a:t>
            </a:r>
          </a:p>
          <a:p>
            <a:pPr eaLnBrk="1" hangingPunct="1">
              <a:spcBef>
                <a:spcPct val="0"/>
              </a:spcBef>
              <a:buFontTx/>
              <a:buNone/>
            </a:pPr>
            <a:r>
              <a:rPr lang="en-US" altLang="ja-JP" sz="1200" dirty="0">
                <a:solidFill>
                  <a:srgbClr val="040BC2"/>
                </a:solidFill>
                <a:latin typeface="Arial Narrow" panose="020B0606020202030204" pitchFamily="34" charset="0"/>
              </a:rPr>
              <a:t>Based on past DSANJ Bio Conferences, we believe that those who stick to the following rules when preparing proposal materials have been the most effective at appealing to companies.</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The subtitle should state the purpose of the experiments</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There should be a brief summary of the experiments’ objectives in the body text</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Give a full description (using graphs, etc., as appropriate) of your methodology and outcomes (e.g., conditions, sample sizes)</a:t>
            </a:r>
          </a:p>
          <a:p>
            <a:pPr marL="171450" indent="-171450" eaLnBrk="1" hangingPunct="1">
              <a:spcBef>
                <a:spcPct val="0"/>
              </a:spcBef>
              <a:buFont typeface="Wingdings" panose="05000000000000000000" pitchFamily="2" charset="2"/>
              <a:buChar char="l"/>
            </a:pPr>
            <a:r>
              <a:rPr lang="en-US" altLang="ja-JP" sz="1200" b="1" dirty="0">
                <a:solidFill>
                  <a:srgbClr val="040BC2"/>
                </a:solidFill>
                <a:latin typeface="Arial Narrow" panose="020B0606020202030204" pitchFamily="34" charset="0"/>
              </a:rPr>
              <a:t>Abbreviations can be confusing for diverse audiences; use them if you want, but be sure to provide spelled-out versions (e.g., as footnotes).</a:t>
            </a:r>
          </a:p>
          <a:p>
            <a:pPr>
              <a:spcBef>
                <a:spcPct val="0"/>
              </a:spcBef>
              <a:buNone/>
              <a:defRPr/>
            </a:pPr>
            <a:endParaRPr lang="ja-JP" altLang="en-US" sz="1200" b="1" dirty="0">
              <a:solidFill>
                <a:srgbClr val="040BC2"/>
              </a:solidFill>
              <a:latin typeface="Arial Narrow" panose="020B0606020202030204" pitchFamily="34" charset="0"/>
              <a:ea typeface="+mn-ea"/>
            </a:endParaRPr>
          </a:p>
        </p:txBody>
      </p:sp>
      <p:grpSp>
        <p:nvGrpSpPr>
          <p:cNvPr id="8" name="グループ化 7">
            <a:extLst>
              <a:ext uri="{FF2B5EF4-FFF2-40B4-BE49-F238E27FC236}">
                <a16:creationId xmlns:a16="http://schemas.microsoft.com/office/drawing/2014/main" id="{D8620AD4-723C-435E-AF3D-51A0761B0AC1}"/>
              </a:ext>
            </a:extLst>
          </p:cNvPr>
          <p:cNvGrpSpPr/>
          <p:nvPr/>
        </p:nvGrpSpPr>
        <p:grpSpPr>
          <a:xfrm>
            <a:off x="-1862" y="6434594"/>
            <a:ext cx="7065014" cy="429318"/>
            <a:chOff x="-1862" y="6434594"/>
            <a:chExt cx="7065014" cy="429318"/>
          </a:xfrm>
        </p:grpSpPr>
        <p:sp>
          <p:nvSpPr>
            <p:cNvPr id="9" name="テキスト ボックス 8">
              <a:extLst>
                <a:ext uri="{FF2B5EF4-FFF2-40B4-BE49-F238E27FC236}">
                  <a16:creationId xmlns:a16="http://schemas.microsoft.com/office/drawing/2014/main" id="{C932C467-0C04-478F-9D72-99CE1F4754BD}"/>
                </a:ext>
              </a:extLst>
            </p:cNvPr>
            <p:cNvSpPr txBox="1"/>
            <p:nvPr/>
          </p:nvSpPr>
          <p:spPr>
            <a:xfrm>
              <a:off x="-1862" y="6681811"/>
              <a:ext cx="5078838" cy="182101"/>
            </a:xfrm>
            <a:prstGeom prst="rect">
              <a:avLst/>
            </a:prstGeom>
            <a:noFill/>
          </p:spPr>
          <p:txBody>
            <a:bodyPr wrap="square" lIns="36000" tIns="36000" rIns="36000" bIns="36000">
              <a:noAutofit/>
            </a:bodyPr>
            <a:lstStyle/>
            <a:p>
              <a:pPr>
                <a:lnSpc>
                  <a:spcPts val="720"/>
                </a:lnSpc>
              </a:pPr>
              <a:r>
                <a:rPr lang="en-US" altLang="ja-JP" sz="600" dirty="0">
                  <a:latin typeface="Arial Narrow" panose="020B0606020202030204" pitchFamily="34" charset="0"/>
                  <a:ea typeface="メイリオ" panose="020B0604030504040204" pitchFamily="50" charset="-128"/>
                </a:rPr>
                <a:t>DSANJ</a:t>
              </a:r>
              <a:r>
                <a:rPr lang="ja-JP" altLang="en-US" sz="600" dirty="0">
                  <a:latin typeface="Arial Narrow" panose="020B0606020202030204" pitchFamily="34" charset="0"/>
                  <a:ea typeface="メイリオ" panose="020B0604030504040204" pitchFamily="50" charset="-128"/>
                </a:rPr>
                <a:t>は研究者から受領した非秘密情報に基づいて本資料を編集・作成しています。本資料の二次利用を固く禁じます。</a:t>
              </a:r>
            </a:p>
          </p:txBody>
        </p:sp>
        <p:sp>
          <p:nvSpPr>
            <p:cNvPr id="10" name="テキスト ボックス 9">
              <a:extLst>
                <a:ext uri="{FF2B5EF4-FFF2-40B4-BE49-F238E27FC236}">
                  <a16:creationId xmlns:a16="http://schemas.microsoft.com/office/drawing/2014/main" id="{4D9D1233-CF34-4B71-A343-E3BC1C5DE940}"/>
                </a:ext>
              </a:extLst>
            </p:cNvPr>
            <p:cNvSpPr txBox="1"/>
            <p:nvPr/>
          </p:nvSpPr>
          <p:spPr>
            <a:xfrm>
              <a:off x="0" y="6559991"/>
              <a:ext cx="7063152" cy="182742"/>
            </a:xfrm>
            <a:prstGeom prst="rect">
              <a:avLst/>
            </a:prstGeom>
            <a:noFill/>
          </p:spPr>
          <p:txBody>
            <a:bodyPr wrap="square" lIns="36000" tIns="36000" rIns="36000" bIns="36000" rtlCol="0">
              <a:noAutofit/>
            </a:bodyPr>
            <a:lstStyle/>
            <a:p>
              <a:pPr>
                <a:lnSpc>
                  <a:spcPts val="720"/>
                </a:lnSpc>
              </a:pP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DSANJ edits and creates this material based on non-confidential information received from the proposer and / or researcher.</a:t>
              </a:r>
              <a:r>
                <a:rPr lang="ja-JP" altLang="en-US" sz="600" dirty="0">
                  <a:latin typeface="Arial Narrow" panose="020B0606020202030204" pitchFamily="34" charset="0"/>
                  <a:ea typeface="メイリオ" panose="020B0604030504040204" pitchFamily="50" charset="-128"/>
                  <a:cs typeface="Calibri" panose="020F0502020204030204" pitchFamily="34" charset="0"/>
                </a:rPr>
                <a:t> </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Any Secondary use of this material is strictly prohibited.</a:t>
              </a:r>
              <a:endParaRPr kumimoji="1" lang="ja-JP" altLang="en-US" sz="600" dirty="0">
                <a:latin typeface="Arial Narrow" panose="020B0606020202030204" pitchFamily="34" charset="0"/>
                <a:ea typeface="メイリオ" panose="020B0604030504040204" pitchFamily="50" charset="-128"/>
                <a:cs typeface="Calibri" panose="020F0502020204030204" pitchFamily="34" charset="0"/>
              </a:endParaRPr>
            </a:p>
          </p:txBody>
        </p:sp>
        <p:sp>
          <p:nvSpPr>
            <p:cNvPr id="11" name="テキスト ボックス 10">
              <a:extLst>
                <a:ext uri="{FF2B5EF4-FFF2-40B4-BE49-F238E27FC236}">
                  <a16:creationId xmlns:a16="http://schemas.microsoft.com/office/drawing/2014/main" id="{78075562-F8DC-4F39-AFBE-0416BB1A0233}"/>
                </a:ext>
              </a:extLst>
            </p:cNvPr>
            <p:cNvSpPr txBox="1"/>
            <p:nvPr/>
          </p:nvSpPr>
          <p:spPr>
            <a:xfrm>
              <a:off x="0" y="6434594"/>
              <a:ext cx="2566728" cy="184666"/>
            </a:xfrm>
            <a:prstGeom prst="rect">
              <a:avLst/>
            </a:prstGeom>
            <a:noFill/>
          </p:spPr>
          <p:txBody>
            <a:bodyPr wrap="square" lIns="36000" tIns="36000" rIns="36000" bIns="36000" rtlCol="0">
              <a:noAutofit/>
            </a:bodyPr>
            <a:lstStyle/>
            <a:p>
              <a:r>
                <a:rPr lang="en-US" altLang="ja-JP" sz="600" dirty="0">
                  <a:latin typeface="Arial Narrow" panose="020B0606020202030204" pitchFamily="34" charset="0"/>
                  <a:ea typeface="メイリオ" panose="020B0604030504040204" pitchFamily="50" charset="-128"/>
                  <a:cs typeface="Calibri" panose="020F0502020204030204" pitchFamily="34" charset="0"/>
                </a:rPr>
                <a:t>Copyright © 2025 Drug Seeds Alliance Network Japan</a:t>
              </a:r>
              <a:r>
                <a:rPr kumimoji="1" lang="en-US" altLang="ja-JP" sz="600" dirty="0">
                  <a:latin typeface="Arial Narrow" panose="020B0606020202030204" pitchFamily="34" charset="0"/>
                  <a:ea typeface="メイリオ" panose="020B0604030504040204" pitchFamily="50" charset="-128"/>
                  <a:cs typeface="Calibri" panose="020F0502020204030204" pitchFamily="34" charset="0"/>
                </a:rPr>
                <a:t> (DSANJ)</a:t>
              </a:r>
            </a:p>
          </p:txBody>
        </p:sp>
      </p:grpSp>
      <p:sp>
        <p:nvSpPr>
          <p:cNvPr id="13" name="正方形/長方形 12">
            <a:extLst>
              <a:ext uri="{FF2B5EF4-FFF2-40B4-BE49-F238E27FC236}">
                <a16:creationId xmlns:a16="http://schemas.microsoft.com/office/drawing/2014/main" id="{5A25D57A-8D17-4C1E-8476-65CC795F379D}"/>
              </a:ext>
            </a:extLst>
          </p:cNvPr>
          <p:cNvSpPr/>
          <p:nvPr/>
        </p:nvSpPr>
        <p:spPr>
          <a:xfrm>
            <a:off x="311633" y="695548"/>
            <a:ext cx="10337609" cy="8475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oAutofit/>
          </a:bodyPr>
          <a:lstStyle/>
          <a:p>
            <a:r>
              <a:rPr lang="en-US" altLang="ja-JP" sz="1100" b="1" dirty="0">
                <a:solidFill>
                  <a:schemeClr val="tx1"/>
                </a:solidFill>
                <a:latin typeface="+mn-ea"/>
                <a:ea typeface="+mn-ea"/>
              </a:rPr>
              <a:t>※</a:t>
            </a:r>
            <a:r>
              <a:rPr lang="ja-JP" altLang="en-US" sz="1100" b="1" dirty="0">
                <a:solidFill>
                  <a:schemeClr val="tx1"/>
                </a:solidFill>
                <a:latin typeface="+mn-ea"/>
                <a:ea typeface="+mn-ea"/>
              </a:rPr>
              <a:t>本テキストは資料作成時に削除をお願いいたします。</a:t>
            </a:r>
            <a:endParaRPr lang="en-US" altLang="ja-JP" sz="1100" b="1" dirty="0">
              <a:solidFill>
                <a:schemeClr val="tx1"/>
              </a:solidFill>
              <a:latin typeface="Arial" panose="020B0604020202020204" pitchFamily="34" charset="0"/>
            </a:endParaRPr>
          </a:p>
          <a:p>
            <a:r>
              <a:rPr lang="ja-JP" altLang="en-US" sz="1200" dirty="0">
                <a:solidFill>
                  <a:srgbClr val="040BC2"/>
                </a:solidFill>
                <a:latin typeface="Arial" panose="020B0604020202020204" pitchFamily="34" charset="0"/>
              </a:rPr>
              <a:t>参加企業にこのスライドの趣旨を伝えるため、こちらの枠内にサブタイトル（スライドタイトル）をご記載いただくことを推奨しております。</a:t>
            </a:r>
            <a:endParaRPr lang="en-US" altLang="ja-JP" sz="1200" b="1" dirty="0">
              <a:solidFill>
                <a:schemeClr val="tx1"/>
              </a:solidFill>
              <a:latin typeface="Arial Narrow" panose="020B0606020202030204" pitchFamily="34" charset="0"/>
            </a:endParaRPr>
          </a:p>
          <a:p>
            <a:r>
              <a:rPr lang="en-US" altLang="ja-JP" sz="1200" b="1" dirty="0">
                <a:solidFill>
                  <a:schemeClr val="tx1"/>
                </a:solidFill>
                <a:latin typeface="Arial Narrow" panose="020B0606020202030204" pitchFamily="34" charset="0"/>
              </a:rPr>
              <a:t>NB: Delete this text when making your proposal materials.</a:t>
            </a:r>
          </a:p>
          <a:p>
            <a:r>
              <a:rPr lang="en-US" altLang="ja-JP" sz="1400" dirty="0">
                <a:solidFill>
                  <a:srgbClr val="040BC2"/>
                </a:solidFill>
                <a:latin typeface="Arial Narrow" panose="020B0606020202030204" pitchFamily="34" charset="0"/>
              </a:rPr>
              <a:t>Include a subtitle in this box so that participating companies can clearly understand the purpose of this slide.</a:t>
            </a:r>
            <a:endParaRPr lang="ja-JP" altLang="en-US" sz="1400" b="1" dirty="0">
              <a:solidFill>
                <a:schemeClr val="accent6"/>
              </a:solidFill>
              <a:latin typeface="Arial Narrow" panose="020B0606020202030204" pitchFamily="34" charset="0"/>
            </a:endParaRPr>
          </a:p>
        </p:txBody>
      </p:sp>
    </p:spTree>
    <p:extLst>
      <p:ext uri="{BB962C8B-B14F-4D97-AF65-F5344CB8AC3E}">
        <p14:creationId xmlns:p14="http://schemas.microsoft.com/office/powerpoint/2010/main" val="40254904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4713</Words>
  <Application>Microsoft Office PowerPoint</Application>
  <PresentationFormat>ワイド画面</PresentationFormat>
  <Paragraphs>359</Paragraphs>
  <Slides>18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18</vt:i4>
      </vt:variant>
    </vt:vector>
  </HeadingPairs>
  <TitlesOfParts>
    <vt:vector size="28" baseType="lpstr">
      <vt:lpstr>Meiryo UI</vt:lpstr>
      <vt:lpstr>ＭＳ Ｐゴシック</vt:lpstr>
      <vt:lpstr>メイリオ</vt:lpstr>
      <vt:lpstr>Arial</vt:lpstr>
      <vt:lpstr>Arial Narrow</vt:lpstr>
      <vt:lpstr>Calibri</vt:lpstr>
      <vt:lpstr>Times</vt:lpstr>
      <vt:lpstr>Wingdings</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　舞</dc:creator>
  <cp:lastModifiedBy>津田　真依</cp:lastModifiedBy>
  <cp:revision>104</cp:revision>
  <cp:lastPrinted>2025-08-08T06:34:08Z</cp:lastPrinted>
  <dcterms:created xsi:type="dcterms:W3CDTF">2025-04-22T06:10:07Z</dcterms:created>
  <dcterms:modified xsi:type="dcterms:W3CDTF">2025-09-05T00:56:14Z</dcterms:modified>
</cp:coreProperties>
</file>