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59" r:id="rId5"/>
    <p:sldId id="260" r:id="rId6"/>
    <p:sldId id="261" r:id="rId7"/>
    <p:sldId id="262" r:id="rId8"/>
    <p:sldId id="263" r:id="rId9"/>
    <p:sldId id="264" r:id="rId10"/>
    <p:sldId id="265" r:id="rId11"/>
    <p:sldId id="266" r:id="rId12"/>
    <p:sldId id="267" r:id="rId13"/>
    <p:sldId id="268" r:id="rId1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E011910-4631-9614-1684-5B22DDDB7A66}" name="言葉の株式会社1" initials="Kotoba" userId="言葉の株式会社1" providerId="None"/>
  <p188:author id="{E4FEBBEA-79FE-22D5-D003-05F39BA3B090}" name="津田　真依" initials="津田　真依" userId="S-1-5-21-72184210-1489834676-11539462-8977"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2930CB"/>
    <a:srgbClr val="FF6600"/>
    <a:srgbClr val="1B4281"/>
    <a:srgbClr val="0095D9"/>
    <a:srgbClr val="008BCC"/>
    <a:srgbClr val="FF3300"/>
    <a:srgbClr val="004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053" autoAdjust="0"/>
    <p:restoredTop sz="94660"/>
  </p:normalViewPr>
  <p:slideViewPr>
    <p:cSldViewPr snapToGrid="0">
      <p:cViewPr varScale="1">
        <p:scale>
          <a:sx n="71" d="100"/>
          <a:sy n="71" d="100"/>
        </p:scale>
        <p:origin x="102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AF0E40-2274-406F-B735-D5586003CAA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5F9733A-DF30-4AD8-B1F4-8482EEEE23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F752D89-784E-4A37-9244-707E169A7408}"/>
              </a:ext>
            </a:extLst>
          </p:cNvPr>
          <p:cNvSpPr>
            <a:spLocks noGrp="1"/>
          </p:cNvSpPr>
          <p:nvPr>
            <p:ph type="dt" sz="half" idx="10"/>
          </p:nvPr>
        </p:nvSpPr>
        <p:spPr/>
        <p:txBody>
          <a:bodyPr/>
          <a:lstStyle/>
          <a:p>
            <a:fld id="{CFDD815D-F593-498C-8E24-714CEEA5AA2E}" type="datetimeFigureOut">
              <a:rPr kumimoji="1" lang="ja-JP" altLang="en-US" smtClean="0"/>
              <a:t>2025/6/18</a:t>
            </a:fld>
            <a:endParaRPr kumimoji="1" lang="ja-JP" altLang="en-US"/>
          </a:p>
        </p:txBody>
      </p:sp>
      <p:sp>
        <p:nvSpPr>
          <p:cNvPr id="5" name="フッター プレースホルダー 4">
            <a:extLst>
              <a:ext uri="{FF2B5EF4-FFF2-40B4-BE49-F238E27FC236}">
                <a16:creationId xmlns:a16="http://schemas.microsoft.com/office/drawing/2014/main" id="{47D1AD82-578F-4104-AEBA-D59A454E522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40AD82E-4064-4C71-A93F-0B7A672182A7}"/>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4053849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383520-5B80-4B3A-8725-4900614CCEB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FFDE51A-2EA9-44D1-B962-376049962EA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D5E4E35-C035-4051-88B7-6CFE31BC077D}"/>
              </a:ext>
            </a:extLst>
          </p:cNvPr>
          <p:cNvSpPr>
            <a:spLocks noGrp="1"/>
          </p:cNvSpPr>
          <p:nvPr>
            <p:ph type="dt" sz="half" idx="10"/>
          </p:nvPr>
        </p:nvSpPr>
        <p:spPr/>
        <p:txBody>
          <a:bodyPr/>
          <a:lstStyle/>
          <a:p>
            <a:fld id="{CFDD815D-F593-498C-8E24-714CEEA5AA2E}" type="datetimeFigureOut">
              <a:rPr kumimoji="1" lang="ja-JP" altLang="en-US" smtClean="0"/>
              <a:t>2025/6/18</a:t>
            </a:fld>
            <a:endParaRPr kumimoji="1" lang="ja-JP" altLang="en-US"/>
          </a:p>
        </p:txBody>
      </p:sp>
      <p:sp>
        <p:nvSpPr>
          <p:cNvPr id="5" name="フッター プレースホルダー 4">
            <a:extLst>
              <a:ext uri="{FF2B5EF4-FFF2-40B4-BE49-F238E27FC236}">
                <a16:creationId xmlns:a16="http://schemas.microsoft.com/office/drawing/2014/main" id="{4F54865A-4B6E-4DEB-B0A7-003B8071507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AE9191-5A3E-451D-94CE-8D216C601C02}"/>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825926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EA2333F-8550-4193-A4B6-D4326F2D866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D852F15-86F5-4A73-9716-65C6641BD85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B575C96-DC54-4704-A8A5-0A45159B1879}"/>
              </a:ext>
            </a:extLst>
          </p:cNvPr>
          <p:cNvSpPr>
            <a:spLocks noGrp="1"/>
          </p:cNvSpPr>
          <p:nvPr>
            <p:ph type="dt" sz="half" idx="10"/>
          </p:nvPr>
        </p:nvSpPr>
        <p:spPr/>
        <p:txBody>
          <a:bodyPr/>
          <a:lstStyle/>
          <a:p>
            <a:fld id="{CFDD815D-F593-498C-8E24-714CEEA5AA2E}" type="datetimeFigureOut">
              <a:rPr kumimoji="1" lang="ja-JP" altLang="en-US" smtClean="0"/>
              <a:t>2025/6/18</a:t>
            </a:fld>
            <a:endParaRPr kumimoji="1" lang="ja-JP" altLang="en-US"/>
          </a:p>
        </p:txBody>
      </p:sp>
      <p:sp>
        <p:nvSpPr>
          <p:cNvPr id="5" name="フッター プレースホルダー 4">
            <a:extLst>
              <a:ext uri="{FF2B5EF4-FFF2-40B4-BE49-F238E27FC236}">
                <a16:creationId xmlns:a16="http://schemas.microsoft.com/office/drawing/2014/main" id="{F3376D77-DA6B-48A5-B7A5-9A544BF545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4CD253-3985-4EF8-B9F7-DE2D3737A286}"/>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657286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90EAA4-ECF3-45C1-9989-6DB2CCDB08B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672FDB1-9B47-4031-88B8-14A8EE4EA6A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0179CE9-6552-4435-AA23-928825C70F52}"/>
              </a:ext>
            </a:extLst>
          </p:cNvPr>
          <p:cNvSpPr>
            <a:spLocks noGrp="1"/>
          </p:cNvSpPr>
          <p:nvPr>
            <p:ph type="dt" sz="half" idx="10"/>
          </p:nvPr>
        </p:nvSpPr>
        <p:spPr/>
        <p:txBody>
          <a:bodyPr/>
          <a:lstStyle/>
          <a:p>
            <a:fld id="{CFDD815D-F593-498C-8E24-714CEEA5AA2E}" type="datetimeFigureOut">
              <a:rPr kumimoji="1" lang="ja-JP" altLang="en-US" smtClean="0"/>
              <a:t>2025/6/18</a:t>
            </a:fld>
            <a:endParaRPr kumimoji="1" lang="ja-JP" altLang="en-US"/>
          </a:p>
        </p:txBody>
      </p:sp>
      <p:sp>
        <p:nvSpPr>
          <p:cNvPr id="5" name="フッター プレースホルダー 4">
            <a:extLst>
              <a:ext uri="{FF2B5EF4-FFF2-40B4-BE49-F238E27FC236}">
                <a16:creationId xmlns:a16="http://schemas.microsoft.com/office/drawing/2014/main" id="{CCD89A08-EE77-4736-B86A-F16917C3DA4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5058348-262E-492E-8E84-DD07B7F1F4FA}"/>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2652407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C2CF03-462E-453C-A157-C6D8D70D8FA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50FF376-9BEC-48DA-8A3B-236F2A5F9C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F64A465-68E0-4670-9F1F-946CADB8B37E}"/>
              </a:ext>
            </a:extLst>
          </p:cNvPr>
          <p:cNvSpPr>
            <a:spLocks noGrp="1"/>
          </p:cNvSpPr>
          <p:nvPr>
            <p:ph type="dt" sz="half" idx="10"/>
          </p:nvPr>
        </p:nvSpPr>
        <p:spPr/>
        <p:txBody>
          <a:bodyPr/>
          <a:lstStyle/>
          <a:p>
            <a:fld id="{CFDD815D-F593-498C-8E24-714CEEA5AA2E}" type="datetimeFigureOut">
              <a:rPr kumimoji="1" lang="ja-JP" altLang="en-US" smtClean="0"/>
              <a:t>2025/6/18</a:t>
            </a:fld>
            <a:endParaRPr kumimoji="1" lang="ja-JP" altLang="en-US"/>
          </a:p>
        </p:txBody>
      </p:sp>
      <p:sp>
        <p:nvSpPr>
          <p:cNvPr id="5" name="フッター プレースホルダー 4">
            <a:extLst>
              <a:ext uri="{FF2B5EF4-FFF2-40B4-BE49-F238E27FC236}">
                <a16:creationId xmlns:a16="http://schemas.microsoft.com/office/drawing/2014/main" id="{E9F977C8-11F2-40DC-B7E2-0B3FC6A200E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56C8EE5-563E-44D2-ACDD-A8E800013400}"/>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4045073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7A80F3-4DA3-4229-BD8F-7A1793A578D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3A2B390-0C17-4730-9A34-E140BE85AD9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81B71ED-FAB9-4B85-86C5-F8AEB2BCEBF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FDABFF0-0FDC-4A84-B8ED-938E8B0D8DFD}"/>
              </a:ext>
            </a:extLst>
          </p:cNvPr>
          <p:cNvSpPr>
            <a:spLocks noGrp="1"/>
          </p:cNvSpPr>
          <p:nvPr>
            <p:ph type="dt" sz="half" idx="10"/>
          </p:nvPr>
        </p:nvSpPr>
        <p:spPr/>
        <p:txBody>
          <a:bodyPr/>
          <a:lstStyle/>
          <a:p>
            <a:fld id="{CFDD815D-F593-498C-8E24-714CEEA5AA2E}" type="datetimeFigureOut">
              <a:rPr kumimoji="1" lang="ja-JP" altLang="en-US" smtClean="0"/>
              <a:t>2025/6/18</a:t>
            </a:fld>
            <a:endParaRPr kumimoji="1" lang="ja-JP" altLang="en-US"/>
          </a:p>
        </p:txBody>
      </p:sp>
      <p:sp>
        <p:nvSpPr>
          <p:cNvPr id="6" name="フッター プレースホルダー 5">
            <a:extLst>
              <a:ext uri="{FF2B5EF4-FFF2-40B4-BE49-F238E27FC236}">
                <a16:creationId xmlns:a16="http://schemas.microsoft.com/office/drawing/2014/main" id="{2DD00536-0EFB-4FE2-8790-BC1ECAC1DCB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E1B028E-E604-4092-B78D-3B08B5C9778C}"/>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2322614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A6EE8E-5517-4232-94BD-377EA237631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2BCBC63-1E82-4A8C-93BB-6E6E8F043E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5B87704-16E2-4E36-AAD2-7AED257CF8D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1F796E4-B91F-42C7-BDA7-09C1E8204B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75B4E8E-47BF-4447-A87F-749A074BE20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31FBD37-0862-49CC-805B-F6A9D12FD7D0}"/>
              </a:ext>
            </a:extLst>
          </p:cNvPr>
          <p:cNvSpPr>
            <a:spLocks noGrp="1"/>
          </p:cNvSpPr>
          <p:nvPr>
            <p:ph type="dt" sz="half" idx="10"/>
          </p:nvPr>
        </p:nvSpPr>
        <p:spPr/>
        <p:txBody>
          <a:bodyPr/>
          <a:lstStyle/>
          <a:p>
            <a:fld id="{CFDD815D-F593-498C-8E24-714CEEA5AA2E}" type="datetimeFigureOut">
              <a:rPr kumimoji="1" lang="ja-JP" altLang="en-US" smtClean="0"/>
              <a:t>2025/6/18</a:t>
            </a:fld>
            <a:endParaRPr kumimoji="1" lang="ja-JP" altLang="en-US"/>
          </a:p>
        </p:txBody>
      </p:sp>
      <p:sp>
        <p:nvSpPr>
          <p:cNvPr id="8" name="フッター プレースホルダー 7">
            <a:extLst>
              <a:ext uri="{FF2B5EF4-FFF2-40B4-BE49-F238E27FC236}">
                <a16:creationId xmlns:a16="http://schemas.microsoft.com/office/drawing/2014/main" id="{12DC5E15-EBA6-4576-B45C-7D4B79B1C3D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580EF75-0806-4842-B719-7D2AFF78DB6E}"/>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3050216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B8D1C8-2D9B-4AE7-85BC-6E2DD0F4ECC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A6E5809-CF3A-4E33-BDF1-8E6ABDFB7042}"/>
              </a:ext>
            </a:extLst>
          </p:cNvPr>
          <p:cNvSpPr>
            <a:spLocks noGrp="1"/>
          </p:cNvSpPr>
          <p:nvPr>
            <p:ph type="dt" sz="half" idx="10"/>
          </p:nvPr>
        </p:nvSpPr>
        <p:spPr/>
        <p:txBody>
          <a:bodyPr/>
          <a:lstStyle/>
          <a:p>
            <a:fld id="{CFDD815D-F593-498C-8E24-714CEEA5AA2E}" type="datetimeFigureOut">
              <a:rPr kumimoji="1" lang="ja-JP" altLang="en-US" smtClean="0"/>
              <a:t>2025/6/18</a:t>
            </a:fld>
            <a:endParaRPr kumimoji="1" lang="ja-JP" altLang="en-US"/>
          </a:p>
        </p:txBody>
      </p:sp>
      <p:sp>
        <p:nvSpPr>
          <p:cNvPr id="4" name="フッター プレースホルダー 3">
            <a:extLst>
              <a:ext uri="{FF2B5EF4-FFF2-40B4-BE49-F238E27FC236}">
                <a16:creationId xmlns:a16="http://schemas.microsoft.com/office/drawing/2014/main" id="{CCE54D4F-40B0-4C65-A2D4-B9002A21F38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3CBDD45-C0E1-46E9-86CD-023BB3FFA643}"/>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1855075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252FA51-4BB1-4BBF-8CF3-97310A8CA9AE}"/>
              </a:ext>
            </a:extLst>
          </p:cNvPr>
          <p:cNvSpPr>
            <a:spLocks noGrp="1"/>
          </p:cNvSpPr>
          <p:nvPr>
            <p:ph type="dt" sz="half" idx="10"/>
          </p:nvPr>
        </p:nvSpPr>
        <p:spPr/>
        <p:txBody>
          <a:bodyPr/>
          <a:lstStyle/>
          <a:p>
            <a:fld id="{CFDD815D-F593-498C-8E24-714CEEA5AA2E}" type="datetimeFigureOut">
              <a:rPr kumimoji="1" lang="ja-JP" altLang="en-US" smtClean="0"/>
              <a:t>2025/6/18</a:t>
            </a:fld>
            <a:endParaRPr kumimoji="1" lang="ja-JP" altLang="en-US"/>
          </a:p>
        </p:txBody>
      </p:sp>
      <p:sp>
        <p:nvSpPr>
          <p:cNvPr id="3" name="フッター プレースホルダー 2">
            <a:extLst>
              <a:ext uri="{FF2B5EF4-FFF2-40B4-BE49-F238E27FC236}">
                <a16:creationId xmlns:a16="http://schemas.microsoft.com/office/drawing/2014/main" id="{72693E69-85EC-48F7-8E4D-722E5F2D30F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16C8A82-EAB6-4ADD-8651-9CAEC9D3CBAF}"/>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840740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681AE1-81C5-455F-99E5-4DE52BB1C0D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5E56C94-4BF4-4686-B05F-350BCA4C07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6031225-1C19-4C57-B3F0-ACAE82B553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4F76293-C3DE-4683-9DAB-980DA4046B7D}"/>
              </a:ext>
            </a:extLst>
          </p:cNvPr>
          <p:cNvSpPr>
            <a:spLocks noGrp="1"/>
          </p:cNvSpPr>
          <p:nvPr>
            <p:ph type="dt" sz="half" idx="10"/>
          </p:nvPr>
        </p:nvSpPr>
        <p:spPr/>
        <p:txBody>
          <a:bodyPr/>
          <a:lstStyle/>
          <a:p>
            <a:fld id="{CFDD815D-F593-498C-8E24-714CEEA5AA2E}" type="datetimeFigureOut">
              <a:rPr kumimoji="1" lang="ja-JP" altLang="en-US" smtClean="0"/>
              <a:t>2025/6/18</a:t>
            </a:fld>
            <a:endParaRPr kumimoji="1" lang="ja-JP" altLang="en-US"/>
          </a:p>
        </p:txBody>
      </p:sp>
      <p:sp>
        <p:nvSpPr>
          <p:cNvPr id="6" name="フッター プレースホルダー 5">
            <a:extLst>
              <a:ext uri="{FF2B5EF4-FFF2-40B4-BE49-F238E27FC236}">
                <a16:creationId xmlns:a16="http://schemas.microsoft.com/office/drawing/2014/main" id="{3716F68F-B7C8-4B78-815F-7979D18B573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E9E8855-4FAE-4602-A19B-4160789D4895}"/>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1796537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D4F89-5FB3-4CE3-AA63-A3ED4F579C9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F886A9D-1C6D-4964-B1FF-1D5338560C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93D5E05-481C-43B0-8217-BF59694DB7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D0DB4E3-6FF1-4B74-B594-014308CDBC56}"/>
              </a:ext>
            </a:extLst>
          </p:cNvPr>
          <p:cNvSpPr>
            <a:spLocks noGrp="1"/>
          </p:cNvSpPr>
          <p:nvPr>
            <p:ph type="dt" sz="half" idx="10"/>
          </p:nvPr>
        </p:nvSpPr>
        <p:spPr/>
        <p:txBody>
          <a:bodyPr/>
          <a:lstStyle/>
          <a:p>
            <a:fld id="{CFDD815D-F593-498C-8E24-714CEEA5AA2E}" type="datetimeFigureOut">
              <a:rPr kumimoji="1" lang="ja-JP" altLang="en-US" smtClean="0"/>
              <a:t>2025/6/18</a:t>
            </a:fld>
            <a:endParaRPr kumimoji="1" lang="ja-JP" altLang="en-US"/>
          </a:p>
        </p:txBody>
      </p:sp>
      <p:sp>
        <p:nvSpPr>
          <p:cNvPr id="6" name="フッター プレースホルダー 5">
            <a:extLst>
              <a:ext uri="{FF2B5EF4-FFF2-40B4-BE49-F238E27FC236}">
                <a16:creationId xmlns:a16="http://schemas.microsoft.com/office/drawing/2014/main" id="{91AC3A31-6639-4316-9F64-F8FB702F1E3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22E1ABA-6EA9-4B8D-BBDF-79FE4742E288}"/>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88976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AB3E380-E90D-46F2-8781-A89F8E86A2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12E23AC-9A20-4185-AE43-FC299F691E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4FDE8B0-CC81-4BC9-8797-682908E191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DD815D-F593-498C-8E24-714CEEA5AA2E}" type="datetimeFigureOut">
              <a:rPr kumimoji="1" lang="ja-JP" altLang="en-US" smtClean="0"/>
              <a:t>2025/6/18</a:t>
            </a:fld>
            <a:endParaRPr kumimoji="1" lang="ja-JP" altLang="en-US"/>
          </a:p>
        </p:txBody>
      </p:sp>
      <p:sp>
        <p:nvSpPr>
          <p:cNvPr id="5" name="フッター プレースホルダー 4">
            <a:extLst>
              <a:ext uri="{FF2B5EF4-FFF2-40B4-BE49-F238E27FC236}">
                <a16:creationId xmlns:a16="http://schemas.microsoft.com/office/drawing/2014/main" id="{97FFEE6D-8B55-4538-A43D-E56765BB73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A0CD9C9-1B65-4A8B-83B3-FFAC42F711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369EEF-683A-4824-958F-3443875F1553}"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335F96F3-22EF-4C9E-B41D-72781C3CF7E9}"/>
              </a:ext>
            </a:extLst>
          </p:cNvPr>
          <p:cNvPicPr>
            <a:picLocks noChangeAspect="1"/>
          </p:cNvPicPr>
          <p:nvPr userDrawn="1"/>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898768" y="50116"/>
            <a:ext cx="1176312" cy="580804"/>
          </a:xfrm>
          <a:prstGeom prst="rect">
            <a:avLst/>
          </a:prstGeom>
        </p:spPr>
      </p:pic>
    </p:spTree>
    <p:extLst>
      <p:ext uri="{BB962C8B-B14F-4D97-AF65-F5344CB8AC3E}">
        <p14:creationId xmlns:p14="http://schemas.microsoft.com/office/powerpoint/2010/main" val="1957172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4D81501-94BD-4A84-8C16-4FB680AFCDE1}"/>
              </a:ext>
            </a:extLst>
          </p:cNvPr>
          <p:cNvSpPr/>
          <p:nvPr/>
        </p:nvSpPr>
        <p:spPr>
          <a:xfrm>
            <a:off x="311634" y="197339"/>
            <a:ext cx="3069519"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latin typeface="Arial Narrow" panose="020B0606020202030204" pitchFamily="34" charset="0"/>
            </a:endParaRPr>
          </a:p>
        </p:txBody>
      </p:sp>
      <p:sp>
        <p:nvSpPr>
          <p:cNvPr id="4" name="Rectangle 9">
            <a:extLst>
              <a:ext uri="{FF2B5EF4-FFF2-40B4-BE49-F238E27FC236}">
                <a16:creationId xmlns:a16="http://schemas.microsoft.com/office/drawing/2014/main" id="{7A563FB1-AFB7-4AA8-894F-2DAD41796211}"/>
              </a:ext>
            </a:extLst>
          </p:cNvPr>
          <p:cNvSpPr>
            <a:spLocks noChangeArrowheads="1"/>
          </p:cNvSpPr>
          <p:nvPr/>
        </p:nvSpPr>
        <p:spPr bwMode="auto">
          <a:xfrm>
            <a:off x="311636" y="197339"/>
            <a:ext cx="30695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solidFill>
                  <a:schemeClr val="bg1"/>
                </a:solidFill>
                <a:latin typeface="Arial Narrow" panose="020B0606020202030204" pitchFamily="34" charset="0"/>
              </a:rPr>
              <a:t>17th DSANJ  Bio Conference 2025</a:t>
            </a:r>
            <a:endParaRPr lang="ja-JP" altLang="en-US" sz="1800" dirty="0">
              <a:solidFill>
                <a:schemeClr val="bg1"/>
              </a:solidFill>
              <a:latin typeface="Arial Narrow" panose="020B0606020202030204" pitchFamily="34" charset="0"/>
            </a:endParaRPr>
          </a:p>
        </p:txBody>
      </p:sp>
      <p:grpSp>
        <p:nvGrpSpPr>
          <p:cNvPr id="10" name="グループ化 9">
            <a:extLst>
              <a:ext uri="{FF2B5EF4-FFF2-40B4-BE49-F238E27FC236}">
                <a16:creationId xmlns:a16="http://schemas.microsoft.com/office/drawing/2014/main" id="{561828DB-E20B-48CB-87B0-40B9B4F452F9}"/>
              </a:ext>
            </a:extLst>
          </p:cNvPr>
          <p:cNvGrpSpPr/>
          <p:nvPr/>
        </p:nvGrpSpPr>
        <p:grpSpPr>
          <a:xfrm>
            <a:off x="-1862" y="6434594"/>
            <a:ext cx="7065014" cy="429318"/>
            <a:chOff x="-1862" y="6434594"/>
            <a:chExt cx="7065014" cy="429318"/>
          </a:xfrm>
        </p:grpSpPr>
        <p:sp>
          <p:nvSpPr>
            <p:cNvPr id="11" name="テキスト ボックス 10">
              <a:extLst>
                <a:ext uri="{FF2B5EF4-FFF2-40B4-BE49-F238E27FC236}">
                  <a16:creationId xmlns:a16="http://schemas.microsoft.com/office/drawing/2014/main" id="{5BE10C60-39ED-4817-87BD-06F914A2C138}"/>
                </a:ext>
              </a:extLst>
            </p:cNvPr>
            <p:cNvSpPr txBox="1"/>
            <p:nvPr/>
          </p:nvSpPr>
          <p:spPr>
            <a:xfrm>
              <a:off x="-1862" y="6681811"/>
              <a:ext cx="5078838" cy="182101"/>
            </a:xfrm>
            <a:prstGeom prst="rect">
              <a:avLst/>
            </a:prstGeom>
            <a:noFill/>
          </p:spPr>
          <p:txBody>
            <a:bodyPr wrap="square" lIns="36000" tIns="36000" rIns="36000" bIns="36000">
              <a:noAutofit/>
            </a:bodyPr>
            <a:lstStyle/>
            <a:p>
              <a:pPr>
                <a:lnSpc>
                  <a:spcPts val="720"/>
                </a:lnSpc>
              </a:pPr>
              <a:r>
                <a:rPr lang="en-US" altLang="ja-JP" sz="600" dirty="0">
                  <a:latin typeface="Arial Narrow" panose="020B0606020202030204" pitchFamily="34" charset="0"/>
                  <a:ea typeface="メイリオ" panose="020B0604030504040204" pitchFamily="50" charset="-128"/>
                </a:rPr>
                <a:t>DSANJ</a:t>
              </a:r>
              <a:r>
                <a:rPr lang="ja-JP" altLang="en-US" sz="600" dirty="0">
                  <a:latin typeface="Arial Narrow" panose="020B0606020202030204" pitchFamily="34" charset="0"/>
                  <a:ea typeface="メイリオ" panose="020B0604030504040204" pitchFamily="50" charset="-128"/>
                </a:rPr>
                <a:t>は研究者から受領した非秘密情報に基づいて本資料を編集・作成しています。本資料の二次利用を固く禁じます。</a:t>
              </a:r>
            </a:p>
          </p:txBody>
        </p:sp>
        <p:sp>
          <p:nvSpPr>
            <p:cNvPr id="12" name="テキスト ボックス 11">
              <a:extLst>
                <a:ext uri="{FF2B5EF4-FFF2-40B4-BE49-F238E27FC236}">
                  <a16:creationId xmlns:a16="http://schemas.microsoft.com/office/drawing/2014/main" id="{5DE8B821-C591-40BE-B55A-E01B277AE07F}"/>
                </a:ext>
              </a:extLst>
            </p:cNvPr>
            <p:cNvSpPr txBox="1"/>
            <p:nvPr/>
          </p:nvSpPr>
          <p:spPr>
            <a:xfrm>
              <a:off x="0" y="6559991"/>
              <a:ext cx="7063152" cy="182742"/>
            </a:xfrm>
            <a:prstGeom prst="rect">
              <a:avLst/>
            </a:prstGeom>
            <a:noFill/>
          </p:spPr>
          <p:txBody>
            <a:bodyPr wrap="square" lIns="36000" tIns="36000" rIns="36000" bIns="36000" rtlCol="0">
              <a:noAutofit/>
            </a:bodyPr>
            <a:lstStyle/>
            <a:p>
              <a:pPr>
                <a:lnSpc>
                  <a:spcPts val="720"/>
                </a:lnSpc>
              </a:pP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Arial Narrow" panose="020B0606020202030204" pitchFamily="34" charset="0"/>
                  <a:ea typeface="メイリオ" panose="020B0604030504040204" pitchFamily="50" charset="-128"/>
                  <a:cs typeface="Calibri" panose="020F0502020204030204" pitchFamily="34" charset="0"/>
                </a:rPr>
                <a:t> </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Arial Narrow" panose="020B0606020202030204" pitchFamily="34" charset="0"/>
                <a:ea typeface="メイリオ" panose="020B0604030504040204" pitchFamily="50" charset="-128"/>
                <a:cs typeface="Calibri" panose="020F0502020204030204" pitchFamily="34" charset="0"/>
              </a:endParaRPr>
            </a:p>
          </p:txBody>
        </p:sp>
        <p:sp>
          <p:nvSpPr>
            <p:cNvPr id="13" name="テキスト ボックス 12">
              <a:extLst>
                <a:ext uri="{FF2B5EF4-FFF2-40B4-BE49-F238E27FC236}">
                  <a16:creationId xmlns:a16="http://schemas.microsoft.com/office/drawing/2014/main" id="{29181DE7-F456-46FA-A745-1B3C0F56B774}"/>
                </a:ext>
              </a:extLst>
            </p:cNvPr>
            <p:cNvSpPr txBox="1"/>
            <p:nvPr/>
          </p:nvSpPr>
          <p:spPr>
            <a:xfrm>
              <a:off x="0" y="6434594"/>
              <a:ext cx="2566728" cy="184666"/>
            </a:xfrm>
            <a:prstGeom prst="rect">
              <a:avLst/>
            </a:prstGeom>
            <a:noFill/>
          </p:spPr>
          <p:txBody>
            <a:bodyPr wrap="square" lIns="36000" tIns="36000" rIns="36000" bIns="36000" rtlCol="0">
              <a:noAutofit/>
            </a:bodyPr>
            <a:lstStyle/>
            <a:p>
              <a:r>
                <a:rPr lang="en-US" altLang="ja-JP" sz="600" dirty="0">
                  <a:latin typeface="Arial Narrow" panose="020B0606020202030204" pitchFamily="34" charset="0"/>
                  <a:ea typeface="メイリオ" panose="020B0604030504040204" pitchFamily="50" charset="-128"/>
                  <a:cs typeface="Calibri" panose="020F0502020204030204" pitchFamily="34" charset="0"/>
                </a:rPr>
                <a:t>Copyright © 2025 Drug Seeds Alliance Network Japan</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 (DSANJ)</a:t>
              </a:r>
            </a:p>
          </p:txBody>
        </p:sp>
      </p:grpSp>
      <p:sp>
        <p:nvSpPr>
          <p:cNvPr id="14" name="タイトル 1">
            <a:extLst>
              <a:ext uri="{FF2B5EF4-FFF2-40B4-BE49-F238E27FC236}">
                <a16:creationId xmlns:a16="http://schemas.microsoft.com/office/drawing/2014/main" id="{42EE2D4D-B073-4A27-BAAF-72CB63D5F1ED}"/>
              </a:ext>
            </a:extLst>
          </p:cNvPr>
          <p:cNvSpPr txBox="1">
            <a:spLocks noChangeArrowheads="1"/>
          </p:cNvSpPr>
          <p:nvPr/>
        </p:nvSpPr>
        <p:spPr bwMode="auto">
          <a:xfrm>
            <a:off x="1600912" y="2409240"/>
            <a:ext cx="9144001" cy="637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b="1" dirty="0">
                <a:latin typeface="Arial Narrow" panose="020B0606020202030204" pitchFamily="34" charset="0"/>
                <a:ea typeface="メイリオ" panose="020B0604030504040204" pitchFamily="50" charset="-128"/>
              </a:rPr>
              <a:t>Title </a:t>
            </a:r>
            <a:r>
              <a:rPr lang="en-US" altLang="ja-JP" sz="1400" b="1" dirty="0">
                <a:latin typeface="Arial Narrow" panose="020B0606020202030204" pitchFamily="34" charset="0"/>
                <a:ea typeface="メイリオ" panose="020B0604030504040204" pitchFamily="50" charset="-128"/>
              </a:rPr>
              <a:t>(e.g., “New Pancreatic Cancer Therapeutic Targeting XYZ”)</a:t>
            </a:r>
          </a:p>
        </p:txBody>
      </p:sp>
      <p:sp>
        <p:nvSpPr>
          <p:cNvPr id="15" name="Text Box 4">
            <a:extLst>
              <a:ext uri="{FF2B5EF4-FFF2-40B4-BE49-F238E27FC236}">
                <a16:creationId xmlns:a16="http://schemas.microsoft.com/office/drawing/2014/main" id="{33775F19-6E5E-4918-B5F3-A4868D1AB4BF}"/>
              </a:ext>
            </a:extLst>
          </p:cNvPr>
          <p:cNvSpPr txBox="1">
            <a:spLocks noChangeArrowheads="1"/>
          </p:cNvSpPr>
          <p:nvPr/>
        </p:nvSpPr>
        <p:spPr bwMode="auto">
          <a:xfrm>
            <a:off x="7796818" y="5816318"/>
            <a:ext cx="41174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endParaRPr lang="en-US" altLang="ja-JP" sz="1200" dirty="0">
              <a:latin typeface="Arial Narrow" panose="020B0606020202030204" pitchFamily="34" charset="0"/>
              <a:ea typeface="メイリオ" panose="020B0604030504040204" pitchFamily="50" charset="-128"/>
              <a:cs typeface="Arial" panose="020B0604020202020204" pitchFamily="34" charset="0"/>
            </a:endParaRPr>
          </a:p>
        </p:txBody>
      </p:sp>
      <p:sp>
        <p:nvSpPr>
          <p:cNvPr id="16" name="タイトル 1">
            <a:extLst>
              <a:ext uri="{FF2B5EF4-FFF2-40B4-BE49-F238E27FC236}">
                <a16:creationId xmlns:a16="http://schemas.microsoft.com/office/drawing/2014/main" id="{191BE12D-062A-49E7-A0C5-E852ADEFC83F}"/>
              </a:ext>
            </a:extLst>
          </p:cNvPr>
          <p:cNvSpPr txBox="1">
            <a:spLocks noChangeArrowheads="1"/>
          </p:cNvSpPr>
          <p:nvPr/>
        </p:nvSpPr>
        <p:spPr bwMode="auto">
          <a:xfrm>
            <a:off x="1524000" y="2803592"/>
            <a:ext cx="9144001" cy="242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Arial Narrow" panose="020B0606020202030204" pitchFamily="34" charset="0"/>
                <a:ea typeface="メイリオ" panose="020B0604030504040204" pitchFamily="50" charset="-128"/>
              </a:rPr>
              <a:t>—(Subtitle)—</a:t>
            </a:r>
            <a:endParaRPr lang="en-US" altLang="ja-JP" sz="1200" dirty="0">
              <a:latin typeface="Arial Narrow" panose="020B0606020202030204" pitchFamily="34" charset="0"/>
              <a:ea typeface="メイリオ" panose="020B0604030504040204" pitchFamily="50" charset="-128"/>
            </a:endParaRPr>
          </a:p>
        </p:txBody>
      </p:sp>
      <p:sp>
        <p:nvSpPr>
          <p:cNvPr id="17" name="タイトル 1">
            <a:extLst>
              <a:ext uri="{FF2B5EF4-FFF2-40B4-BE49-F238E27FC236}">
                <a16:creationId xmlns:a16="http://schemas.microsoft.com/office/drawing/2014/main" id="{65C2F51E-4DD6-4568-93E4-4073A4B9B2B4}"/>
              </a:ext>
            </a:extLst>
          </p:cNvPr>
          <p:cNvSpPr txBox="1">
            <a:spLocks noChangeArrowheads="1"/>
          </p:cNvSpPr>
          <p:nvPr/>
        </p:nvSpPr>
        <p:spPr bwMode="auto">
          <a:xfrm>
            <a:off x="1524000" y="3503161"/>
            <a:ext cx="9144000" cy="691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Arial Narrow" panose="020B0606020202030204" pitchFamily="34" charset="0"/>
                <a:ea typeface="メイリオ" panose="020B0604030504040204" pitchFamily="50" charset="-128"/>
              </a:rPr>
              <a:t>XXX</a:t>
            </a:r>
            <a:r>
              <a:rPr lang="ja-JP" altLang="en-US" sz="1800" dirty="0">
                <a:latin typeface="Arial Narrow" panose="020B0606020202030204" pitchFamily="34" charset="0"/>
                <a:ea typeface="メイリオ" panose="020B0604030504040204" pitchFamily="50" charset="-128"/>
              </a:rPr>
              <a:t>を標的とした新規膵臓がん治療薬</a:t>
            </a:r>
            <a:endParaRPr lang="en-US" altLang="ja-JP" sz="1600" dirty="0">
              <a:latin typeface="Arial Narrow" panose="020B0606020202030204" pitchFamily="34" charset="0"/>
              <a:ea typeface="メイリオ" panose="020B0604030504040204" pitchFamily="50" charset="-128"/>
            </a:endParaRPr>
          </a:p>
        </p:txBody>
      </p:sp>
      <p:sp>
        <p:nvSpPr>
          <p:cNvPr id="18" name="タイトル 1">
            <a:extLst>
              <a:ext uri="{FF2B5EF4-FFF2-40B4-BE49-F238E27FC236}">
                <a16:creationId xmlns:a16="http://schemas.microsoft.com/office/drawing/2014/main" id="{9EC0AB98-5502-4B6D-A687-95A19226D212}"/>
              </a:ext>
            </a:extLst>
          </p:cNvPr>
          <p:cNvSpPr txBox="1">
            <a:spLocks noChangeArrowheads="1"/>
          </p:cNvSpPr>
          <p:nvPr/>
        </p:nvSpPr>
        <p:spPr bwMode="auto">
          <a:xfrm>
            <a:off x="1524000" y="4002409"/>
            <a:ext cx="9144000" cy="66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Arial Narrow" panose="020B0606020202030204" pitchFamily="34" charset="0"/>
                <a:ea typeface="メイリオ" panose="020B0604030504040204" pitchFamily="50" charset="-128"/>
              </a:rPr>
              <a:t>- </a:t>
            </a:r>
            <a:r>
              <a:rPr lang="ja-JP" altLang="en-US" sz="1400" dirty="0">
                <a:latin typeface="Arial Narrow" panose="020B0606020202030204" pitchFamily="34" charset="0"/>
                <a:ea typeface="メイリオ" panose="020B0604030504040204" pitchFamily="50" charset="-128"/>
              </a:rPr>
              <a:t>サブタイトル（日本語） </a:t>
            </a:r>
            <a:r>
              <a:rPr lang="en-US" altLang="ja-JP" sz="1400" dirty="0">
                <a:latin typeface="Arial Narrow" panose="020B0606020202030204" pitchFamily="34" charset="0"/>
                <a:ea typeface="メイリオ" panose="020B0604030504040204" pitchFamily="50" charset="-128"/>
              </a:rPr>
              <a:t>-</a:t>
            </a:r>
            <a:endParaRPr lang="en-US" altLang="ja-JP" sz="1200" dirty="0">
              <a:latin typeface="Arial Narrow" panose="020B0606020202030204" pitchFamily="34" charset="0"/>
              <a:ea typeface="メイリオ" panose="020B0604030504040204" pitchFamily="50" charset="-128"/>
            </a:endParaRPr>
          </a:p>
        </p:txBody>
      </p:sp>
      <p:sp>
        <p:nvSpPr>
          <p:cNvPr id="19" name="Text Box 4">
            <a:extLst>
              <a:ext uri="{FF2B5EF4-FFF2-40B4-BE49-F238E27FC236}">
                <a16:creationId xmlns:a16="http://schemas.microsoft.com/office/drawing/2014/main" id="{2FE29505-6702-49EB-8D84-5BFB86616CF4}"/>
              </a:ext>
            </a:extLst>
          </p:cNvPr>
          <p:cNvSpPr txBox="1">
            <a:spLocks noChangeArrowheads="1"/>
          </p:cNvSpPr>
          <p:nvPr/>
        </p:nvSpPr>
        <p:spPr bwMode="auto">
          <a:xfrm>
            <a:off x="7793284" y="5082416"/>
            <a:ext cx="3841577" cy="425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pPr>
            <a:r>
              <a:rPr lang="en-US" altLang="ja-JP" sz="1200" dirty="0">
                <a:latin typeface="Arial Narrow" panose="020B0606020202030204" pitchFamily="34" charset="0"/>
                <a:ea typeface="メイリオ" panose="020B0604030504040204" pitchFamily="50" charset="-128"/>
                <a:cs typeface="Arial" panose="020B0604020202020204" pitchFamily="34" charset="0"/>
              </a:rPr>
              <a:t>Your name and title (e.g., “Prof. Something Somebody, Ph.D.”)</a:t>
            </a:r>
          </a:p>
          <a:p>
            <a:pPr>
              <a:spcBef>
                <a:spcPct val="0"/>
              </a:spcBef>
              <a:buNone/>
            </a:pPr>
            <a:r>
              <a:rPr lang="en-US" altLang="ja-JP" sz="1200" dirty="0">
                <a:latin typeface="Arial Narrow" panose="020B0606020202030204" pitchFamily="34" charset="0"/>
                <a:ea typeface="メイリオ" panose="020B0604030504040204" pitchFamily="50" charset="-128"/>
                <a:cs typeface="Arial" panose="020B0604020202020204" pitchFamily="34" charset="0"/>
              </a:rPr>
              <a:t>Your Organization (e.g., “XYZ University”)</a:t>
            </a:r>
          </a:p>
        </p:txBody>
      </p:sp>
      <p:sp>
        <p:nvSpPr>
          <p:cNvPr id="20" name="Text Box 4">
            <a:extLst>
              <a:ext uri="{FF2B5EF4-FFF2-40B4-BE49-F238E27FC236}">
                <a16:creationId xmlns:a16="http://schemas.microsoft.com/office/drawing/2014/main" id="{23A5C63E-8B1E-4E83-A956-05ED76B4CAA2}"/>
              </a:ext>
            </a:extLst>
          </p:cNvPr>
          <p:cNvSpPr txBox="1">
            <a:spLocks noChangeArrowheads="1"/>
          </p:cNvSpPr>
          <p:nvPr/>
        </p:nvSpPr>
        <p:spPr bwMode="auto">
          <a:xfrm>
            <a:off x="7793284" y="6157595"/>
            <a:ext cx="322022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Times" panose="02020603050405020304" pitchFamily="18" charset="0"/>
              <a:buNone/>
            </a:pPr>
            <a:r>
              <a:rPr lang="ja-JP" altLang="en-US" sz="1200" dirty="0">
                <a:latin typeface="Arial Narrow" panose="020B0606020202030204" pitchFamily="34" charset="0"/>
                <a:ea typeface="メイリオ" panose="020B0604030504040204" pitchFamily="50" charset="-128"/>
                <a:cs typeface="Arial" panose="020B0604020202020204" pitchFamily="34" charset="0"/>
              </a:rPr>
              <a:t>教授　大商　太郎</a:t>
            </a:r>
            <a:endParaRPr lang="en-US" altLang="ja-JP" sz="1200" dirty="0">
              <a:latin typeface="Arial Narrow" panose="020B0606020202030204" pitchFamily="34" charset="0"/>
              <a:ea typeface="メイリオ" panose="020B0604030504040204" pitchFamily="50" charset="-128"/>
              <a:cs typeface="Arial" panose="020B0604020202020204" pitchFamily="34" charset="0"/>
            </a:endParaRPr>
          </a:p>
        </p:txBody>
      </p:sp>
      <p:sp>
        <p:nvSpPr>
          <p:cNvPr id="21" name="Text Box 4">
            <a:extLst>
              <a:ext uri="{FF2B5EF4-FFF2-40B4-BE49-F238E27FC236}">
                <a16:creationId xmlns:a16="http://schemas.microsoft.com/office/drawing/2014/main" id="{0D4C72F4-98D6-473B-944C-2C8F784131FE}"/>
              </a:ext>
            </a:extLst>
          </p:cNvPr>
          <p:cNvSpPr txBox="1">
            <a:spLocks noChangeArrowheads="1"/>
          </p:cNvSpPr>
          <p:nvPr/>
        </p:nvSpPr>
        <p:spPr bwMode="auto">
          <a:xfrm>
            <a:off x="7793284" y="5779094"/>
            <a:ext cx="2054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Arial Narrow" panose="020B0606020202030204" pitchFamily="34" charset="0"/>
                <a:ea typeface="メイリオ" panose="020B0604030504040204" pitchFamily="50" charset="-128"/>
                <a:cs typeface="Arial" panose="020B0604020202020204" pitchFamily="34" charset="0"/>
              </a:rPr>
              <a:t>大阪商工会議所</a:t>
            </a:r>
            <a:endParaRPr lang="en-US" altLang="ja-JP" sz="1200" dirty="0">
              <a:latin typeface="Arial Narrow" panose="020B0606020202030204" pitchFamily="34" charset="0"/>
              <a:ea typeface="メイリオ" panose="020B0604030504040204" pitchFamily="50" charset="-128"/>
              <a:cs typeface="Arial" panose="020B0604020202020204" pitchFamily="34" charset="0"/>
            </a:endParaRPr>
          </a:p>
        </p:txBody>
      </p:sp>
      <p:sp>
        <p:nvSpPr>
          <p:cNvPr id="23" name="テキスト ボックス 8">
            <a:extLst>
              <a:ext uri="{FF2B5EF4-FFF2-40B4-BE49-F238E27FC236}">
                <a16:creationId xmlns:a16="http://schemas.microsoft.com/office/drawing/2014/main" id="{7FE97613-2685-4DE9-988F-3D6E7AF5E859}"/>
              </a:ext>
            </a:extLst>
          </p:cNvPr>
          <p:cNvSpPr txBox="1">
            <a:spLocks noChangeArrowheads="1"/>
          </p:cNvSpPr>
          <p:nvPr/>
        </p:nvSpPr>
        <p:spPr bwMode="auto">
          <a:xfrm>
            <a:off x="3916482" y="241310"/>
            <a:ext cx="6751518" cy="1969770"/>
          </a:xfrm>
          <a:prstGeom prst="rect">
            <a:avLst/>
          </a:prstGeom>
          <a:solidFill>
            <a:schemeClr val="accent1">
              <a:lumMod val="20000"/>
              <a:lumOff val="80000"/>
            </a:schemeClr>
          </a:solidFill>
          <a:ln w="9525">
            <a:noFill/>
            <a:miter lim="800000"/>
            <a:headEnd/>
            <a:tailEnd/>
          </a:ln>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200" b="1" dirty="0">
                <a:latin typeface="Arial Narrow" panose="020B0606020202030204" pitchFamily="34" charset="0"/>
                <a:ea typeface="+mn-ea"/>
              </a:rPr>
              <a:t>NB: Delete this text box when making your proposal materials.</a:t>
            </a:r>
          </a:p>
          <a:p>
            <a:pPr marL="285750" indent="-285750" eaLnBrk="1" hangingPunct="1">
              <a:spcBef>
                <a:spcPct val="0"/>
              </a:spcBef>
              <a:buFont typeface="Wingdings" panose="05000000000000000000" pitchFamily="2" charset="2"/>
              <a:buChar char="l"/>
              <a:defRPr/>
            </a:pPr>
            <a:r>
              <a:rPr lang="en-US" altLang="ja-JP" sz="1600" b="1" dirty="0">
                <a:solidFill>
                  <a:srgbClr val="FF0000"/>
                </a:solidFill>
                <a:latin typeface="Arial Narrow" panose="020B0606020202030204" pitchFamily="34" charset="0"/>
                <a:ea typeface="+mn-ea"/>
              </a:rPr>
              <a:t>Do not include confidential information in these </a:t>
            </a:r>
            <a:r>
              <a:rPr lang="en-US" altLang="ja-JP" sz="1600" b="1">
                <a:solidFill>
                  <a:srgbClr val="FF0000"/>
                </a:solidFill>
                <a:latin typeface="Arial Narrow" panose="020B0606020202030204" pitchFamily="34" charset="0"/>
                <a:ea typeface="+mn-ea"/>
              </a:rPr>
              <a:t>proposal materials</a:t>
            </a:r>
            <a:r>
              <a:rPr lang="en-US" altLang="ja-JP" sz="1600" b="1" dirty="0">
                <a:solidFill>
                  <a:srgbClr val="FF0000"/>
                </a:solidFill>
                <a:latin typeface="Arial Narrow" panose="020B0606020202030204" pitchFamily="34" charset="0"/>
                <a:ea typeface="+mn-ea"/>
              </a:rPr>
              <a:t>;</a:t>
            </a:r>
            <a:r>
              <a:rPr lang="en-US" altLang="ja-JP" sz="1400" b="1" dirty="0">
                <a:solidFill>
                  <a:srgbClr val="FF0000"/>
                </a:solidFill>
                <a:latin typeface="Arial Narrow" panose="020B0606020202030204" pitchFamily="34" charset="0"/>
                <a:ea typeface="+mn-ea"/>
              </a:rPr>
              <a:t> use non-confidential information only!</a:t>
            </a:r>
            <a:r>
              <a:rPr lang="ja-JP" altLang="en-US" sz="1400" b="1" dirty="0">
                <a:solidFill>
                  <a:srgbClr val="040BC2"/>
                </a:solidFill>
                <a:latin typeface="Arial Narrow" panose="020B0606020202030204" pitchFamily="34" charset="0"/>
                <a:ea typeface="+mn-ea"/>
              </a:rPr>
              <a:t> </a:t>
            </a:r>
            <a:endParaRPr lang="en-US" altLang="ja-JP" sz="1400" b="1" dirty="0">
              <a:solidFill>
                <a:srgbClr val="040BC2"/>
              </a:solidFill>
              <a:latin typeface="Arial Narrow" panose="020B0606020202030204" pitchFamily="34" charset="0"/>
              <a:ea typeface="+mn-ea"/>
            </a:endParaRPr>
          </a:p>
          <a:p>
            <a:pPr marL="285750" indent="-285750" eaLnBrk="1" hangingPunct="1">
              <a:spcBef>
                <a:spcPct val="0"/>
              </a:spcBef>
              <a:buFont typeface="Wingdings" panose="05000000000000000000" pitchFamily="2" charset="2"/>
              <a:buChar char="l"/>
              <a:defRPr/>
            </a:pPr>
            <a:r>
              <a:rPr lang="en-US" altLang="ja-JP" sz="1400" b="1" dirty="0">
                <a:solidFill>
                  <a:srgbClr val="FF0000"/>
                </a:solidFill>
                <a:latin typeface="Arial Narrow" panose="020B0606020202030204" pitchFamily="34" charset="0"/>
                <a:ea typeface="+mn-ea"/>
              </a:rPr>
              <a:t>When quoting someone else’s work, be sure to cite your sources.</a:t>
            </a:r>
          </a:p>
          <a:p>
            <a:pPr eaLnBrk="1" hangingPunct="1">
              <a:lnSpc>
                <a:spcPts val="1800"/>
              </a:lnSpc>
              <a:spcBef>
                <a:spcPct val="0"/>
              </a:spcBef>
              <a:buNone/>
              <a:defRPr/>
            </a:pPr>
            <a:endParaRPr lang="en-US" altLang="ja-JP" sz="1200" b="1" dirty="0">
              <a:solidFill>
                <a:srgbClr val="FF0000"/>
              </a:solidFill>
              <a:latin typeface="Arial Narrow" panose="020B0606020202030204" pitchFamily="34" charset="0"/>
              <a:ea typeface="+mn-ea"/>
            </a:endParaRPr>
          </a:p>
          <a:p>
            <a:pPr>
              <a:lnSpc>
                <a:spcPts val="1800"/>
              </a:lnSpc>
              <a:spcBef>
                <a:spcPct val="0"/>
              </a:spcBef>
              <a:buNone/>
              <a:defRPr/>
            </a:pPr>
            <a:r>
              <a:rPr lang="en-US" altLang="ja-JP" sz="1200" b="1" dirty="0">
                <a:solidFill>
                  <a:srgbClr val="040BC2"/>
                </a:solidFill>
                <a:latin typeface="Arial Narrow" panose="020B0606020202030204" pitchFamily="34" charset="0"/>
                <a:ea typeface="+mn-ea"/>
              </a:rPr>
              <a:t>To ensure your proposal materials are as compelling and persuasive as possible, read the guidelines and write a title that clearly highlights your research’s outcomes.</a:t>
            </a:r>
            <a:endParaRPr lang="ja-JP" altLang="en-US" sz="1200" dirty="0">
              <a:solidFill>
                <a:srgbClr val="FF6600"/>
              </a:solidFill>
              <a:latin typeface="Arial Narrow" panose="020B0606020202030204" pitchFamily="34" charset="0"/>
              <a:ea typeface="+mn-ea"/>
            </a:endParaRPr>
          </a:p>
        </p:txBody>
      </p:sp>
      <p:sp>
        <p:nvSpPr>
          <p:cNvPr id="27" name="スライド番号プレースホルダー 1">
            <a:extLst>
              <a:ext uri="{FF2B5EF4-FFF2-40B4-BE49-F238E27FC236}">
                <a16:creationId xmlns:a16="http://schemas.microsoft.com/office/drawing/2014/main" id="{C113903A-F802-4854-A49F-A826FBD7496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latin typeface="Arial Narrow" panose="020B0606020202030204" pitchFamily="34" charset="0"/>
              </a:rPr>
              <a:pPr>
                <a:spcBef>
                  <a:spcPct val="0"/>
                </a:spcBef>
                <a:buFontTx/>
                <a:buNone/>
              </a:pPr>
              <a:t>1</a:t>
            </a:fld>
            <a:endParaRPr lang="ja-JP" altLang="en-US" sz="900" dirty="0">
              <a:solidFill>
                <a:srgbClr val="898989"/>
              </a:solidFill>
              <a:latin typeface="Arial Narrow" panose="020B0606020202030204" pitchFamily="34" charset="0"/>
            </a:endParaRPr>
          </a:p>
        </p:txBody>
      </p:sp>
    </p:spTree>
    <p:extLst>
      <p:ext uri="{BB962C8B-B14F-4D97-AF65-F5344CB8AC3E}">
        <p14:creationId xmlns:p14="http://schemas.microsoft.com/office/powerpoint/2010/main" val="2365370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latin typeface="Arial Narrow" panose="020B0606020202030204" pitchFamily="34" charset="0"/>
              </a:rPr>
              <a:pPr>
                <a:spcBef>
                  <a:spcPct val="0"/>
                </a:spcBef>
                <a:buFontTx/>
                <a:buNone/>
              </a:pPr>
              <a:t>10</a:t>
            </a:fld>
            <a:endParaRPr lang="ja-JP" altLang="en-US" sz="900" dirty="0">
              <a:solidFill>
                <a:srgbClr val="898989"/>
              </a:solidFill>
              <a:latin typeface="Arial Narrow" panose="020B0606020202030204" pitchFamily="34" charset="0"/>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6"/>
            <a:ext cx="6751518" cy="361463"/>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r>
              <a:rPr lang="en-US" altLang="ja-JP" dirty="0">
                <a:latin typeface="Arial Narrow" panose="020B0606020202030204" pitchFamily="34" charset="0"/>
              </a:rPr>
              <a:t>Plan for practical application and collaboration with companies </a:t>
            </a:r>
            <a:r>
              <a:rPr kumimoji="1" lang="en-US" altLang="ja-JP" dirty="0">
                <a:latin typeface="Arial Narrow" panose="020B0606020202030204" pitchFamily="34" charset="0"/>
              </a:rPr>
              <a:t>(2)</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4" y="675748"/>
            <a:ext cx="5046430" cy="3614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400" b="1" dirty="0">
                <a:solidFill>
                  <a:schemeClr val="tx1"/>
                </a:solidFill>
                <a:latin typeface="Arial Narrow" panose="020B0606020202030204" pitchFamily="34" charset="0"/>
              </a:rPr>
              <a:t>2) Tasks of this proposal to success</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lIns="36000" tIns="36000" rIns="36000" bIns="36000">
              <a:noAutofit/>
            </a:bodyPr>
            <a:lstStyle/>
            <a:p>
              <a:pPr>
                <a:lnSpc>
                  <a:spcPts val="720"/>
                </a:lnSpc>
              </a:pPr>
              <a:r>
                <a:rPr lang="en-US" altLang="ja-JP" sz="600" dirty="0">
                  <a:latin typeface="Arial Narrow" panose="020B0606020202030204" pitchFamily="34" charset="0"/>
                  <a:ea typeface="メイリオ" panose="020B0604030504040204" pitchFamily="50" charset="-128"/>
                </a:rPr>
                <a:t>DSANJ</a:t>
              </a:r>
              <a:r>
                <a:rPr lang="ja-JP" altLang="en-US" sz="600" dirty="0">
                  <a:latin typeface="Arial Narrow" panose="020B0606020202030204" pitchFamily="34" charset="0"/>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square" lIns="36000" tIns="36000" rIns="36000" bIns="36000" rtlCol="0">
              <a:noAutofit/>
            </a:bodyPr>
            <a:lstStyle/>
            <a:p>
              <a:pPr>
                <a:lnSpc>
                  <a:spcPts val="720"/>
                </a:lnSpc>
              </a:pP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Arial Narrow" panose="020B0606020202030204" pitchFamily="34" charset="0"/>
                  <a:ea typeface="メイリオ" panose="020B0604030504040204" pitchFamily="50" charset="-128"/>
                  <a:cs typeface="Calibri" panose="020F0502020204030204" pitchFamily="34" charset="0"/>
                </a:rPr>
                <a:t> </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Arial Narrow" panose="020B0606020202030204" pitchFamily="34" charset="0"/>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square" lIns="36000" tIns="36000" rIns="36000" bIns="36000" rtlCol="0">
              <a:noAutofit/>
            </a:bodyPr>
            <a:lstStyle/>
            <a:p>
              <a:r>
                <a:rPr lang="en-US" altLang="ja-JP" sz="600" dirty="0">
                  <a:latin typeface="Arial Narrow" panose="020B0606020202030204" pitchFamily="34" charset="0"/>
                  <a:ea typeface="メイリオ" panose="020B0604030504040204" pitchFamily="50" charset="-128"/>
                  <a:cs typeface="Calibri" panose="020F0502020204030204" pitchFamily="34" charset="0"/>
                </a:rPr>
                <a:t>Copyright © 2025 Drug Seeds Alliance Network Japan</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C8727BB2-25EE-4611-B2EB-C05FD0B450B5}"/>
              </a:ext>
            </a:extLst>
          </p:cNvPr>
          <p:cNvSpPr txBox="1">
            <a:spLocks noChangeArrowheads="1"/>
          </p:cNvSpPr>
          <p:nvPr/>
        </p:nvSpPr>
        <p:spPr bwMode="auto">
          <a:xfrm>
            <a:off x="311634" y="1290715"/>
            <a:ext cx="5416868" cy="588623"/>
          </a:xfrm>
          <a:prstGeom prst="rect">
            <a:avLst/>
          </a:prstGeom>
          <a:solidFill>
            <a:schemeClr val="accent1">
              <a:lumMod val="20000"/>
              <a:lumOff val="80000"/>
            </a:schemeClr>
          </a:solidFill>
          <a:ln w="9525">
            <a:noFill/>
            <a:miter lim="800000"/>
            <a:headEnd/>
            <a:tailEnd/>
          </a:ln>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200" b="1" dirty="0">
                <a:latin typeface="Arial Narrow" panose="020B0606020202030204" pitchFamily="34" charset="0"/>
                <a:ea typeface="+mn-ea"/>
              </a:rPr>
              <a:t>NB: Delete this text box when making your proposal materials.</a:t>
            </a:r>
          </a:p>
          <a:p>
            <a:pPr>
              <a:lnSpc>
                <a:spcPts val="1800"/>
              </a:lnSpc>
              <a:spcBef>
                <a:spcPct val="0"/>
              </a:spcBef>
              <a:buNone/>
              <a:defRPr/>
            </a:pPr>
            <a:r>
              <a:rPr lang="en-US" altLang="ja-JP" sz="1200" b="1" dirty="0">
                <a:solidFill>
                  <a:srgbClr val="040BC2"/>
                </a:solidFill>
                <a:latin typeface="Arial Narrow" panose="020B0606020202030204" pitchFamily="34" charset="0"/>
                <a:ea typeface="+mn-ea"/>
              </a:rPr>
              <a:t>Describe the challenges you anticipate in your quest to achieve your research’s goals.</a:t>
            </a:r>
            <a:endParaRPr lang="ja-JP" altLang="en-US" sz="1200" b="1" dirty="0">
              <a:solidFill>
                <a:srgbClr val="040BC2"/>
              </a:solidFill>
              <a:latin typeface="Arial Narrow" panose="020B0606020202030204" pitchFamily="34" charset="0"/>
              <a:ea typeface="+mn-ea"/>
            </a:endParaRPr>
          </a:p>
        </p:txBody>
      </p:sp>
    </p:spTree>
    <p:extLst>
      <p:ext uri="{BB962C8B-B14F-4D97-AF65-F5344CB8AC3E}">
        <p14:creationId xmlns:p14="http://schemas.microsoft.com/office/powerpoint/2010/main" val="3551212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latin typeface="Arial Narrow" panose="020B0606020202030204" pitchFamily="34" charset="0"/>
              </a:rPr>
              <a:pPr>
                <a:spcBef>
                  <a:spcPct val="0"/>
                </a:spcBef>
                <a:buFontTx/>
                <a:buNone/>
              </a:pPr>
              <a:t>11</a:t>
            </a:fld>
            <a:endParaRPr lang="ja-JP" altLang="en-US" sz="900" dirty="0">
              <a:solidFill>
                <a:srgbClr val="898989"/>
              </a:solidFill>
              <a:latin typeface="Arial Narrow" panose="020B0606020202030204" pitchFamily="34" charset="0"/>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6"/>
            <a:ext cx="6751518" cy="361463"/>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r>
              <a:rPr lang="en-US" altLang="ja-JP" dirty="0">
                <a:latin typeface="Arial Narrow" panose="020B0606020202030204" pitchFamily="34" charset="0"/>
              </a:rPr>
              <a:t>Plan for practical application and collaboration with companies</a:t>
            </a:r>
            <a:r>
              <a:rPr kumimoji="1" lang="en-US" altLang="ja-JP" dirty="0">
                <a:latin typeface="Arial Narrow" panose="020B0606020202030204" pitchFamily="34" charset="0"/>
              </a:rPr>
              <a:t> (3)</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3" y="687679"/>
            <a:ext cx="5046430" cy="3614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400" b="1" dirty="0">
                <a:solidFill>
                  <a:schemeClr val="tx1"/>
                </a:solidFill>
                <a:latin typeface="Arial Narrow" panose="020B0606020202030204" pitchFamily="34" charset="0"/>
              </a:rPr>
              <a:t>3) Division of roles</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lIns="36000" tIns="36000" rIns="36000" bIns="36000">
              <a:noAutofit/>
            </a:bodyPr>
            <a:lstStyle/>
            <a:p>
              <a:pPr>
                <a:lnSpc>
                  <a:spcPts val="720"/>
                </a:lnSpc>
              </a:pPr>
              <a:r>
                <a:rPr lang="en-US" altLang="ja-JP" sz="600" dirty="0">
                  <a:latin typeface="Arial Narrow" panose="020B0606020202030204" pitchFamily="34" charset="0"/>
                  <a:ea typeface="メイリオ" panose="020B0604030504040204" pitchFamily="50" charset="-128"/>
                </a:rPr>
                <a:t>DSANJ</a:t>
              </a:r>
              <a:r>
                <a:rPr lang="ja-JP" altLang="en-US" sz="600" dirty="0">
                  <a:latin typeface="Arial Narrow" panose="020B0606020202030204" pitchFamily="34" charset="0"/>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square" lIns="36000" tIns="36000" rIns="36000" bIns="36000" rtlCol="0">
              <a:noAutofit/>
            </a:bodyPr>
            <a:lstStyle/>
            <a:p>
              <a:pPr>
                <a:lnSpc>
                  <a:spcPts val="720"/>
                </a:lnSpc>
              </a:pP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Arial Narrow" panose="020B0606020202030204" pitchFamily="34" charset="0"/>
                  <a:ea typeface="メイリオ" panose="020B0604030504040204" pitchFamily="50" charset="-128"/>
                  <a:cs typeface="Calibri" panose="020F0502020204030204" pitchFamily="34" charset="0"/>
                </a:rPr>
                <a:t> </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Arial Narrow" panose="020B0606020202030204" pitchFamily="34" charset="0"/>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square" lIns="36000" tIns="36000" rIns="36000" bIns="36000" rtlCol="0">
              <a:noAutofit/>
            </a:bodyPr>
            <a:lstStyle/>
            <a:p>
              <a:r>
                <a:rPr lang="en-US" altLang="ja-JP" sz="600" dirty="0">
                  <a:latin typeface="Arial Narrow" panose="020B0606020202030204" pitchFamily="34" charset="0"/>
                  <a:ea typeface="メイリオ" panose="020B0604030504040204" pitchFamily="50" charset="-128"/>
                  <a:cs typeface="Calibri" panose="020F0502020204030204" pitchFamily="34" charset="0"/>
                </a:rPr>
                <a:t>Copyright © 2025 Drug Seeds Alliance Network Japan</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C8727BB2-25EE-4611-B2EB-C05FD0B450B5}"/>
              </a:ext>
            </a:extLst>
          </p:cNvPr>
          <p:cNvSpPr txBox="1">
            <a:spLocks noChangeArrowheads="1"/>
          </p:cNvSpPr>
          <p:nvPr/>
        </p:nvSpPr>
        <p:spPr bwMode="auto">
          <a:xfrm>
            <a:off x="311633" y="1501937"/>
            <a:ext cx="4955203" cy="588623"/>
          </a:xfrm>
          <a:prstGeom prst="rect">
            <a:avLst/>
          </a:prstGeom>
          <a:solidFill>
            <a:schemeClr val="accent1">
              <a:lumMod val="20000"/>
              <a:lumOff val="80000"/>
            </a:schemeClr>
          </a:solidFill>
          <a:ln w="9525">
            <a:noFill/>
            <a:miter lim="800000"/>
            <a:headEnd/>
            <a:tailEnd/>
          </a:ln>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200" b="1" dirty="0">
                <a:latin typeface="Arial Narrow" panose="020B0606020202030204" pitchFamily="34" charset="0"/>
                <a:ea typeface="+mn-ea"/>
              </a:rPr>
              <a:t>NB: Delete this text box when making your proposal materials.</a:t>
            </a:r>
          </a:p>
          <a:p>
            <a:pPr>
              <a:spcBef>
                <a:spcPct val="0"/>
              </a:spcBef>
              <a:buNone/>
              <a:defRPr/>
            </a:pPr>
            <a:r>
              <a:rPr lang="en-US" altLang="ja-JP" sz="1200" b="1" dirty="0">
                <a:solidFill>
                  <a:srgbClr val="040BC2"/>
                </a:solidFill>
                <a:latin typeface="Arial Narrow" panose="020B0606020202030204" pitchFamily="34" charset="0"/>
                <a:ea typeface="+mn-ea"/>
              </a:rPr>
              <a:t>Describe your role in the quest to achieve your research’s goals.</a:t>
            </a:r>
            <a:endParaRPr lang="ja-JP" altLang="en-US" sz="1200" b="1" dirty="0">
              <a:solidFill>
                <a:srgbClr val="040BC2"/>
              </a:solidFill>
              <a:latin typeface="Arial Narrow" panose="020B0606020202030204" pitchFamily="34" charset="0"/>
              <a:ea typeface="+mn-ea"/>
            </a:endParaRPr>
          </a:p>
        </p:txBody>
      </p:sp>
      <p:sp>
        <p:nvSpPr>
          <p:cNvPr id="12" name="正方形/長方形 11">
            <a:extLst>
              <a:ext uri="{FF2B5EF4-FFF2-40B4-BE49-F238E27FC236}">
                <a16:creationId xmlns:a16="http://schemas.microsoft.com/office/drawing/2014/main" id="{38969AD8-EB1F-4D92-A5F8-510E0D941C10}"/>
              </a:ext>
            </a:extLst>
          </p:cNvPr>
          <p:cNvSpPr/>
          <p:nvPr/>
        </p:nvSpPr>
        <p:spPr>
          <a:xfrm>
            <a:off x="311634" y="1051120"/>
            <a:ext cx="2255094" cy="361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400" b="1" u="sng" dirty="0">
                <a:solidFill>
                  <a:schemeClr val="tx1"/>
                </a:solidFill>
                <a:latin typeface="Arial Narrow" panose="020B0606020202030204" pitchFamily="34" charset="0"/>
              </a:rPr>
              <a:t>Role of Proposer</a:t>
            </a:r>
          </a:p>
        </p:txBody>
      </p:sp>
      <p:sp>
        <p:nvSpPr>
          <p:cNvPr id="13" name="正方形/長方形 12">
            <a:extLst>
              <a:ext uri="{FF2B5EF4-FFF2-40B4-BE49-F238E27FC236}">
                <a16:creationId xmlns:a16="http://schemas.microsoft.com/office/drawing/2014/main" id="{733E13D9-8E29-41C9-8F70-AE8AA3F8A515}"/>
              </a:ext>
            </a:extLst>
          </p:cNvPr>
          <p:cNvSpPr/>
          <p:nvPr/>
        </p:nvSpPr>
        <p:spPr>
          <a:xfrm>
            <a:off x="311633" y="3201461"/>
            <a:ext cx="4484955" cy="361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400" b="1" u="sng" dirty="0">
                <a:solidFill>
                  <a:schemeClr val="tx1"/>
                </a:solidFill>
                <a:latin typeface="Arial Narrow" panose="020B0606020202030204" pitchFamily="34" charset="0"/>
              </a:rPr>
              <a:t>Role of this business partner(s)</a:t>
            </a:r>
          </a:p>
        </p:txBody>
      </p:sp>
      <p:sp>
        <p:nvSpPr>
          <p:cNvPr id="14" name="テキスト ボックス 8">
            <a:extLst>
              <a:ext uri="{FF2B5EF4-FFF2-40B4-BE49-F238E27FC236}">
                <a16:creationId xmlns:a16="http://schemas.microsoft.com/office/drawing/2014/main" id="{D98F6A3B-71D0-4560-A47C-09026CFA569D}"/>
              </a:ext>
            </a:extLst>
          </p:cNvPr>
          <p:cNvSpPr txBox="1">
            <a:spLocks noChangeArrowheads="1"/>
          </p:cNvSpPr>
          <p:nvPr/>
        </p:nvSpPr>
        <p:spPr bwMode="auto">
          <a:xfrm>
            <a:off x="311633" y="3624170"/>
            <a:ext cx="5262979" cy="588623"/>
          </a:xfrm>
          <a:prstGeom prst="rect">
            <a:avLst/>
          </a:prstGeom>
          <a:solidFill>
            <a:schemeClr val="accent1">
              <a:lumMod val="20000"/>
              <a:lumOff val="80000"/>
            </a:schemeClr>
          </a:solidFill>
          <a:ln w="9525">
            <a:noFill/>
            <a:miter lim="800000"/>
            <a:headEnd/>
            <a:tailEnd/>
          </a:ln>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200" b="1" dirty="0">
                <a:latin typeface="Arial Narrow" panose="020B0606020202030204" pitchFamily="34" charset="0"/>
                <a:ea typeface="+mn-ea"/>
              </a:rPr>
              <a:t>NB: Delete this text box when making your proposal materials.</a:t>
            </a:r>
          </a:p>
          <a:p>
            <a:pPr>
              <a:spcBef>
                <a:spcPct val="0"/>
              </a:spcBef>
              <a:buNone/>
              <a:defRPr/>
            </a:pPr>
            <a:r>
              <a:rPr lang="en-US" altLang="ja-JP" sz="1200" b="1" dirty="0">
                <a:solidFill>
                  <a:srgbClr val="040BC2"/>
                </a:solidFill>
                <a:latin typeface="Arial Narrow" panose="020B0606020202030204" pitchFamily="34" charset="0"/>
                <a:ea typeface="+mn-ea"/>
              </a:rPr>
              <a:t>Describe the role you hope partnering pharmaceutical companies will perform in the quest to achieve your research’s goals.</a:t>
            </a:r>
            <a:endParaRPr lang="ja-JP" altLang="en-US" sz="1200" b="1" dirty="0">
              <a:solidFill>
                <a:srgbClr val="040BC2"/>
              </a:solidFill>
              <a:latin typeface="Arial Narrow" panose="020B0606020202030204" pitchFamily="34" charset="0"/>
              <a:ea typeface="+mn-ea"/>
            </a:endParaRPr>
          </a:p>
        </p:txBody>
      </p:sp>
    </p:spTree>
    <p:extLst>
      <p:ext uri="{BB962C8B-B14F-4D97-AF65-F5344CB8AC3E}">
        <p14:creationId xmlns:p14="http://schemas.microsoft.com/office/powerpoint/2010/main" val="4003127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latin typeface="Arial Narrow" panose="020B0606020202030204" pitchFamily="34" charset="0"/>
              </a:rPr>
              <a:pPr>
                <a:spcBef>
                  <a:spcPct val="0"/>
                </a:spcBef>
                <a:buFontTx/>
                <a:buNone/>
              </a:pPr>
              <a:t>12</a:t>
            </a:fld>
            <a:endParaRPr lang="ja-JP" altLang="en-US" sz="900" dirty="0">
              <a:solidFill>
                <a:srgbClr val="898989"/>
              </a:solidFill>
              <a:latin typeface="Arial Narrow" panose="020B0606020202030204" pitchFamily="34" charset="0"/>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6"/>
            <a:ext cx="5479566" cy="361464"/>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r>
              <a:rPr lang="en-US" altLang="ja-JP" dirty="0">
                <a:latin typeface="Arial Narrow" panose="020B0606020202030204" pitchFamily="34" charset="0"/>
              </a:rPr>
              <a:t>Reference </a:t>
            </a:r>
            <a:r>
              <a:rPr lang="ja-JP" altLang="en-US" dirty="0">
                <a:latin typeface="Arial Narrow" panose="020B0606020202030204" pitchFamily="34" charset="0"/>
              </a:rPr>
              <a:t>（ </a:t>
            </a:r>
            <a:r>
              <a:rPr lang="en-US" altLang="ja-JP" dirty="0">
                <a:latin typeface="Arial Narrow" panose="020B0606020202030204" pitchFamily="34" charset="0"/>
              </a:rPr>
              <a:t>Patents / Background materials </a:t>
            </a:r>
            <a:r>
              <a:rPr lang="ja-JP" altLang="en-US" dirty="0">
                <a:latin typeface="Arial Narrow" panose="020B0606020202030204" pitchFamily="34" charset="0"/>
              </a:rPr>
              <a:t>）</a:t>
            </a:r>
            <a:endParaRPr kumimoji="1" lang="ja-JP" altLang="en-US" dirty="0">
              <a:latin typeface="Arial Narrow" panose="020B0606020202030204" pitchFamily="34" charset="0"/>
            </a:endParaRP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3" y="668269"/>
            <a:ext cx="2752408" cy="3614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400" b="1" dirty="0">
                <a:solidFill>
                  <a:schemeClr val="tx1"/>
                </a:solidFill>
                <a:latin typeface="Arial Narrow" panose="020B0606020202030204" pitchFamily="34" charset="0"/>
              </a:rPr>
              <a:t>1) Patent and its status</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lIns="36000" tIns="36000" rIns="36000" bIns="36000">
              <a:noAutofit/>
            </a:bodyPr>
            <a:lstStyle/>
            <a:p>
              <a:pPr>
                <a:lnSpc>
                  <a:spcPts val="720"/>
                </a:lnSpc>
              </a:pPr>
              <a:r>
                <a:rPr lang="en-US" altLang="ja-JP" sz="600" dirty="0">
                  <a:latin typeface="Arial Narrow" panose="020B0606020202030204" pitchFamily="34" charset="0"/>
                  <a:ea typeface="メイリオ" panose="020B0604030504040204" pitchFamily="50" charset="-128"/>
                </a:rPr>
                <a:t>DSANJ</a:t>
              </a:r>
              <a:r>
                <a:rPr lang="ja-JP" altLang="en-US" sz="600" dirty="0">
                  <a:latin typeface="Arial Narrow" panose="020B0606020202030204" pitchFamily="34" charset="0"/>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square" lIns="36000" tIns="36000" rIns="36000" bIns="36000" rtlCol="0">
              <a:noAutofit/>
            </a:bodyPr>
            <a:lstStyle/>
            <a:p>
              <a:pPr>
                <a:lnSpc>
                  <a:spcPts val="720"/>
                </a:lnSpc>
              </a:pP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Arial Narrow" panose="020B0606020202030204" pitchFamily="34" charset="0"/>
                  <a:ea typeface="メイリオ" panose="020B0604030504040204" pitchFamily="50" charset="-128"/>
                  <a:cs typeface="Calibri" panose="020F0502020204030204" pitchFamily="34" charset="0"/>
                </a:rPr>
                <a:t> </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Arial Narrow" panose="020B0606020202030204" pitchFamily="34" charset="0"/>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square" lIns="36000" tIns="36000" rIns="36000" bIns="36000" rtlCol="0">
              <a:noAutofit/>
            </a:bodyPr>
            <a:lstStyle/>
            <a:p>
              <a:r>
                <a:rPr lang="en-US" altLang="ja-JP" sz="600" dirty="0">
                  <a:latin typeface="Arial Narrow" panose="020B0606020202030204" pitchFamily="34" charset="0"/>
                  <a:ea typeface="メイリオ" panose="020B0604030504040204" pitchFamily="50" charset="-128"/>
                  <a:cs typeface="Calibri" panose="020F0502020204030204" pitchFamily="34" charset="0"/>
                </a:rPr>
                <a:t>Copyright © 2025 Drug Seeds Alliance Network Japan</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C8727BB2-25EE-4611-B2EB-C05FD0B450B5}"/>
              </a:ext>
            </a:extLst>
          </p:cNvPr>
          <p:cNvSpPr txBox="1">
            <a:spLocks noChangeArrowheads="1"/>
          </p:cNvSpPr>
          <p:nvPr/>
        </p:nvSpPr>
        <p:spPr bwMode="auto">
          <a:xfrm>
            <a:off x="311633" y="1366156"/>
            <a:ext cx="5724644" cy="588623"/>
          </a:xfrm>
          <a:prstGeom prst="rect">
            <a:avLst/>
          </a:prstGeom>
          <a:solidFill>
            <a:schemeClr val="accent1">
              <a:lumMod val="20000"/>
              <a:lumOff val="80000"/>
            </a:schemeClr>
          </a:solidFill>
          <a:ln w="9525">
            <a:noFill/>
            <a:miter lim="800000"/>
            <a:headEnd/>
            <a:tailEnd/>
          </a:ln>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200" b="1" dirty="0">
                <a:latin typeface="Arial Narrow" panose="020B0606020202030204" pitchFamily="34" charset="0"/>
                <a:ea typeface="+mn-ea"/>
              </a:rPr>
              <a:t>NB: Delete this text box when making your proposal materials.</a:t>
            </a:r>
          </a:p>
          <a:p>
            <a:pPr>
              <a:lnSpc>
                <a:spcPts val="1800"/>
              </a:lnSpc>
              <a:spcBef>
                <a:spcPct val="0"/>
              </a:spcBef>
              <a:buNone/>
              <a:defRPr/>
            </a:pPr>
            <a:r>
              <a:rPr lang="en-US" altLang="ja-JP" sz="1200" b="1" dirty="0">
                <a:solidFill>
                  <a:srgbClr val="040BC2"/>
                </a:solidFill>
                <a:latin typeface="Arial Narrow" panose="020B0606020202030204" pitchFamily="34" charset="0"/>
                <a:ea typeface="+mn-ea"/>
              </a:rPr>
              <a:t>To the extent possible, include information about patents relating to your research’s outcomes.</a:t>
            </a:r>
            <a:endParaRPr lang="ja-JP" altLang="en-US" sz="1200" b="1" dirty="0">
              <a:solidFill>
                <a:srgbClr val="040BC2"/>
              </a:solidFill>
              <a:latin typeface="Arial Narrow" panose="020B0606020202030204" pitchFamily="34" charset="0"/>
              <a:ea typeface="+mn-ea"/>
            </a:endParaRPr>
          </a:p>
        </p:txBody>
      </p:sp>
      <p:sp>
        <p:nvSpPr>
          <p:cNvPr id="14" name="テキスト ボックス 8">
            <a:extLst>
              <a:ext uri="{FF2B5EF4-FFF2-40B4-BE49-F238E27FC236}">
                <a16:creationId xmlns:a16="http://schemas.microsoft.com/office/drawing/2014/main" id="{D98F6A3B-71D0-4560-A47C-09026CFA569D}"/>
              </a:ext>
            </a:extLst>
          </p:cNvPr>
          <p:cNvSpPr txBox="1">
            <a:spLocks noChangeArrowheads="1"/>
          </p:cNvSpPr>
          <p:nvPr/>
        </p:nvSpPr>
        <p:spPr bwMode="auto">
          <a:xfrm>
            <a:off x="357246" y="3782153"/>
            <a:ext cx="7063151" cy="553998"/>
          </a:xfrm>
          <a:prstGeom prst="rect">
            <a:avLst/>
          </a:prstGeom>
          <a:solidFill>
            <a:schemeClr val="accent1">
              <a:lumMod val="20000"/>
              <a:lumOff val="80000"/>
            </a:schemeClr>
          </a:solidFill>
          <a:ln w="9525">
            <a:noFill/>
            <a:miter lim="800000"/>
            <a:headEnd/>
            <a:tailEnd/>
          </a:ln>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200" b="1" dirty="0">
                <a:latin typeface="Arial Narrow" panose="020B0606020202030204" pitchFamily="34" charset="0"/>
                <a:ea typeface="+mn-ea"/>
              </a:rPr>
              <a:t>NB: Delete this text box when making your proposal materials.</a:t>
            </a:r>
          </a:p>
          <a:p>
            <a:pPr>
              <a:spcBef>
                <a:spcPct val="0"/>
              </a:spcBef>
              <a:buNone/>
              <a:defRPr/>
            </a:pPr>
            <a:r>
              <a:rPr lang="en-US" altLang="ja-JP" sz="1200" b="1" dirty="0">
                <a:solidFill>
                  <a:srgbClr val="040BC2"/>
                </a:solidFill>
                <a:latin typeface="Arial Narrow" panose="020B0606020202030204" pitchFamily="34" charset="0"/>
                <a:ea typeface="+mn-ea"/>
              </a:rPr>
              <a:t>To the extent possible, include information about theses and papers published relating to your research’s outcomes.</a:t>
            </a:r>
            <a:endParaRPr lang="ja-JP" altLang="en-US" sz="1200" b="1" dirty="0">
              <a:solidFill>
                <a:srgbClr val="040BC2"/>
              </a:solidFill>
              <a:latin typeface="Arial Narrow" panose="020B0606020202030204" pitchFamily="34" charset="0"/>
              <a:ea typeface="+mn-ea"/>
            </a:endParaRPr>
          </a:p>
        </p:txBody>
      </p:sp>
      <p:sp>
        <p:nvSpPr>
          <p:cNvPr id="15" name="正方形/長方形 14">
            <a:extLst>
              <a:ext uri="{FF2B5EF4-FFF2-40B4-BE49-F238E27FC236}">
                <a16:creationId xmlns:a16="http://schemas.microsoft.com/office/drawing/2014/main" id="{101BB3D1-19B8-434E-BC27-4965D44527C7}"/>
              </a:ext>
            </a:extLst>
          </p:cNvPr>
          <p:cNvSpPr/>
          <p:nvPr/>
        </p:nvSpPr>
        <p:spPr>
          <a:xfrm>
            <a:off x="357246" y="3110770"/>
            <a:ext cx="4198711" cy="36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400" b="1" dirty="0">
                <a:solidFill>
                  <a:schemeClr val="tx1"/>
                </a:solidFill>
                <a:latin typeface="Arial Narrow" panose="020B0606020202030204" pitchFamily="34" charset="0"/>
              </a:rPr>
              <a:t>2) Key paper and / or</a:t>
            </a:r>
          </a:p>
        </p:txBody>
      </p:sp>
    </p:spTree>
    <p:extLst>
      <p:ext uri="{BB962C8B-B14F-4D97-AF65-F5344CB8AC3E}">
        <p14:creationId xmlns:p14="http://schemas.microsoft.com/office/powerpoint/2010/main" val="1176012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latin typeface="Arial Narrow" panose="020B0606020202030204" pitchFamily="34" charset="0"/>
              </a:rPr>
              <a:pPr>
                <a:spcBef>
                  <a:spcPct val="0"/>
                </a:spcBef>
                <a:buFontTx/>
                <a:buNone/>
              </a:pPr>
              <a:t>13</a:t>
            </a:fld>
            <a:endParaRPr lang="ja-JP" altLang="en-US" sz="900" dirty="0">
              <a:solidFill>
                <a:srgbClr val="898989"/>
              </a:solidFill>
              <a:latin typeface="Arial Narrow" panose="020B0606020202030204" pitchFamily="34" charset="0"/>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5" y="204396"/>
            <a:ext cx="2752408" cy="361464"/>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r>
              <a:rPr kumimoji="1" lang="en-US" altLang="ja-JP" dirty="0">
                <a:latin typeface="Arial Narrow" panose="020B0606020202030204" pitchFamily="34" charset="0"/>
              </a:rPr>
              <a:t>Related Information</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5" y="657391"/>
            <a:ext cx="2752408" cy="36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400" b="1" dirty="0">
                <a:solidFill>
                  <a:schemeClr val="tx1"/>
                </a:solidFill>
                <a:latin typeface="Arial Narrow" panose="020B0606020202030204" pitchFamily="34" charset="0"/>
              </a:rPr>
              <a:t>Key word  to this proposal</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lIns="36000" tIns="36000" rIns="36000" bIns="36000">
              <a:noAutofit/>
            </a:bodyPr>
            <a:lstStyle/>
            <a:p>
              <a:pPr>
                <a:lnSpc>
                  <a:spcPts val="720"/>
                </a:lnSpc>
              </a:pPr>
              <a:r>
                <a:rPr lang="en-US" altLang="ja-JP" sz="600" dirty="0">
                  <a:latin typeface="Arial Narrow" panose="020B0606020202030204" pitchFamily="34" charset="0"/>
                  <a:ea typeface="メイリオ" panose="020B0604030504040204" pitchFamily="50" charset="-128"/>
                </a:rPr>
                <a:t>DSANJ</a:t>
              </a:r>
              <a:r>
                <a:rPr lang="ja-JP" altLang="en-US" sz="600" dirty="0">
                  <a:latin typeface="Arial Narrow" panose="020B0606020202030204" pitchFamily="34" charset="0"/>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square" lIns="36000" tIns="36000" rIns="36000" bIns="36000" rtlCol="0">
              <a:noAutofit/>
            </a:bodyPr>
            <a:lstStyle/>
            <a:p>
              <a:pPr>
                <a:lnSpc>
                  <a:spcPts val="720"/>
                </a:lnSpc>
              </a:pP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Arial Narrow" panose="020B0606020202030204" pitchFamily="34" charset="0"/>
                  <a:ea typeface="メイリオ" panose="020B0604030504040204" pitchFamily="50" charset="-128"/>
                  <a:cs typeface="Calibri" panose="020F0502020204030204" pitchFamily="34" charset="0"/>
                </a:rPr>
                <a:t> </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Arial Narrow" panose="020B0606020202030204" pitchFamily="34" charset="0"/>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square" lIns="36000" tIns="36000" rIns="36000" bIns="36000" rtlCol="0">
              <a:noAutofit/>
            </a:bodyPr>
            <a:lstStyle/>
            <a:p>
              <a:r>
                <a:rPr lang="en-US" altLang="ja-JP" sz="600" dirty="0">
                  <a:latin typeface="Arial Narrow" panose="020B0606020202030204" pitchFamily="34" charset="0"/>
                  <a:ea typeface="メイリオ" panose="020B0604030504040204" pitchFamily="50" charset="-128"/>
                  <a:cs typeface="Calibri" panose="020F0502020204030204" pitchFamily="34" charset="0"/>
                </a:rPr>
                <a:t>Copyright © 2025 Drug Seeds Alliance Network Japan</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C8727BB2-25EE-4611-B2EB-C05FD0B450B5}"/>
              </a:ext>
            </a:extLst>
          </p:cNvPr>
          <p:cNvSpPr txBox="1">
            <a:spLocks noChangeArrowheads="1"/>
          </p:cNvSpPr>
          <p:nvPr/>
        </p:nvSpPr>
        <p:spPr bwMode="auto">
          <a:xfrm>
            <a:off x="311633" y="1366156"/>
            <a:ext cx="4955203" cy="588623"/>
          </a:xfrm>
          <a:prstGeom prst="rect">
            <a:avLst/>
          </a:prstGeom>
          <a:solidFill>
            <a:schemeClr val="accent1">
              <a:lumMod val="20000"/>
              <a:lumOff val="80000"/>
            </a:schemeClr>
          </a:solidFill>
          <a:ln w="9525">
            <a:noFill/>
            <a:miter lim="800000"/>
            <a:headEnd/>
            <a:tailEnd/>
          </a:ln>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200" b="1" dirty="0">
                <a:latin typeface="Arial Narrow" panose="020B0606020202030204" pitchFamily="34" charset="0"/>
                <a:ea typeface="+mn-ea"/>
              </a:rPr>
              <a:t>NB: Delete this text box when making your proposal materials.</a:t>
            </a:r>
          </a:p>
          <a:p>
            <a:pPr>
              <a:lnSpc>
                <a:spcPts val="1800"/>
              </a:lnSpc>
              <a:spcBef>
                <a:spcPct val="0"/>
              </a:spcBef>
              <a:buNone/>
              <a:defRPr/>
            </a:pPr>
            <a:r>
              <a:rPr lang="en-US" altLang="ja-JP" sz="1200" b="1" dirty="0">
                <a:solidFill>
                  <a:srgbClr val="040BC2"/>
                </a:solidFill>
                <a:latin typeface="Arial Narrow" panose="020B0606020202030204" pitchFamily="34" charset="0"/>
                <a:ea typeface="+mn-ea"/>
              </a:rPr>
              <a:t>Include keywords relevant to your research’s outcomes.</a:t>
            </a:r>
            <a:endParaRPr lang="ja-JP" altLang="en-US" sz="1200" b="1" dirty="0">
              <a:solidFill>
                <a:srgbClr val="040BC2"/>
              </a:solidFill>
              <a:latin typeface="Arial Narrow" panose="020B0606020202030204" pitchFamily="34" charset="0"/>
              <a:ea typeface="+mn-ea"/>
            </a:endParaRPr>
          </a:p>
        </p:txBody>
      </p:sp>
      <p:sp>
        <p:nvSpPr>
          <p:cNvPr id="14" name="テキスト ボックス 8">
            <a:extLst>
              <a:ext uri="{FF2B5EF4-FFF2-40B4-BE49-F238E27FC236}">
                <a16:creationId xmlns:a16="http://schemas.microsoft.com/office/drawing/2014/main" id="{D98F6A3B-71D0-4560-A47C-09026CFA569D}"/>
              </a:ext>
            </a:extLst>
          </p:cNvPr>
          <p:cNvSpPr txBox="1">
            <a:spLocks noChangeArrowheads="1"/>
          </p:cNvSpPr>
          <p:nvPr/>
        </p:nvSpPr>
        <p:spPr bwMode="auto">
          <a:xfrm>
            <a:off x="357246" y="3782153"/>
            <a:ext cx="7811393" cy="553998"/>
          </a:xfrm>
          <a:prstGeom prst="rect">
            <a:avLst/>
          </a:prstGeom>
          <a:solidFill>
            <a:schemeClr val="accent1">
              <a:lumMod val="20000"/>
              <a:lumOff val="80000"/>
            </a:schemeClr>
          </a:solidFill>
          <a:ln w="9525">
            <a:noFill/>
            <a:miter lim="800000"/>
            <a:headEnd/>
            <a:tailEnd/>
          </a:ln>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200" b="1" dirty="0">
                <a:latin typeface="Arial Narrow" panose="020B0606020202030204" pitchFamily="34" charset="0"/>
                <a:ea typeface="+mn-ea"/>
              </a:rPr>
              <a:t>NB: Delete this text box when making your proposal materials.</a:t>
            </a:r>
          </a:p>
          <a:p>
            <a:pPr>
              <a:spcBef>
                <a:spcPct val="0"/>
              </a:spcBef>
              <a:buNone/>
              <a:defRPr/>
            </a:pPr>
            <a:r>
              <a:rPr lang="en-US" altLang="ja-JP" sz="1200" b="1" dirty="0">
                <a:solidFill>
                  <a:srgbClr val="040BC2"/>
                </a:solidFill>
                <a:latin typeface="Arial Narrow" panose="020B0606020202030204" pitchFamily="34" charset="0"/>
                <a:ea typeface="+mn-ea"/>
              </a:rPr>
              <a:t>Include any other disorders that the resulting drug may be applicable to, in addition to those already described in your research.</a:t>
            </a:r>
            <a:endParaRPr lang="ja-JP" altLang="en-US" sz="1200" b="1" dirty="0">
              <a:solidFill>
                <a:srgbClr val="040BC2"/>
              </a:solidFill>
              <a:latin typeface="Arial Narrow" panose="020B0606020202030204" pitchFamily="34" charset="0"/>
              <a:ea typeface="+mn-ea"/>
            </a:endParaRPr>
          </a:p>
        </p:txBody>
      </p:sp>
      <p:sp>
        <p:nvSpPr>
          <p:cNvPr id="15" name="正方形/長方形 14">
            <a:extLst>
              <a:ext uri="{FF2B5EF4-FFF2-40B4-BE49-F238E27FC236}">
                <a16:creationId xmlns:a16="http://schemas.microsoft.com/office/drawing/2014/main" id="{101BB3D1-19B8-434E-BC27-4965D44527C7}"/>
              </a:ext>
            </a:extLst>
          </p:cNvPr>
          <p:cNvSpPr/>
          <p:nvPr/>
        </p:nvSpPr>
        <p:spPr>
          <a:xfrm>
            <a:off x="357247" y="3171503"/>
            <a:ext cx="4198711" cy="36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400" b="1" dirty="0">
                <a:solidFill>
                  <a:schemeClr val="tx1"/>
                </a:solidFill>
                <a:latin typeface="Arial Narrow" panose="020B0606020202030204" pitchFamily="34" charset="0"/>
              </a:rPr>
              <a:t>Potential target disease on this proposal</a:t>
            </a:r>
          </a:p>
        </p:txBody>
      </p:sp>
    </p:spTree>
    <p:extLst>
      <p:ext uri="{BB962C8B-B14F-4D97-AF65-F5344CB8AC3E}">
        <p14:creationId xmlns:p14="http://schemas.microsoft.com/office/powerpoint/2010/main" val="913582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4D81501-94BD-4A84-8C16-4FB680AFCDE1}"/>
              </a:ext>
            </a:extLst>
          </p:cNvPr>
          <p:cNvSpPr/>
          <p:nvPr/>
        </p:nvSpPr>
        <p:spPr>
          <a:xfrm>
            <a:off x="311634" y="204397"/>
            <a:ext cx="3345965"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r>
              <a:rPr kumimoji="1" lang="en-US" altLang="ja-JP" b="1" dirty="0">
                <a:latin typeface="Arial Narrow" panose="020B0606020202030204" pitchFamily="34" charset="0"/>
              </a:rPr>
              <a:t> </a:t>
            </a:r>
            <a:r>
              <a:rPr kumimoji="1" lang="en-US" altLang="ja-JP" dirty="0">
                <a:latin typeface="Arial Narrow" panose="020B0606020202030204" pitchFamily="34" charset="0"/>
              </a:rPr>
              <a:t>Executive summary</a:t>
            </a:r>
          </a:p>
        </p:txBody>
      </p:sp>
      <p:grpSp>
        <p:nvGrpSpPr>
          <p:cNvPr id="10" name="グループ化 9">
            <a:extLst>
              <a:ext uri="{FF2B5EF4-FFF2-40B4-BE49-F238E27FC236}">
                <a16:creationId xmlns:a16="http://schemas.microsoft.com/office/drawing/2014/main" id="{561828DB-E20B-48CB-87B0-40B9B4F452F9}"/>
              </a:ext>
            </a:extLst>
          </p:cNvPr>
          <p:cNvGrpSpPr/>
          <p:nvPr/>
        </p:nvGrpSpPr>
        <p:grpSpPr>
          <a:xfrm>
            <a:off x="-1862" y="6434594"/>
            <a:ext cx="7065014" cy="429318"/>
            <a:chOff x="-1862" y="6434594"/>
            <a:chExt cx="7065014" cy="429318"/>
          </a:xfrm>
        </p:grpSpPr>
        <p:sp>
          <p:nvSpPr>
            <p:cNvPr id="11" name="テキスト ボックス 10">
              <a:extLst>
                <a:ext uri="{FF2B5EF4-FFF2-40B4-BE49-F238E27FC236}">
                  <a16:creationId xmlns:a16="http://schemas.microsoft.com/office/drawing/2014/main" id="{5BE10C60-39ED-4817-87BD-06F914A2C138}"/>
                </a:ext>
              </a:extLst>
            </p:cNvPr>
            <p:cNvSpPr txBox="1"/>
            <p:nvPr/>
          </p:nvSpPr>
          <p:spPr>
            <a:xfrm>
              <a:off x="-1862" y="6681811"/>
              <a:ext cx="5078838" cy="182101"/>
            </a:xfrm>
            <a:prstGeom prst="rect">
              <a:avLst/>
            </a:prstGeom>
            <a:noFill/>
          </p:spPr>
          <p:txBody>
            <a:bodyPr wrap="square" lIns="36000" tIns="36000" rIns="36000" bIns="36000">
              <a:noAutofit/>
            </a:bodyPr>
            <a:lstStyle/>
            <a:p>
              <a:pPr>
                <a:lnSpc>
                  <a:spcPts val="720"/>
                </a:lnSpc>
              </a:pPr>
              <a:r>
                <a:rPr lang="en-US" altLang="ja-JP" sz="600" dirty="0">
                  <a:latin typeface="Arial Narrow" panose="020B0606020202030204" pitchFamily="34" charset="0"/>
                  <a:ea typeface="メイリオ" panose="020B0604030504040204" pitchFamily="50" charset="-128"/>
                </a:rPr>
                <a:t>DSANJ</a:t>
              </a:r>
              <a:r>
                <a:rPr lang="ja-JP" altLang="en-US" sz="600" dirty="0">
                  <a:latin typeface="Arial Narrow" panose="020B0606020202030204" pitchFamily="34" charset="0"/>
                  <a:ea typeface="メイリオ" panose="020B0604030504040204" pitchFamily="50" charset="-128"/>
                </a:rPr>
                <a:t>は研究者から受領した非秘密情報に基づいて本資料を編集・作成しています。本資料の二次利用を固く禁じます。</a:t>
              </a:r>
            </a:p>
          </p:txBody>
        </p:sp>
        <p:sp>
          <p:nvSpPr>
            <p:cNvPr id="12" name="テキスト ボックス 11">
              <a:extLst>
                <a:ext uri="{FF2B5EF4-FFF2-40B4-BE49-F238E27FC236}">
                  <a16:creationId xmlns:a16="http://schemas.microsoft.com/office/drawing/2014/main" id="{5DE8B821-C591-40BE-B55A-E01B277AE07F}"/>
                </a:ext>
              </a:extLst>
            </p:cNvPr>
            <p:cNvSpPr txBox="1"/>
            <p:nvPr/>
          </p:nvSpPr>
          <p:spPr>
            <a:xfrm>
              <a:off x="0" y="6559991"/>
              <a:ext cx="7063152" cy="182742"/>
            </a:xfrm>
            <a:prstGeom prst="rect">
              <a:avLst/>
            </a:prstGeom>
            <a:noFill/>
          </p:spPr>
          <p:txBody>
            <a:bodyPr wrap="square" lIns="36000" tIns="36000" rIns="36000" bIns="36000" rtlCol="0">
              <a:noAutofit/>
            </a:bodyPr>
            <a:lstStyle/>
            <a:p>
              <a:pPr>
                <a:lnSpc>
                  <a:spcPts val="720"/>
                </a:lnSpc>
              </a:pP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Arial Narrow" panose="020B0606020202030204" pitchFamily="34" charset="0"/>
                  <a:ea typeface="メイリオ" panose="020B0604030504040204" pitchFamily="50" charset="-128"/>
                  <a:cs typeface="Calibri" panose="020F0502020204030204" pitchFamily="34" charset="0"/>
                </a:rPr>
                <a:t> </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Arial Narrow" panose="020B0606020202030204" pitchFamily="34" charset="0"/>
                <a:ea typeface="メイリオ" panose="020B0604030504040204" pitchFamily="50" charset="-128"/>
                <a:cs typeface="Calibri" panose="020F0502020204030204" pitchFamily="34" charset="0"/>
              </a:endParaRPr>
            </a:p>
          </p:txBody>
        </p:sp>
        <p:sp>
          <p:nvSpPr>
            <p:cNvPr id="13" name="テキスト ボックス 12">
              <a:extLst>
                <a:ext uri="{FF2B5EF4-FFF2-40B4-BE49-F238E27FC236}">
                  <a16:creationId xmlns:a16="http://schemas.microsoft.com/office/drawing/2014/main" id="{29181DE7-F456-46FA-A745-1B3C0F56B774}"/>
                </a:ext>
              </a:extLst>
            </p:cNvPr>
            <p:cNvSpPr txBox="1"/>
            <p:nvPr/>
          </p:nvSpPr>
          <p:spPr>
            <a:xfrm>
              <a:off x="0" y="6434594"/>
              <a:ext cx="2566728" cy="184666"/>
            </a:xfrm>
            <a:prstGeom prst="rect">
              <a:avLst/>
            </a:prstGeom>
            <a:noFill/>
          </p:spPr>
          <p:txBody>
            <a:bodyPr wrap="square" lIns="36000" tIns="36000" rIns="36000" bIns="36000" rtlCol="0">
              <a:noAutofit/>
            </a:bodyPr>
            <a:lstStyle/>
            <a:p>
              <a:r>
                <a:rPr lang="en-US" altLang="ja-JP" sz="600" dirty="0">
                  <a:latin typeface="Arial Narrow" panose="020B0606020202030204" pitchFamily="34" charset="0"/>
                  <a:ea typeface="メイリオ" panose="020B0604030504040204" pitchFamily="50" charset="-128"/>
                  <a:cs typeface="Calibri" panose="020F0502020204030204" pitchFamily="34" charset="0"/>
                </a:rPr>
                <a:t>Copyright © 2025 Drug Seeds Alliance Network Japan</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 (DSANJ)</a:t>
              </a:r>
            </a:p>
          </p:txBody>
        </p:sp>
      </p:grpSp>
      <p:sp>
        <p:nvSpPr>
          <p:cNvPr id="23" name="テキスト ボックス 8">
            <a:extLst>
              <a:ext uri="{FF2B5EF4-FFF2-40B4-BE49-F238E27FC236}">
                <a16:creationId xmlns:a16="http://schemas.microsoft.com/office/drawing/2014/main" id="{7FE97613-2685-4DE9-988F-3D6E7AF5E859}"/>
              </a:ext>
            </a:extLst>
          </p:cNvPr>
          <p:cNvSpPr txBox="1">
            <a:spLocks noChangeArrowheads="1"/>
          </p:cNvSpPr>
          <p:nvPr/>
        </p:nvSpPr>
        <p:spPr bwMode="auto">
          <a:xfrm>
            <a:off x="6041581" y="1367518"/>
            <a:ext cx="5781312" cy="2061482"/>
          </a:xfrm>
          <a:prstGeom prst="rect">
            <a:avLst/>
          </a:prstGeom>
          <a:solidFill>
            <a:schemeClr val="accent1">
              <a:lumMod val="20000"/>
              <a:lumOff val="80000"/>
            </a:schemeClr>
          </a:solidFill>
          <a:ln w="9525">
            <a:noFill/>
            <a:miter lim="800000"/>
            <a:headEnd/>
            <a:tailEnd/>
          </a:ln>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200" b="1" dirty="0">
                <a:latin typeface="Arial Narrow" panose="020B0606020202030204" pitchFamily="34" charset="0"/>
                <a:ea typeface="+mn-ea"/>
              </a:rPr>
              <a:t>NB: Delete this text box when making your proposal materials.</a:t>
            </a:r>
          </a:p>
          <a:p>
            <a:pPr>
              <a:spcBef>
                <a:spcPct val="0"/>
              </a:spcBef>
              <a:buNone/>
              <a:defRPr/>
            </a:pPr>
            <a:endParaRPr lang="en-US" altLang="ja-JP" sz="1200" b="1" dirty="0">
              <a:latin typeface="Arial Narrow" panose="020B0606020202030204" pitchFamily="34" charset="0"/>
              <a:ea typeface="+mn-ea"/>
            </a:endParaRPr>
          </a:p>
          <a:p>
            <a:pPr>
              <a:spcBef>
                <a:spcPct val="0"/>
              </a:spcBef>
              <a:buNone/>
              <a:defRPr/>
            </a:pPr>
            <a:r>
              <a:rPr lang="en-US" altLang="ja-JP" sz="1200" b="1" dirty="0">
                <a:solidFill>
                  <a:srgbClr val="040BC2"/>
                </a:solidFill>
                <a:latin typeface="Arial Narrow" panose="020B0606020202030204" pitchFamily="34" charset="0"/>
                <a:ea typeface="+mn-ea"/>
              </a:rPr>
              <a:t>State the following four points (as far as possible) as a summary of your proposal.</a:t>
            </a:r>
          </a:p>
          <a:p>
            <a:pPr>
              <a:spcBef>
                <a:spcPct val="0"/>
              </a:spcBef>
              <a:buNone/>
              <a:defRPr/>
            </a:pPr>
            <a:endParaRPr lang="en-US" altLang="ja-JP" sz="1200" b="1" dirty="0">
              <a:solidFill>
                <a:srgbClr val="040BC2"/>
              </a:solidFill>
              <a:latin typeface="Arial Narrow" panose="020B0606020202030204" pitchFamily="34" charset="0"/>
              <a:ea typeface="+mn-ea"/>
            </a:endParaRPr>
          </a:p>
          <a:p>
            <a:pPr marL="228600" indent="-228600">
              <a:spcBef>
                <a:spcPct val="0"/>
              </a:spcBef>
              <a:buFont typeface="+mj-lt"/>
              <a:buAutoNum type="arabicPeriod"/>
              <a:defRPr/>
            </a:pPr>
            <a:r>
              <a:rPr lang="en-US" altLang="ja-JP" sz="1200" b="1" dirty="0">
                <a:solidFill>
                  <a:srgbClr val="040BC2"/>
                </a:solidFill>
                <a:latin typeface="Arial Narrow" panose="020B0606020202030204" pitchFamily="34" charset="0"/>
                <a:ea typeface="+mn-ea"/>
              </a:rPr>
              <a:t>The purpose of your research, and its targets (e.g., the disorders it targets and the mechanisms used to do so)</a:t>
            </a:r>
          </a:p>
          <a:p>
            <a:pPr marL="228600" indent="-228600">
              <a:spcBef>
                <a:spcPct val="0"/>
              </a:spcBef>
              <a:buFont typeface="+mj-lt"/>
              <a:buAutoNum type="arabicPeriod"/>
              <a:defRPr/>
            </a:pPr>
            <a:r>
              <a:rPr lang="en-US" altLang="ja-JP" sz="1200" b="1" dirty="0">
                <a:solidFill>
                  <a:srgbClr val="040BC2"/>
                </a:solidFill>
                <a:latin typeface="Arial Narrow" panose="020B0606020202030204" pitchFamily="34" charset="0"/>
                <a:ea typeface="+mn-ea"/>
              </a:rPr>
              <a:t>Effectiveness achieved (as shown using in-vitro or in-vivo data)</a:t>
            </a:r>
          </a:p>
          <a:p>
            <a:pPr marL="228600" indent="-228600">
              <a:spcBef>
                <a:spcPct val="0"/>
              </a:spcBef>
              <a:buFont typeface="+mj-lt"/>
              <a:buAutoNum type="arabicPeriod"/>
              <a:defRPr/>
            </a:pPr>
            <a:r>
              <a:rPr lang="en-US" altLang="ja-JP" sz="1200" b="1" dirty="0">
                <a:solidFill>
                  <a:srgbClr val="040BC2"/>
                </a:solidFill>
                <a:latin typeface="Arial Narrow" panose="020B0606020202030204" pitchFamily="34" charset="0"/>
                <a:ea typeface="+mn-ea"/>
              </a:rPr>
              <a:t>A summary of your research’s advantages of over competing studies</a:t>
            </a:r>
          </a:p>
          <a:p>
            <a:pPr marL="228600" indent="-228600">
              <a:spcBef>
                <a:spcPct val="0"/>
              </a:spcBef>
              <a:buFont typeface="+mj-lt"/>
              <a:buAutoNum type="arabicPeriod"/>
              <a:defRPr/>
            </a:pPr>
            <a:r>
              <a:rPr lang="en-US" altLang="ja-JP" sz="1200" b="1" dirty="0">
                <a:solidFill>
                  <a:srgbClr val="040BC2"/>
                </a:solidFill>
                <a:latin typeface="Arial Narrow" panose="020B0606020202030204" pitchFamily="34" charset="0"/>
                <a:ea typeface="+mn-ea"/>
              </a:rPr>
              <a:t>Details of the kind of partnership or collaboration you are seeking with pharmaceutical companies (e.g., development support)</a:t>
            </a:r>
            <a:endParaRPr lang="ja-JP" altLang="en-US" sz="1200" b="1" dirty="0">
              <a:solidFill>
                <a:srgbClr val="FF6600"/>
              </a:solidFill>
              <a:latin typeface="Arial Narrow" panose="020B0606020202030204" pitchFamily="34" charset="0"/>
              <a:ea typeface="+mn-ea"/>
            </a:endParaRPr>
          </a:p>
        </p:txBody>
      </p:sp>
      <p:sp>
        <p:nvSpPr>
          <p:cNvPr id="22" name="スライド番号プレースホルダー 1">
            <a:extLst>
              <a:ext uri="{FF2B5EF4-FFF2-40B4-BE49-F238E27FC236}">
                <a16:creationId xmlns:a16="http://schemas.microsoft.com/office/drawing/2014/main" id="{4EF3C5E7-0DF7-4A48-B555-008B7F9F2C17}"/>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latin typeface="Arial Narrow" panose="020B0606020202030204" pitchFamily="34" charset="0"/>
              </a:rPr>
              <a:pPr>
                <a:spcBef>
                  <a:spcPct val="0"/>
                </a:spcBef>
                <a:buFontTx/>
                <a:buNone/>
              </a:pPr>
              <a:t>2</a:t>
            </a:fld>
            <a:endParaRPr lang="ja-JP" altLang="en-US" sz="900" dirty="0">
              <a:solidFill>
                <a:srgbClr val="898989"/>
              </a:solidFill>
              <a:latin typeface="Arial Narrow" panose="020B0606020202030204" pitchFamily="34" charset="0"/>
            </a:endParaRPr>
          </a:p>
        </p:txBody>
      </p:sp>
      <p:sp>
        <p:nvSpPr>
          <p:cNvPr id="9" name="正方形/長方形 8">
            <a:extLst>
              <a:ext uri="{FF2B5EF4-FFF2-40B4-BE49-F238E27FC236}">
                <a16:creationId xmlns:a16="http://schemas.microsoft.com/office/drawing/2014/main" id="{D06F2B7C-9B33-4CEB-ACB9-47BDFE922FA6}"/>
              </a:ext>
            </a:extLst>
          </p:cNvPr>
          <p:cNvSpPr/>
          <p:nvPr/>
        </p:nvSpPr>
        <p:spPr>
          <a:xfrm>
            <a:off x="278353" y="695549"/>
            <a:ext cx="890455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400" b="1" u="sng" dirty="0">
                <a:solidFill>
                  <a:schemeClr val="tx1"/>
                </a:solidFill>
                <a:latin typeface="Arial Narrow" panose="020B0606020202030204" pitchFamily="34" charset="0"/>
              </a:rPr>
              <a:t>The objective of this research is to treat the disease by targeting its underlying mechanism.</a:t>
            </a:r>
          </a:p>
        </p:txBody>
      </p:sp>
      <p:sp>
        <p:nvSpPr>
          <p:cNvPr id="14" name="正方形/長方形 13">
            <a:extLst>
              <a:ext uri="{FF2B5EF4-FFF2-40B4-BE49-F238E27FC236}">
                <a16:creationId xmlns:a16="http://schemas.microsoft.com/office/drawing/2014/main" id="{56D46346-B3EB-4F5B-9693-F64074CBF3C9}"/>
              </a:ext>
            </a:extLst>
          </p:cNvPr>
          <p:cNvSpPr/>
          <p:nvPr/>
        </p:nvSpPr>
        <p:spPr>
          <a:xfrm>
            <a:off x="311634" y="2248195"/>
            <a:ext cx="890455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400" b="1" u="sng" dirty="0">
                <a:solidFill>
                  <a:schemeClr val="tx1"/>
                </a:solidFill>
                <a:latin typeface="Arial Narrow" panose="020B0606020202030204" pitchFamily="34" charset="0"/>
              </a:rPr>
              <a:t>Data from in vitro and in vivo studies confirm its efficacy.</a:t>
            </a:r>
          </a:p>
        </p:txBody>
      </p:sp>
      <p:sp>
        <p:nvSpPr>
          <p:cNvPr id="15" name="正方形/長方形 14">
            <a:extLst>
              <a:ext uri="{FF2B5EF4-FFF2-40B4-BE49-F238E27FC236}">
                <a16:creationId xmlns:a16="http://schemas.microsoft.com/office/drawing/2014/main" id="{3E773871-1D08-47A2-B7AE-821DEBAD546B}"/>
              </a:ext>
            </a:extLst>
          </p:cNvPr>
          <p:cNvSpPr/>
          <p:nvPr/>
        </p:nvSpPr>
        <p:spPr>
          <a:xfrm>
            <a:off x="311634" y="3800841"/>
            <a:ext cx="890455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400" b="1" u="sng">
                <a:solidFill>
                  <a:schemeClr val="tx1"/>
                </a:solidFill>
                <a:latin typeface="Arial Narrow" panose="020B0606020202030204" pitchFamily="34" charset="0"/>
              </a:rPr>
              <a:t>Summary of "Advantages of this study over competing studies"</a:t>
            </a:r>
            <a:endParaRPr lang="en-US" altLang="ja-JP" sz="1400" b="1" u="sng" dirty="0">
              <a:solidFill>
                <a:schemeClr val="tx1"/>
              </a:solidFill>
              <a:latin typeface="Arial Narrow" panose="020B0606020202030204" pitchFamily="34" charset="0"/>
            </a:endParaRPr>
          </a:p>
        </p:txBody>
      </p:sp>
      <p:sp>
        <p:nvSpPr>
          <p:cNvPr id="16" name="正方形/長方形 15">
            <a:extLst>
              <a:ext uri="{FF2B5EF4-FFF2-40B4-BE49-F238E27FC236}">
                <a16:creationId xmlns:a16="http://schemas.microsoft.com/office/drawing/2014/main" id="{BBD1559C-11A3-4198-AEAD-C0EAE73399B0}"/>
              </a:ext>
            </a:extLst>
          </p:cNvPr>
          <p:cNvSpPr/>
          <p:nvPr/>
        </p:nvSpPr>
        <p:spPr>
          <a:xfrm>
            <a:off x="311634" y="5353486"/>
            <a:ext cx="1188036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400" b="1" u="sng" dirty="0">
                <a:solidFill>
                  <a:schemeClr val="tx1"/>
                </a:solidFill>
                <a:latin typeface="Arial Narrow" panose="020B0606020202030204" pitchFamily="34" charset="0"/>
              </a:rPr>
              <a:t>Collaboration with pharmaceutical companies is sought for development support and further advancement of this research</a:t>
            </a:r>
          </a:p>
        </p:txBody>
      </p:sp>
    </p:spTree>
    <p:extLst>
      <p:ext uri="{BB962C8B-B14F-4D97-AF65-F5344CB8AC3E}">
        <p14:creationId xmlns:p14="http://schemas.microsoft.com/office/powerpoint/2010/main" val="169647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D1155F3-64BA-44CC-8807-2427CF1258B4}"/>
              </a:ext>
            </a:extLst>
          </p:cNvPr>
          <p:cNvSpPr/>
          <p:nvPr/>
        </p:nvSpPr>
        <p:spPr>
          <a:xfrm>
            <a:off x="311633" y="204397"/>
            <a:ext cx="3960000" cy="360000"/>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r>
              <a:rPr kumimoji="1" lang="en-US" altLang="ja-JP" dirty="0">
                <a:latin typeface="Arial Narrow" panose="020B0606020202030204" pitchFamily="34" charset="0"/>
              </a:rPr>
              <a:t>Background to study (1) </a:t>
            </a:r>
          </a:p>
        </p:txBody>
      </p:sp>
      <p:sp>
        <p:nvSpPr>
          <p:cNvPr id="5" name="正方形/長方形 4">
            <a:extLst>
              <a:ext uri="{FF2B5EF4-FFF2-40B4-BE49-F238E27FC236}">
                <a16:creationId xmlns:a16="http://schemas.microsoft.com/office/drawing/2014/main" id="{D6C8A76D-BB21-4750-8E55-77C378E3F2AD}"/>
              </a:ext>
            </a:extLst>
          </p:cNvPr>
          <p:cNvSpPr/>
          <p:nvPr/>
        </p:nvSpPr>
        <p:spPr>
          <a:xfrm>
            <a:off x="311633" y="695549"/>
            <a:ext cx="10337609" cy="7848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200" b="1" dirty="0">
                <a:solidFill>
                  <a:schemeClr val="tx1"/>
                </a:solidFill>
                <a:latin typeface="Arial Narrow" panose="020B0606020202030204" pitchFamily="34" charset="0"/>
              </a:rPr>
              <a:t>NB: Delete this text when making your proposal materials.</a:t>
            </a:r>
          </a:p>
          <a:p>
            <a:r>
              <a:rPr lang="en-US" altLang="ja-JP" sz="1400" dirty="0">
                <a:solidFill>
                  <a:srgbClr val="040BC2"/>
                </a:solidFill>
                <a:latin typeface="Arial Narrow" panose="020B0606020202030204" pitchFamily="34" charset="0"/>
              </a:rPr>
              <a:t>Include a heading so that the pharmaceutical companies can get a clear idea of what you are trying to say in this slide.</a:t>
            </a:r>
            <a:endParaRPr lang="ja-JP" altLang="en-US" sz="1400" b="1" dirty="0">
              <a:solidFill>
                <a:schemeClr val="accent6"/>
              </a:solidFill>
              <a:latin typeface="Arial Narrow" panose="020B0606020202030204" pitchFamily="34" charset="0"/>
            </a:endParaRPr>
          </a:p>
        </p:txBody>
      </p:sp>
      <p:sp>
        <p:nvSpPr>
          <p:cNvPr id="7" name="テキスト ボックス 8">
            <a:extLst>
              <a:ext uri="{FF2B5EF4-FFF2-40B4-BE49-F238E27FC236}">
                <a16:creationId xmlns:a16="http://schemas.microsoft.com/office/drawing/2014/main" id="{30F56132-D2F6-4D4C-8403-27D621B705BA}"/>
              </a:ext>
            </a:extLst>
          </p:cNvPr>
          <p:cNvSpPr txBox="1">
            <a:spLocks noChangeArrowheads="1"/>
          </p:cNvSpPr>
          <p:nvPr/>
        </p:nvSpPr>
        <p:spPr bwMode="auto">
          <a:xfrm>
            <a:off x="311633" y="1686215"/>
            <a:ext cx="9725739" cy="1742785"/>
          </a:xfrm>
          <a:prstGeom prst="rect">
            <a:avLst/>
          </a:prstGeom>
          <a:solidFill>
            <a:schemeClr val="accent1">
              <a:lumMod val="20000"/>
              <a:lumOff val="80000"/>
            </a:schemeClr>
          </a:solidFill>
          <a:ln w="9525">
            <a:noFill/>
            <a:miter lim="800000"/>
            <a:headEnd/>
            <a:tailEnd/>
          </a:ln>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200" b="1" dirty="0">
                <a:latin typeface="Arial Narrow" panose="020B0606020202030204" pitchFamily="34" charset="0"/>
                <a:ea typeface="+mn-ea"/>
              </a:rPr>
              <a:t>NB: Delete this text box when making your proposal materials.</a:t>
            </a:r>
          </a:p>
          <a:p>
            <a:pPr>
              <a:spcBef>
                <a:spcPct val="0"/>
              </a:spcBef>
              <a:buNone/>
              <a:defRPr/>
            </a:pPr>
            <a:r>
              <a:rPr lang="en-US" altLang="ja-JP" sz="1200" dirty="0">
                <a:solidFill>
                  <a:srgbClr val="040BC2"/>
                </a:solidFill>
                <a:latin typeface="Arial Narrow" panose="020B0606020202030204" pitchFamily="34" charset="0"/>
                <a:ea typeface="+mn-ea"/>
              </a:rPr>
              <a:t>The subtitle should describe the current situation surrounding your chosen disorder, the relevant research, and the circumstances that led you to undertake your research project. If possible, describe the unmet needs relating to the target disorder, and how you think they can be resolved. To make your proposal more likely to capture pharmaceutical companies’ attention, be sure to include:</a:t>
            </a:r>
            <a:endParaRPr lang="en-US" altLang="ja-JP" sz="1200" b="1" dirty="0">
              <a:solidFill>
                <a:srgbClr val="040BC2"/>
              </a:solidFill>
              <a:latin typeface="Arial Narrow" panose="020B0606020202030204" pitchFamily="34" charset="0"/>
              <a:ea typeface="+mn-ea"/>
            </a:endParaRPr>
          </a:p>
          <a:p>
            <a:pPr marL="228600" indent="-228600">
              <a:spcBef>
                <a:spcPct val="0"/>
              </a:spcBef>
              <a:buAutoNum type="arabicPeriod"/>
              <a:defRPr/>
            </a:pPr>
            <a:r>
              <a:rPr lang="en-US" altLang="ja-JP" sz="1200" b="1" dirty="0">
                <a:solidFill>
                  <a:srgbClr val="2930CB"/>
                </a:solidFill>
                <a:latin typeface="Arial Narrow" panose="020B0606020202030204" pitchFamily="34" charset="0"/>
                <a:ea typeface="+mn-ea"/>
              </a:rPr>
              <a:t>The impact of the disorder, or the marketability (clinical and economic impact) of solutions</a:t>
            </a:r>
          </a:p>
          <a:p>
            <a:pPr marL="228600" indent="-228600">
              <a:spcBef>
                <a:spcPct val="0"/>
              </a:spcBef>
              <a:buAutoNum type="arabicPeriod"/>
              <a:defRPr/>
            </a:pPr>
            <a:r>
              <a:rPr lang="en-US" altLang="ja-JP" sz="1200" b="1" dirty="0">
                <a:solidFill>
                  <a:srgbClr val="2930CB"/>
                </a:solidFill>
                <a:latin typeface="Arial Narrow" panose="020B0606020202030204" pitchFamily="34" charset="0"/>
                <a:ea typeface="+mn-ea"/>
              </a:rPr>
              <a:t>Limitations of existing treatments and the reasons for those inadequacies</a:t>
            </a:r>
          </a:p>
          <a:p>
            <a:pPr marL="228600" indent="-228600">
              <a:spcBef>
                <a:spcPct val="0"/>
              </a:spcBef>
              <a:buAutoNum type="arabicPeriod"/>
              <a:defRPr/>
            </a:pPr>
            <a:r>
              <a:rPr lang="en-US" altLang="ja-JP" sz="1200" b="1" dirty="0">
                <a:solidFill>
                  <a:srgbClr val="2930CB"/>
                </a:solidFill>
                <a:latin typeface="Arial Narrow" panose="020B0606020202030204" pitchFamily="34" charset="0"/>
                <a:ea typeface="+mn-ea"/>
              </a:rPr>
              <a:t>The path to a solution (e.g., targets, mechanisms, differentiators) generated by the seeds resulting from your research</a:t>
            </a:r>
            <a:endParaRPr lang="ja-JP" altLang="en-US" sz="1200" b="1" dirty="0">
              <a:solidFill>
                <a:srgbClr val="2930CB"/>
              </a:solidFill>
              <a:latin typeface="Arial Narrow" panose="020B0606020202030204" pitchFamily="34" charset="0"/>
              <a:ea typeface="+mn-ea"/>
            </a:endParaRPr>
          </a:p>
          <a:p>
            <a:pPr>
              <a:spcBef>
                <a:spcPct val="0"/>
              </a:spcBef>
              <a:buNone/>
              <a:defRPr/>
            </a:pPr>
            <a:endParaRPr lang="en-US" altLang="ja-JP" sz="1200" dirty="0">
              <a:solidFill>
                <a:srgbClr val="040BC2"/>
              </a:solidFill>
              <a:latin typeface="Arial Narrow" panose="020B0606020202030204" pitchFamily="34" charset="0"/>
              <a:ea typeface="+mn-ea"/>
            </a:endParaRPr>
          </a:p>
          <a:p>
            <a:pPr>
              <a:spcBef>
                <a:spcPct val="0"/>
              </a:spcBef>
              <a:buNone/>
              <a:defRPr/>
            </a:pPr>
            <a:r>
              <a:rPr lang="en-US" altLang="ja-JP" sz="1200" dirty="0">
                <a:solidFill>
                  <a:srgbClr val="040BC2"/>
                </a:solidFill>
                <a:latin typeface="Arial Narrow" panose="020B0606020202030204" pitchFamily="34" charset="0"/>
                <a:ea typeface="+mn-ea"/>
              </a:rPr>
              <a:t>Abbreviations can be confusing for diverse audiences; use them if you want, but be sure to provide spelled-out versions (e.g., as footnotes).</a:t>
            </a:r>
            <a:endParaRPr lang="ja-JP" altLang="en-US" sz="1200" dirty="0">
              <a:solidFill>
                <a:srgbClr val="040BC2"/>
              </a:solidFill>
              <a:latin typeface="Arial Narrow" panose="020B0606020202030204" pitchFamily="34" charset="0"/>
              <a:ea typeface="+mn-ea"/>
            </a:endParaRPr>
          </a:p>
        </p:txBody>
      </p:sp>
    </p:spTree>
    <p:extLst>
      <p:ext uri="{BB962C8B-B14F-4D97-AF65-F5344CB8AC3E}">
        <p14:creationId xmlns:p14="http://schemas.microsoft.com/office/powerpoint/2010/main" val="3270029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latin typeface="Arial Narrow" panose="020B0606020202030204" pitchFamily="34" charset="0"/>
              </a:rPr>
              <a:pPr>
                <a:spcBef>
                  <a:spcPct val="0"/>
                </a:spcBef>
                <a:buFontTx/>
                <a:buNone/>
              </a:pPr>
              <a:t>4</a:t>
            </a:fld>
            <a:endParaRPr lang="ja-JP" altLang="en-US" sz="900" dirty="0">
              <a:solidFill>
                <a:srgbClr val="898989"/>
              </a:solidFill>
              <a:latin typeface="Arial Narrow" panose="020B0606020202030204" pitchFamily="34" charset="0"/>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7"/>
            <a:ext cx="3556981"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r>
              <a:rPr kumimoji="1" lang="en-US" altLang="ja-JP" dirty="0">
                <a:latin typeface="Arial Narrow" panose="020B0606020202030204" pitchFamily="34" charset="0"/>
              </a:rPr>
              <a:t>Summary of study (1) </a:t>
            </a:r>
          </a:p>
        </p:txBody>
      </p:sp>
      <p:sp>
        <p:nvSpPr>
          <p:cNvPr id="6" name="テキスト ボックス 8">
            <a:extLst>
              <a:ext uri="{FF2B5EF4-FFF2-40B4-BE49-F238E27FC236}">
                <a16:creationId xmlns:a16="http://schemas.microsoft.com/office/drawing/2014/main" id="{54358A77-EFC2-49D7-ABAA-71522709BF78}"/>
              </a:ext>
            </a:extLst>
          </p:cNvPr>
          <p:cNvSpPr txBox="1">
            <a:spLocks noChangeArrowheads="1"/>
          </p:cNvSpPr>
          <p:nvPr/>
        </p:nvSpPr>
        <p:spPr bwMode="auto">
          <a:xfrm>
            <a:off x="311632" y="1980526"/>
            <a:ext cx="10337609" cy="2896947"/>
          </a:xfrm>
          <a:prstGeom prst="rect">
            <a:avLst/>
          </a:prstGeom>
          <a:solidFill>
            <a:schemeClr val="accent1">
              <a:lumMod val="20000"/>
              <a:lumOff val="80000"/>
            </a:schemeClr>
          </a:solidFill>
          <a:ln w="9525">
            <a:noFill/>
            <a:miter lim="800000"/>
            <a:headEnd/>
            <a:tailEnd/>
          </a:ln>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200" b="1" dirty="0">
                <a:latin typeface="Arial Narrow" panose="020B0606020202030204" pitchFamily="34" charset="0"/>
                <a:ea typeface="+mn-ea"/>
              </a:rPr>
              <a:t>NB: Delete this text box when making your proposal materials.</a:t>
            </a:r>
          </a:p>
          <a:p>
            <a:pPr marL="171450" indent="-171450">
              <a:spcBef>
                <a:spcPct val="0"/>
              </a:spcBef>
              <a:buFont typeface="Wingdings" panose="05000000000000000000" pitchFamily="2" charset="2"/>
              <a:buChar char="l"/>
              <a:defRPr/>
            </a:pPr>
            <a:r>
              <a:rPr lang="en-US" altLang="ja-JP" sz="1200" b="1" dirty="0">
                <a:solidFill>
                  <a:srgbClr val="040BC2"/>
                </a:solidFill>
                <a:latin typeface="Arial Narrow" panose="020B0606020202030204" pitchFamily="34" charset="0"/>
                <a:ea typeface="+mn-ea"/>
              </a:rPr>
              <a:t>Showing your experimental results is an excellent means of providing information to pharmaceutical companies looking to make a decision on whether to partner with you (e.g., on joint research) </a:t>
            </a:r>
          </a:p>
          <a:p>
            <a:pPr marL="171450" indent="-171450">
              <a:spcBef>
                <a:spcPct val="0"/>
              </a:spcBef>
              <a:buFont typeface="Wingdings" panose="05000000000000000000" pitchFamily="2" charset="2"/>
              <a:buChar char="l"/>
              <a:defRPr/>
            </a:pPr>
            <a:r>
              <a:rPr lang="en-US" altLang="ja-JP" sz="1200" b="1" dirty="0">
                <a:solidFill>
                  <a:srgbClr val="040BC2"/>
                </a:solidFill>
                <a:latin typeface="Arial Narrow" panose="020B0606020202030204" pitchFamily="34" charset="0"/>
                <a:ea typeface="+mn-ea"/>
              </a:rPr>
              <a:t>Data is best presented in a simple and attractive form. Be sure to show only non-confidential information that can be made public.</a:t>
            </a:r>
          </a:p>
          <a:p>
            <a:pPr>
              <a:spcBef>
                <a:spcPct val="0"/>
              </a:spcBef>
              <a:buNone/>
              <a:defRPr/>
            </a:pPr>
            <a:endParaRPr lang="en-US" altLang="ja-JP" sz="1200" b="1" dirty="0">
              <a:solidFill>
                <a:srgbClr val="040BC2"/>
              </a:solidFill>
              <a:latin typeface="Arial Narrow" panose="020B0606020202030204" pitchFamily="34" charset="0"/>
              <a:ea typeface="+mn-ea"/>
            </a:endParaRPr>
          </a:p>
          <a:p>
            <a:pPr eaLnBrk="1" hangingPunct="1">
              <a:spcBef>
                <a:spcPct val="0"/>
              </a:spcBef>
              <a:buFontTx/>
              <a:buNone/>
            </a:pPr>
            <a:r>
              <a:rPr lang="en-US" altLang="ja-JP" sz="1200" dirty="0">
                <a:solidFill>
                  <a:srgbClr val="040BC2"/>
                </a:solidFill>
                <a:latin typeface="Arial Narrow" panose="020B0606020202030204" pitchFamily="34" charset="0"/>
              </a:rPr>
              <a:t>You can show slides from conference presentations if you wish, but be aware that there will be no opportunities to speak with participating pharmaceutical companies and explain the slides prior to one-on-one meetings, so prioritize using  materials that are compelling and persuasive at first glance. To increase your chances of attracting meeting requests from pharmaceutical companies, we recommend you focus on effective showcasing and promotion of your research outcomes.</a:t>
            </a:r>
          </a:p>
          <a:p>
            <a:pPr eaLnBrk="1" hangingPunct="1">
              <a:spcBef>
                <a:spcPct val="0"/>
              </a:spcBef>
              <a:buFontTx/>
              <a:buNone/>
            </a:pPr>
            <a:r>
              <a:rPr lang="en-US" altLang="ja-JP" sz="1200" dirty="0">
                <a:solidFill>
                  <a:srgbClr val="040BC2"/>
                </a:solidFill>
                <a:latin typeface="Arial Narrow" panose="020B0606020202030204" pitchFamily="34" charset="0"/>
              </a:rPr>
              <a:t>Based on past DSANJ Bio Conferences, we believe that those who stick to the following rules when preparing proposal materials have been the most effective at appealing to pharmaceutical companies.</a:t>
            </a:r>
          </a:p>
          <a:p>
            <a:pPr marL="171450" indent="-171450" eaLnBrk="1" hangingPunct="1">
              <a:spcBef>
                <a:spcPct val="0"/>
              </a:spcBef>
              <a:buFont typeface="Wingdings" panose="05000000000000000000" pitchFamily="2" charset="2"/>
              <a:buChar char="l"/>
            </a:pPr>
            <a:r>
              <a:rPr lang="en-US" altLang="ja-JP" sz="1200" b="1" dirty="0">
                <a:solidFill>
                  <a:srgbClr val="040BC2"/>
                </a:solidFill>
                <a:latin typeface="Arial Narrow" panose="020B0606020202030204" pitchFamily="34" charset="0"/>
              </a:rPr>
              <a:t>The subtitle should state the purpose of the experiments</a:t>
            </a:r>
          </a:p>
          <a:p>
            <a:pPr marL="171450" indent="-171450" eaLnBrk="1" hangingPunct="1">
              <a:spcBef>
                <a:spcPct val="0"/>
              </a:spcBef>
              <a:buFont typeface="Wingdings" panose="05000000000000000000" pitchFamily="2" charset="2"/>
              <a:buChar char="l"/>
            </a:pPr>
            <a:r>
              <a:rPr lang="en-US" altLang="ja-JP" sz="1200" b="1" dirty="0">
                <a:solidFill>
                  <a:srgbClr val="040BC2"/>
                </a:solidFill>
                <a:latin typeface="Arial Narrow" panose="020B0606020202030204" pitchFamily="34" charset="0"/>
              </a:rPr>
              <a:t>There should be a brief summary of the experiments’ objectives in the body text</a:t>
            </a:r>
          </a:p>
          <a:p>
            <a:pPr marL="171450" indent="-171450" eaLnBrk="1" hangingPunct="1">
              <a:spcBef>
                <a:spcPct val="0"/>
              </a:spcBef>
              <a:buFont typeface="Wingdings" panose="05000000000000000000" pitchFamily="2" charset="2"/>
              <a:buChar char="l"/>
            </a:pPr>
            <a:r>
              <a:rPr lang="en-US" altLang="ja-JP" sz="1200" b="1" dirty="0">
                <a:solidFill>
                  <a:srgbClr val="040BC2"/>
                </a:solidFill>
                <a:latin typeface="Arial Narrow" panose="020B0606020202030204" pitchFamily="34" charset="0"/>
              </a:rPr>
              <a:t>Give a full description (using graphs, etc., as appropriate) of your methodology and outcomes (e.g., conditions, sample sizes)</a:t>
            </a:r>
          </a:p>
          <a:p>
            <a:pPr marL="171450" indent="-171450" eaLnBrk="1" hangingPunct="1">
              <a:spcBef>
                <a:spcPct val="0"/>
              </a:spcBef>
              <a:buFont typeface="Wingdings" panose="05000000000000000000" pitchFamily="2" charset="2"/>
              <a:buChar char="l"/>
            </a:pPr>
            <a:r>
              <a:rPr lang="en-US" altLang="ja-JP" sz="1200" b="1" dirty="0">
                <a:solidFill>
                  <a:srgbClr val="040BC2"/>
                </a:solidFill>
                <a:latin typeface="Arial Narrow" panose="020B0606020202030204" pitchFamily="34" charset="0"/>
              </a:rPr>
              <a:t>Abbreviations can be confusing for diverse audiences; use them if you want, but be sure to provide spelled-out versions (e.g., as footnotes).</a:t>
            </a:r>
          </a:p>
          <a:p>
            <a:pPr>
              <a:spcBef>
                <a:spcPct val="0"/>
              </a:spcBef>
              <a:buNone/>
              <a:defRPr/>
            </a:pPr>
            <a:endParaRPr lang="ja-JP" altLang="en-US" sz="1200" b="1" dirty="0">
              <a:solidFill>
                <a:srgbClr val="040BC2"/>
              </a:solidFill>
              <a:latin typeface="Arial Narrow" panose="020B0606020202030204" pitchFamily="34" charset="0"/>
              <a:ea typeface="+mn-ea"/>
            </a:endParaRP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3" y="695549"/>
            <a:ext cx="10337609" cy="7848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200" b="1" dirty="0">
                <a:solidFill>
                  <a:schemeClr val="tx1"/>
                </a:solidFill>
                <a:latin typeface="Arial Narrow" panose="020B0606020202030204" pitchFamily="34" charset="0"/>
              </a:rPr>
              <a:t>NB: Delete this text when making your proposal materials.</a:t>
            </a:r>
          </a:p>
          <a:p>
            <a:r>
              <a:rPr lang="en-US" altLang="ja-JP" sz="1400" dirty="0">
                <a:solidFill>
                  <a:srgbClr val="040BC2"/>
                </a:solidFill>
                <a:latin typeface="Arial Narrow" panose="020B0606020202030204" pitchFamily="34" charset="0"/>
              </a:rPr>
              <a:t>Include a heading so that the pharmaceutical companies can get a clear idea of what you are trying to say in this slide.</a:t>
            </a:r>
            <a:endParaRPr lang="ja-JP" altLang="en-US" sz="1400" b="1" dirty="0">
              <a:solidFill>
                <a:schemeClr val="accent6"/>
              </a:solidFill>
              <a:latin typeface="Arial Narrow" panose="020B0606020202030204" pitchFamily="34" charset="0"/>
            </a:endParaRPr>
          </a:p>
        </p:txBody>
      </p:sp>
      <p:grpSp>
        <p:nvGrpSpPr>
          <p:cNvPr id="8" name="グループ化 7">
            <a:extLst>
              <a:ext uri="{FF2B5EF4-FFF2-40B4-BE49-F238E27FC236}">
                <a16:creationId xmlns:a16="http://schemas.microsoft.com/office/drawing/2014/main" id="{D8620AD4-723C-435E-AF3D-51A0761B0AC1}"/>
              </a:ext>
            </a:extLst>
          </p:cNvPr>
          <p:cNvGrpSpPr/>
          <p:nvPr/>
        </p:nvGrpSpPr>
        <p:grpSpPr>
          <a:xfrm>
            <a:off x="-1862" y="6434594"/>
            <a:ext cx="7065014" cy="429318"/>
            <a:chOff x="-1862" y="6434594"/>
            <a:chExt cx="7065014" cy="429318"/>
          </a:xfrm>
        </p:grpSpPr>
        <p:sp>
          <p:nvSpPr>
            <p:cNvPr id="9" name="テキスト ボックス 8">
              <a:extLst>
                <a:ext uri="{FF2B5EF4-FFF2-40B4-BE49-F238E27FC236}">
                  <a16:creationId xmlns:a16="http://schemas.microsoft.com/office/drawing/2014/main" id="{C932C467-0C04-478F-9D72-99CE1F4754BD}"/>
                </a:ext>
              </a:extLst>
            </p:cNvPr>
            <p:cNvSpPr txBox="1"/>
            <p:nvPr/>
          </p:nvSpPr>
          <p:spPr>
            <a:xfrm>
              <a:off x="-1862" y="6681811"/>
              <a:ext cx="5078838" cy="182101"/>
            </a:xfrm>
            <a:prstGeom prst="rect">
              <a:avLst/>
            </a:prstGeom>
            <a:noFill/>
          </p:spPr>
          <p:txBody>
            <a:bodyPr wrap="square" lIns="36000" tIns="36000" rIns="36000" bIns="36000">
              <a:noAutofit/>
            </a:bodyPr>
            <a:lstStyle/>
            <a:p>
              <a:pPr>
                <a:lnSpc>
                  <a:spcPts val="720"/>
                </a:lnSpc>
              </a:pPr>
              <a:r>
                <a:rPr lang="en-US" altLang="ja-JP" sz="600" dirty="0">
                  <a:latin typeface="Arial Narrow" panose="020B0606020202030204" pitchFamily="34" charset="0"/>
                  <a:ea typeface="メイリオ" panose="020B0604030504040204" pitchFamily="50" charset="-128"/>
                </a:rPr>
                <a:t>DSANJ</a:t>
              </a:r>
              <a:r>
                <a:rPr lang="ja-JP" altLang="en-US" sz="600" dirty="0">
                  <a:latin typeface="Arial Narrow" panose="020B0606020202030204" pitchFamily="34" charset="0"/>
                  <a:ea typeface="メイリオ" panose="020B0604030504040204" pitchFamily="50" charset="-128"/>
                </a:rPr>
                <a:t>は研究者から受領した非秘密情報に基づいて本資料を編集・作成しています。本資料の二次利用を固く禁じます。</a:t>
              </a:r>
            </a:p>
          </p:txBody>
        </p:sp>
        <p:sp>
          <p:nvSpPr>
            <p:cNvPr id="10" name="テキスト ボックス 9">
              <a:extLst>
                <a:ext uri="{FF2B5EF4-FFF2-40B4-BE49-F238E27FC236}">
                  <a16:creationId xmlns:a16="http://schemas.microsoft.com/office/drawing/2014/main" id="{4D9D1233-CF34-4B71-A343-E3BC1C5DE940}"/>
                </a:ext>
              </a:extLst>
            </p:cNvPr>
            <p:cNvSpPr txBox="1"/>
            <p:nvPr/>
          </p:nvSpPr>
          <p:spPr>
            <a:xfrm>
              <a:off x="0" y="6559991"/>
              <a:ext cx="7063152" cy="182742"/>
            </a:xfrm>
            <a:prstGeom prst="rect">
              <a:avLst/>
            </a:prstGeom>
            <a:noFill/>
          </p:spPr>
          <p:txBody>
            <a:bodyPr wrap="square" lIns="36000" tIns="36000" rIns="36000" bIns="36000" rtlCol="0">
              <a:noAutofit/>
            </a:bodyPr>
            <a:lstStyle/>
            <a:p>
              <a:pPr>
                <a:lnSpc>
                  <a:spcPts val="720"/>
                </a:lnSpc>
              </a:pP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Arial Narrow" panose="020B0606020202030204" pitchFamily="34" charset="0"/>
                  <a:ea typeface="メイリオ" panose="020B0604030504040204" pitchFamily="50" charset="-128"/>
                  <a:cs typeface="Calibri" panose="020F0502020204030204" pitchFamily="34" charset="0"/>
                </a:rPr>
                <a:t> </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Arial Narrow" panose="020B0606020202030204" pitchFamily="34" charset="0"/>
                <a:ea typeface="メイリオ" panose="020B0604030504040204" pitchFamily="50" charset="-128"/>
                <a:cs typeface="Calibri" panose="020F0502020204030204" pitchFamily="34" charset="0"/>
              </a:endParaRPr>
            </a:p>
          </p:txBody>
        </p:sp>
        <p:sp>
          <p:nvSpPr>
            <p:cNvPr id="11" name="テキスト ボックス 10">
              <a:extLst>
                <a:ext uri="{FF2B5EF4-FFF2-40B4-BE49-F238E27FC236}">
                  <a16:creationId xmlns:a16="http://schemas.microsoft.com/office/drawing/2014/main" id="{78075562-F8DC-4F39-AFBE-0416BB1A0233}"/>
                </a:ext>
              </a:extLst>
            </p:cNvPr>
            <p:cNvSpPr txBox="1"/>
            <p:nvPr/>
          </p:nvSpPr>
          <p:spPr>
            <a:xfrm>
              <a:off x="0" y="6434594"/>
              <a:ext cx="2566728" cy="184666"/>
            </a:xfrm>
            <a:prstGeom prst="rect">
              <a:avLst/>
            </a:prstGeom>
            <a:noFill/>
          </p:spPr>
          <p:txBody>
            <a:bodyPr wrap="square" lIns="36000" tIns="36000" rIns="36000" bIns="36000" rtlCol="0">
              <a:noAutofit/>
            </a:bodyPr>
            <a:lstStyle/>
            <a:p>
              <a:r>
                <a:rPr lang="en-US" altLang="ja-JP" sz="600" dirty="0">
                  <a:latin typeface="Arial Narrow" panose="020B0606020202030204" pitchFamily="34" charset="0"/>
                  <a:ea typeface="メイリオ" panose="020B0604030504040204" pitchFamily="50" charset="-128"/>
                  <a:cs typeface="Calibri" panose="020F0502020204030204" pitchFamily="34" charset="0"/>
                </a:rPr>
                <a:t>Copyright © 2025 Drug Seeds Alliance Network Japan</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 (DSANJ)</a:t>
              </a:r>
            </a:p>
          </p:txBody>
        </p:sp>
      </p:grpSp>
    </p:spTree>
    <p:extLst>
      <p:ext uri="{BB962C8B-B14F-4D97-AF65-F5344CB8AC3E}">
        <p14:creationId xmlns:p14="http://schemas.microsoft.com/office/powerpoint/2010/main" val="4025490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latin typeface="Arial Narrow" panose="020B0606020202030204" pitchFamily="34" charset="0"/>
              </a:rPr>
              <a:pPr>
                <a:spcBef>
                  <a:spcPct val="0"/>
                </a:spcBef>
                <a:buFontTx/>
                <a:buNone/>
              </a:pPr>
              <a:t>5</a:t>
            </a:fld>
            <a:endParaRPr lang="ja-JP" altLang="en-US" sz="900" dirty="0">
              <a:solidFill>
                <a:srgbClr val="898989"/>
              </a:solidFill>
              <a:latin typeface="Arial Narrow" panose="020B0606020202030204" pitchFamily="34" charset="0"/>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7"/>
            <a:ext cx="3556981"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r>
              <a:rPr kumimoji="1" lang="en-US" altLang="ja-JP" dirty="0">
                <a:latin typeface="Arial Narrow" panose="020B0606020202030204" pitchFamily="34" charset="0"/>
              </a:rPr>
              <a:t>Summary of study (2) </a:t>
            </a:r>
          </a:p>
        </p:txBody>
      </p:sp>
      <p:sp>
        <p:nvSpPr>
          <p:cNvPr id="6" name="テキスト ボックス 8">
            <a:extLst>
              <a:ext uri="{FF2B5EF4-FFF2-40B4-BE49-F238E27FC236}">
                <a16:creationId xmlns:a16="http://schemas.microsoft.com/office/drawing/2014/main" id="{54358A77-EFC2-49D7-ABAA-71522709BF78}"/>
              </a:ext>
            </a:extLst>
          </p:cNvPr>
          <p:cNvSpPr txBox="1">
            <a:spLocks noChangeArrowheads="1"/>
          </p:cNvSpPr>
          <p:nvPr/>
        </p:nvSpPr>
        <p:spPr bwMode="auto">
          <a:xfrm>
            <a:off x="311633" y="1980527"/>
            <a:ext cx="10337609" cy="1187976"/>
          </a:xfrm>
          <a:prstGeom prst="rect">
            <a:avLst/>
          </a:prstGeom>
          <a:solidFill>
            <a:schemeClr val="accent1">
              <a:lumMod val="20000"/>
              <a:lumOff val="80000"/>
            </a:schemeClr>
          </a:solidFill>
          <a:ln w="9525">
            <a:noFill/>
            <a:miter lim="800000"/>
            <a:headEnd/>
            <a:tailEnd/>
          </a:ln>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200" b="1" dirty="0">
                <a:latin typeface="Arial Narrow" panose="020B0606020202030204" pitchFamily="34" charset="0"/>
                <a:ea typeface="+mn-ea"/>
              </a:rPr>
              <a:t>NB: Delete this text box when making your proposal materials.</a:t>
            </a:r>
          </a:p>
          <a:p>
            <a:pPr>
              <a:spcBef>
                <a:spcPct val="0"/>
              </a:spcBef>
              <a:buNone/>
              <a:defRPr/>
            </a:pPr>
            <a:r>
              <a:rPr lang="en-US" altLang="ja-JP" sz="1200" b="1" dirty="0">
                <a:solidFill>
                  <a:srgbClr val="040BC2"/>
                </a:solidFill>
                <a:latin typeface="Arial Narrow" panose="020B0606020202030204" pitchFamily="34" charset="0"/>
                <a:ea typeface="+mn-ea"/>
              </a:rPr>
              <a:t>If you would like to withhold data prior to the conference and present it to pharmaceutical companies only at one-on-one meetings, include a phrase to that effect in your materials, e.g., “Data relating to XYZ is available, and will be presented and explained at one-on-one meetings.”</a:t>
            </a:r>
            <a:endParaRPr lang="ja-JP" altLang="en-US" sz="1200" b="1" dirty="0">
              <a:solidFill>
                <a:srgbClr val="040BC2"/>
              </a:solidFill>
              <a:latin typeface="Arial Narrow" panose="020B0606020202030204" pitchFamily="34" charset="0"/>
              <a:ea typeface="+mn-ea"/>
            </a:endParaRPr>
          </a:p>
          <a:p>
            <a:pPr>
              <a:spcBef>
                <a:spcPct val="0"/>
              </a:spcBef>
              <a:buNone/>
              <a:defRPr/>
            </a:pPr>
            <a:endParaRPr lang="en-US" altLang="ja-JP" sz="1200" b="1" dirty="0">
              <a:solidFill>
                <a:srgbClr val="040BC2"/>
              </a:solidFill>
              <a:latin typeface="Arial Narrow" panose="020B0606020202030204" pitchFamily="34" charset="0"/>
              <a:ea typeface="+mn-ea"/>
            </a:endParaRPr>
          </a:p>
          <a:p>
            <a:pPr eaLnBrk="1" hangingPunct="1">
              <a:spcBef>
                <a:spcPct val="0"/>
              </a:spcBef>
              <a:buFontTx/>
              <a:buNone/>
            </a:pPr>
            <a:r>
              <a:rPr lang="en-US" altLang="ja-JP" sz="1200" dirty="0">
                <a:solidFill>
                  <a:srgbClr val="040BC2"/>
                </a:solidFill>
                <a:latin typeface="Arial Narrow" panose="020B0606020202030204" pitchFamily="34" charset="0"/>
              </a:rPr>
              <a:t>Add slides as appropriate to the Summary of Study section. When doing so, don’t forget to increment the number in the title at the top-left of the slide, e.g., “Summary of Study (1), Summary of Study (2), Summary of Study (3), Summary of Study (4)…”</a:t>
            </a:r>
            <a:endParaRPr lang="ja-JP" altLang="en-US" sz="1200" dirty="0">
              <a:solidFill>
                <a:srgbClr val="040BC2"/>
              </a:solidFill>
              <a:latin typeface="Arial Narrow" panose="020B0606020202030204" pitchFamily="34" charset="0"/>
            </a:endParaRP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3" y="695549"/>
            <a:ext cx="10337609" cy="7848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200" b="1" dirty="0">
                <a:solidFill>
                  <a:schemeClr val="tx1"/>
                </a:solidFill>
                <a:latin typeface="Arial Narrow" panose="020B0606020202030204" pitchFamily="34" charset="0"/>
              </a:rPr>
              <a:t>NB: Delete this text when making your proposal materials.</a:t>
            </a:r>
          </a:p>
          <a:p>
            <a:r>
              <a:rPr lang="en-US" altLang="ja-JP" sz="1400" dirty="0">
                <a:solidFill>
                  <a:srgbClr val="040BC2"/>
                </a:solidFill>
                <a:latin typeface="Arial Narrow" panose="020B0606020202030204" pitchFamily="34" charset="0"/>
              </a:rPr>
              <a:t>Include a heading so that the pharmaceutical companies can get a clear idea of what you are trying to say in this slide.</a:t>
            </a:r>
            <a:endParaRPr lang="ja-JP" altLang="en-US" sz="1400" b="1" dirty="0">
              <a:solidFill>
                <a:schemeClr val="accent6"/>
              </a:solidFill>
              <a:latin typeface="Arial Narrow" panose="020B0606020202030204" pitchFamily="34" charset="0"/>
            </a:endParaRPr>
          </a:p>
        </p:txBody>
      </p:sp>
      <p:grpSp>
        <p:nvGrpSpPr>
          <p:cNvPr id="8" name="グループ化 7">
            <a:extLst>
              <a:ext uri="{FF2B5EF4-FFF2-40B4-BE49-F238E27FC236}">
                <a16:creationId xmlns:a16="http://schemas.microsoft.com/office/drawing/2014/main" id="{AB9129DC-54C8-4231-83F0-9A271192A860}"/>
              </a:ext>
            </a:extLst>
          </p:cNvPr>
          <p:cNvGrpSpPr/>
          <p:nvPr/>
        </p:nvGrpSpPr>
        <p:grpSpPr>
          <a:xfrm>
            <a:off x="-1862" y="6434594"/>
            <a:ext cx="7065014" cy="429318"/>
            <a:chOff x="-1862" y="6434594"/>
            <a:chExt cx="7065014" cy="429318"/>
          </a:xfrm>
        </p:grpSpPr>
        <p:sp>
          <p:nvSpPr>
            <p:cNvPr id="9" name="テキスト ボックス 8">
              <a:extLst>
                <a:ext uri="{FF2B5EF4-FFF2-40B4-BE49-F238E27FC236}">
                  <a16:creationId xmlns:a16="http://schemas.microsoft.com/office/drawing/2014/main" id="{2B2DCA89-DC61-4326-A4D9-A6146B232E2F}"/>
                </a:ext>
              </a:extLst>
            </p:cNvPr>
            <p:cNvSpPr txBox="1"/>
            <p:nvPr/>
          </p:nvSpPr>
          <p:spPr>
            <a:xfrm>
              <a:off x="-1862" y="6681811"/>
              <a:ext cx="5078838" cy="182101"/>
            </a:xfrm>
            <a:prstGeom prst="rect">
              <a:avLst/>
            </a:prstGeom>
            <a:noFill/>
          </p:spPr>
          <p:txBody>
            <a:bodyPr wrap="square" lIns="36000" tIns="36000" rIns="36000" bIns="36000">
              <a:noAutofit/>
            </a:bodyPr>
            <a:lstStyle/>
            <a:p>
              <a:pPr>
                <a:lnSpc>
                  <a:spcPts val="720"/>
                </a:lnSpc>
              </a:pPr>
              <a:r>
                <a:rPr lang="en-US" altLang="ja-JP" sz="600" dirty="0">
                  <a:latin typeface="Arial Narrow" panose="020B0606020202030204" pitchFamily="34" charset="0"/>
                  <a:ea typeface="メイリオ" panose="020B0604030504040204" pitchFamily="50" charset="-128"/>
                </a:rPr>
                <a:t>DSANJ</a:t>
              </a:r>
              <a:r>
                <a:rPr lang="ja-JP" altLang="en-US" sz="600" dirty="0">
                  <a:latin typeface="Arial Narrow" panose="020B0606020202030204" pitchFamily="34" charset="0"/>
                  <a:ea typeface="メイリオ" panose="020B0604030504040204" pitchFamily="50" charset="-128"/>
                </a:rPr>
                <a:t>は研究者から受領した非秘密情報に基づいて本資料を編集・作成しています。本資料の二次利用を固く禁じます。</a:t>
              </a:r>
            </a:p>
          </p:txBody>
        </p:sp>
        <p:sp>
          <p:nvSpPr>
            <p:cNvPr id="10" name="テキスト ボックス 9">
              <a:extLst>
                <a:ext uri="{FF2B5EF4-FFF2-40B4-BE49-F238E27FC236}">
                  <a16:creationId xmlns:a16="http://schemas.microsoft.com/office/drawing/2014/main" id="{8AD871AA-A4A9-48CB-ADBA-A30822D18C71}"/>
                </a:ext>
              </a:extLst>
            </p:cNvPr>
            <p:cNvSpPr txBox="1"/>
            <p:nvPr/>
          </p:nvSpPr>
          <p:spPr>
            <a:xfrm>
              <a:off x="0" y="6559991"/>
              <a:ext cx="7063152" cy="182742"/>
            </a:xfrm>
            <a:prstGeom prst="rect">
              <a:avLst/>
            </a:prstGeom>
            <a:noFill/>
          </p:spPr>
          <p:txBody>
            <a:bodyPr wrap="square" lIns="36000" tIns="36000" rIns="36000" bIns="36000" rtlCol="0">
              <a:noAutofit/>
            </a:bodyPr>
            <a:lstStyle/>
            <a:p>
              <a:pPr>
                <a:lnSpc>
                  <a:spcPts val="720"/>
                </a:lnSpc>
              </a:pP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Arial Narrow" panose="020B0606020202030204" pitchFamily="34" charset="0"/>
                  <a:ea typeface="メイリオ" panose="020B0604030504040204" pitchFamily="50" charset="-128"/>
                  <a:cs typeface="Calibri" panose="020F0502020204030204" pitchFamily="34" charset="0"/>
                </a:rPr>
                <a:t> </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Arial Narrow" panose="020B0606020202030204" pitchFamily="34" charset="0"/>
                <a:ea typeface="メイリオ" panose="020B0604030504040204" pitchFamily="50" charset="-128"/>
                <a:cs typeface="Calibri" panose="020F0502020204030204" pitchFamily="34" charset="0"/>
              </a:endParaRPr>
            </a:p>
          </p:txBody>
        </p:sp>
        <p:sp>
          <p:nvSpPr>
            <p:cNvPr id="11" name="テキスト ボックス 10">
              <a:extLst>
                <a:ext uri="{FF2B5EF4-FFF2-40B4-BE49-F238E27FC236}">
                  <a16:creationId xmlns:a16="http://schemas.microsoft.com/office/drawing/2014/main" id="{776D0CDF-8D00-4D4C-9C3E-2E373F936F1F}"/>
                </a:ext>
              </a:extLst>
            </p:cNvPr>
            <p:cNvSpPr txBox="1"/>
            <p:nvPr/>
          </p:nvSpPr>
          <p:spPr>
            <a:xfrm>
              <a:off x="0" y="6434594"/>
              <a:ext cx="2566728" cy="184666"/>
            </a:xfrm>
            <a:prstGeom prst="rect">
              <a:avLst/>
            </a:prstGeom>
            <a:noFill/>
          </p:spPr>
          <p:txBody>
            <a:bodyPr wrap="square" lIns="36000" tIns="36000" rIns="36000" bIns="36000" rtlCol="0">
              <a:noAutofit/>
            </a:bodyPr>
            <a:lstStyle/>
            <a:p>
              <a:r>
                <a:rPr lang="en-US" altLang="ja-JP" sz="600" dirty="0">
                  <a:latin typeface="Arial Narrow" panose="020B0606020202030204" pitchFamily="34" charset="0"/>
                  <a:ea typeface="メイリオ" panose="020B0604030504040204" pitchFamily="50" charset="-128"/>
                  <a:cs typeface="Calibri" panose="020F0502020204030204" pitchFamily="34" charset="0"/>
                </a:rPr>
                <a:t>Copyright © 2025 Drug Seeds Alliance Network Japan</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 (DSANJ)</a:t>
              </a:r>
            </a:p>
          </p:txBody>
        </p:sp>
      </p:grpSp>
    </p:spTree>
    <p:extLst>
      <p:ext uri="{BB962C8B-B14F-4D97-AF65-F5344CB8AC3E}">
        <p14:creationId xmlns:p14="http://schemas.microsoft.com/office/powerpoint/2010/main" val="1932941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latin typeface="Arial Narrow" panose="020B0606020202030204" pitchFamily="34" charset="0"/>
              </a:rPr>
              <a:pPr>
                <a:spcBef>
                  <a:spcPct val="0"/>
                </a:spcBef>
                <a:buFontTx/>
                <a:buNone/>
              </a:pPr>
              <a:t>6</a:t>
            </a:fld>
            <a:endParaRPr lang="ja-JP" altLang="en-US" sz="900" dirty="0">
              <a:solidFill>
                <a:srgbClr val="898989"/>
              </a:solidFill>
              <a:latin typeface="Arial Narrow" panose="020B0606020202030204" pitchFamily="34" charset="0"/>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7"/>
            <a:ext cx="3556981"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r>
              <a:rPr kumimoji="1" lang="en-US" altLang="ja-JP" dirty="0">
                <a:latin typeface="Arial Narrow" panose="020B0606020202030204" pitchFamily="34" charset="0"/>
              </a:rPr>
              <a:t>Summary of study (3) </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4" y="695549"/>
            <a:ext cx="10337609" cy="7848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200" b="1" dirty="0">
                <a:solidFill>
                  <a:schemeClr val="tx1"/>
                </a:solidFill>
                <a:latin typeface="Arial Narrow" panose="020B0606020202030204" pitchFamily="34" charset="0"/>
              </a:rPr>
              <a:t>NB: Delete this text when making your proposal materials.</a:t>
            </a:r>
          </a:p>
          <a:p>
            <a:r>
              <a:rPr lang="en-US" altLang="ja-JP" sz="1400" dirty="0">
                <a:solidFill>
                  <a:srgbClr val="040BC2"/>
                </a:solidFill>
                <a:latin typeface="Arial Narrow" panose="020B0606020202030204" pitchFamily="34" charset="0"/>
              </a:rPr>
              <a:t>Include a heading so that the pharmaceutical companies can get a clear idea of what you are trying to say in this slide.</a:t>
            </a:r>
            <a:endParaRPr lang="ja-JP" altLang="en-US" sz="1400" b="1" dirty="0">
              <a:solidFill>
                <a:schemeClr val="accent6"/>
              </a:solidFill>
              <a:latin typeface="Arial Narrow" panose="020B0606020202030204" pitchFamily="34" charset="0"/>
            </a:endParaRPr>
          </a:p>
        </p:txBody>
      </p:sp>
      <p:grpSp>
        <p:nvGrpSpPr>
          <p:cNvPr id="8" name="グループ化 7">
            <a:extLst>
              <a:ext uri="{FF2B5EF4-FFF2-40B4-BE49-F238E27FC236}">
                <a16:creationId xmlns:a16="http://schemas.microsoft.com/office/drawing/2014/main" id="{8447CC4B-795A-45DE-9CC0-D359AC18106B}"/>
              </a:ext>
            </a:extLst>
          </p:cNvPr>
          <p:cNvGrpSpPr/>
          <p:nvPr/>
        </p:nvGrpSpPr>
        <p:grpSpPr>
          <a:xfrm>
            <a:off x="-1862" y="6434594"/>
            <a:ext cx="7065014" cy="429318"/>
            <a:chOff x="-1862" y="6434594"/>
            <a:chExt cx="7065014" cy="429318"/>
          </a:xfrm>
        </p:grpSpPr>
        <p:sp>
          <p:nvSpPr>
            <p:cNvPr id="9" name="テキスト ボックス 8">
              <a:extLst>
                <a:ext uri="{FF2B5EF4-FFF2-40B4-BE49-F238E27FC236}">
                  <a16:creationId xmlns:a16="http://schemas.microsoft.com/office/drawing/2014/main" id="{00328907-E063-486C-8D94-7A026249A753}"/>
                </a:ext>
              </a:extLst>
            </p:cNvPr>
            <p:cNvSpPr txBox="1"/>
            <p:nvPr/>
          </p:nvSpPr>
          <p:spPr>
            <a:xfrm>
              <a:off x="-1862" y="6681811"/>
              <a:ext cx="5078838" cy="182101"/>
            </a:xfrm>
            <a:prstGeom prst="rect">
              <a:avLst/>
            </a:prstGeom>
            <a:noFill/>
          </p:spPr>
          <p:txBody>
            <a:bodyPr wrap="square" lIns="36000" tIns="36000" rIns="36000" bIns="36000">
              <a:noAutofit/>
            </a:bodyPr>
            <a:lstStyle/>
            <a:p>
              <a:pPr>
                <a:lnSpc>
                  <a:spcPts val="720"/>
                </a:lnSpc>
              </a:pPr>
              <a:r>
                <a:rPr lang="en-US" altLang="ja-JP" sz="600" dirty="0">
                  <a:latin typeface="Arial Narrow" panose="020B0606020202030204" pitchFamily="34" charset="0"/>
                  <a:ea typeface="メイリオ" panose="020B0604030504040204" pitchFamily="50" charset="-128"/>
                </a:rPr>
                <a:t>DSANJ</a:t>
              </a:r>
              <a:r>
                <a:rPr lang="ja-JP" altLang="en-US" sz="600" dirty="0">
                  <a:latin typeface="Arial Narrow" panose="020B0606020202030204" pitchFamily="34" charset="0"/>
                  <a:ea typeface="メイリオ" panose="020B0604030504040204" pitchFamily="50" charset="-128"/>
                </a:rPr>
                <a:t>は研究者から受領した非秘密情報に基づいて本資料を編集・作成しています。本資料の二次利用を固く禁じます。</a:t>
              </a:r>
            </a:p>
          </p:txBody>
        </p:sp>
        <p:sp>
          <p:nvSpPr>
            <p:cNvPr id="10" name="テキスト ボックス 9">
              <a:extLst>
                <a:ext uri="{FF2B5EF4-FFF2-40B4-BE49-F238E27FC236}">
                  <a16:creationId xmlns:a16="http://schemas.microsoft.com/office/drawing/2014/main" id="{B0DE40EF-85C0-4CA1-A8A4-3C6D37B7E647}"/>
                </a:ext>
              </a:extLst>
            </p:cNvPr>
            <p:cNvSpPr txBox="1"/>
            <p:nvPr/>
          </p:nvSpPr>
          <p:spPr>
            <a:xfrm>
              <a:off x="0" y="6559991"/>
              <a:ext cx="7063152" cy="182742"/>
            </a:xfrm>
            <a:prstGeom prst="rect">
              <a:avLst/>
            </a:prstGeom>
            <a:noFill/>
          </p:spPr>
          <p:txBody>
            <a:bodyPr wrap="square" lIns="36000" tIns="36000" rIns="36000" bIns="36000" rtlCol="0">
              <a:noAutofit/>
            </a:bodyPr>
            <a:lstStyle/>
            <a:p>
              <a:pPr>
                <a:lnSpc>
                  <a:spcPts val="720"/>
                </a:lnSpc>
              </a:pP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Arial Narrow" panose="020B0606020202030204" pitchFamily="34" charset="0"/>
                  <a:ea typeface="メイリオ" panose="020B0604030504040204" pitchFamily="50" charset="-128"/>
                  <a:cs typeface="Calibri" panose="020F0502020204030204" pitchFamily="34" charset="0"/>
                </a:rPr>
                <a:t> </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Arial Narrow" panose="020B0606020202030204" pitchFamily="34" charset="0"/>
                <a:ea typeface="メイリオ" panose="020B0604030504040204" pitchFamily="50" charset="-128"/>
                <a:cs typeface="Calibri" panose="020F0502020204030204" pitchFamily="34" charset="0"/>
              </a:endParaRPr>
            </a:p>
          </p:txBody>
        </p:sp>
        <p:sp>
          <p:nvSpPr>
            <p:cNvPr id="11" name="テキスト ボックス 10">
              <a:extLst>
                <a:ext uri="{FF2B5EF4-FFF2-40B4-BE49-F238E27FC236}">
                  <a16:creationId xmlns:a16="http://schemas.microsoft.com/office/drawing/2014/main" id="{D5C13634-CFBD-48AA-9076-91BCFA427532}"/>
                </a:ext>
              </a:extLst>
            </p:cNvPr>
            <p:cNvSpPr txBox="1"/>
            <p:nvPr/>
          </p:nvSpPr>
          <p:spPr>
            <a:xfrm>
              <a:off x="0" y="6434594"/>
              <a:ext cx="2566728" cy="184666"/>
            </a:xfrm>
            <a:prstGeom prst="rect">
              <a:avLst/>
            </a:prstGeom>
            <a:noFill/>
          </p:spPr>
          <p:txBody>
            <a:bodyPr wrap="square" lIns="36000" tIns="36000" rIns="36000" bIns="36000" rtlCol="0">
              <a:noAutofit/>
            </a:bodyPr>
            <a:lstStyle/>
            <a:p>
              <a:r>
                <a:rPr lang="en-US" altLang="ja-JP" sz="600" dirty="0">
                  <a:latin typeface="Arial Narrow" panose="020B0606020202030204" pitchFamily="34" charset="0"/>
                  <a:ea typeface="メイリオ" panose="020B0604030504040204" pitchFamily="50" charset="-128"/>
                  <a:cs typeface="Calibri" panose="020F0502020204030204" pitchFamily="34" charset="0"/>
                </a:rPr>
                <a:t>Copyright © 2025 Drug Seeds Alliance Network Japan</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 (DSANJ)</a:t>
              </a:r>
            </a:p>
          </p:txBody>
        </p:sp>
      </p:grpSp>
    </p:spTree>
    <p:extLst>
      <p:ext uri="{BB962C8B-B14F-4D97-AF65-F5344CB8AC3E}">
        <p14:creationId xmlns:p14="http://schemas.microsoft.com/office/powerpoint/2010/main" val="2402815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latin typeface="Arial Narrow" panose="020B0606020202030204" pitchFamily="34" charset="0"/>
              </a:rPr>
              <a:pPr>
                <a:spcBef>
                  <a:spcPct val="0"/>
                </a:spcBef>
                <a:buFontTx/>
                <a:buNone/>
              </a:pPr>
              <a:t>7</a:t>
            </a:fld>
            <a:endParaRPr lang="ja-JP" altLang="en-US" sz="900" dirty="0">
              <a:solidFill>
                <a:srgbClr val="898989"/>
              </a:solidFill>
              <a:latin typeface="Arial Narrow" panose="020B0606020202030204" pitchFamily="34" charset="0"/>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7"/>
            <a:ext cx="5287308"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r>
              <a:rPr kumimoji="1" lang="en-US" altLang="ja-JP" dirty="0">
                <a:latin typeface="Arial Narrow" panose="020B0606020202030204" pitchFamily="34" charset="0"/>
              </a:rPr>
              <a:t>Advantage of this </a:t>
            </a:r>
            <a:r>
              <a:rPr lang="en-US" altLang="ja-JP" dirty="0">
                <a:latin typeface="Arial Narrow" panose="020B0606020202030204" pitchFamily="34" charset="0"/>
              </a:rPr>
              <a:t>s</a:t>
            </a:r>
            <a:r>
              <a:rPr kumimoji="1" lang="en-US" altLang="ja-JP" dirty="0">
                <a:latin typeface="Arial Narrow" panose="020B0606020202030204" pitchFamily="34" charset="0"/>
              </a:rPr>
              <a:t>tudy </a:t>
            </a:r>
            <a:r>
              <a:rPr lang="en-US" altLang="ja-JP" dirty="0">
                <a:latin typeface="Arial Narrow" panose="020B0606020202030204" pitchFamily="34" charset="0"/>
              </a:rPr>
              <a:t>o</a:t>
            </a:r>
            <a:r>
              <a:rPr kumimoji="1" lang="en-US" altLang="ja-JP" dirty="0">
                <a:latin typeface="Arial Narrow" panose="020B0606020202030204" pitchFamily="34" charset="0"/>
              </a:rPr>
              <a:t>ver </a:t>
            </a:r>
            <a:r>
              <a:rPr lang="en-US" altLang="ja-JP" dirty="0">
                <a:latin typeface="Arial Narrow" panose="020B0606020202030204" pitchFamily="34" charset="0"/>
              </a:rPr>
              <a:t>c</a:t>
            </a:r>
            <a:r>
              <a:rPr kumimoji="1" lang="en-US" altLang="ja-JP" dirty="0">
                <a:latin typeface="Arial Narrow" panose="020B0606020202030204" pitchFamily="34" charset="0"/>
              </a:rPr>
              <a:t>ompeting </a:t>
            </a:r>
            <a:r>
              <a:rPr lang="en-US" altLang="ja-JP" dirty="0">
                <a:latin typeface="Arial Narrow" panose="020B0606020202030204" pitchFamily="34" charset="0"/>
              </a:rPr>
              <a:t>s</a:t>
            </a:r>
            <a:r>
              <a:rPr kumimoji="1" lang="en-US" altLang="ja-JP" dirty="0">
                <a:latin typeface="Arial Narrow" panose="020B0606020202030204" pitchFamily="34" charset="0"/>
              </a:rPr>
              <a:t>tudies (1)  </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lIns="36000" tIns="36000" rIns="36000" bIns="36000">
              <a:noAutofit/>
            </a:bodyPr>
            <a:lstStyle/>
            <a:p>
              <a:pPr>
                <a:lnSpc>
                  <a:spcPts val="720"/>
                </a:lnSpc>
              </a:pPr>
              <a:r>
                <a:rPr lang="en-US" altLang="ja-JP" sz="600" dirty="0">
                  <a:latin typeface="Arial Narrow" panose="020B0606020202030204" pitchFamily="34" charset="0"/>
                  <a:ea typeface="メイリオ" panose="020B0604030504040204" pitchFamily="50" charset="-128"/>
                </a:rPr>
                <a:t>DSANJ</a:t>
              </a:r>
              <a:r>
                <a:rPr lang="ja-JP" altLang="en-US" sz="600" dirty="0">
                  <a:latin typeface="Arial Narrow" panose="020B0606020202030204" pitchFamily="34" charset="0"/>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square" lIns="36000" tIns="36000" rIns="36000" bIns="36000" rtlCol="0">
              <a:noAutofit/>
            </a:bodyPr>
            <a:lstStyle/>
            <a:p>
              <a:pPr>
                <a:lnSpc>
                  <a:spcPts val="720"/>
                </a:lnSpc>
              </a:pP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Arial Narrow" panose="020B0606020202030204" pitchFamily="34" charset="0"/>
                  <a:ea typeface="メイリオ" panose="020B0604030504040204" pitchFamily="50" charset="-128"/>
                  <a:cs typeface="Calibri" panose="020F0502020204030204" pitchFamily="34" charset="0"/>
                </a:rPr>
                <a:t> </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Arial Narrow" panose="020B0606020202030204" pitchFamily="34" charset="0"/>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square" lIns="36000" tIns="36000" rIns="36000" bIns="36000" rtlCol="0">
              <a:noAutofit/>
            </a:bodyPr>
            <a:lstStyle/>
            <a:p>
              <a:r>
                <a:rPr lang="en-US" altLang="ja-JP" sz="600" dirty="0">
                  <a:latin typeface="Arial Narrow" panose="020B0606020202030204" pitchFamily="34" charset="0"/>
                  <a:ea typeface="メイリオ" panose="020B0604030504040204" pitchFamily="50" charset="-128"/>
                  <a:cs typeface="Calibri" panose="020F0502020204030204" pitchFamily="34" charset="0"/>
                </a:rPr>
                <a:t>Copyright © 2025 Drug Seeds Alliance Network Japan</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46591F68-3357-4C02-8B5D-0B6468FDA776}"/>
              </a:ext>
            </a:extLst>
          </p:cNvPr>
          <p:cNvSpPr txBox="1">
            <a:spLocks noChangeArrowheads="1"/>
          </p:cNvSpPr>
          <p:nvPr/>
        </p:nvSpPr>
        <p:spPr bwMode="auto">
          <a:xfrm>
            <a:off x="360245" y="1093744"/>
            <a:ext cx="11572399" cy="4847481"/>
          </a:xfrm>
          <a:prstGeom prst="rect">
            <a:avLst/>
          </a:prstGeom>
          <a:solidFill>
            <a:schemeClr val="accent1">
              <a:lumMod val="20000"/>
              <a:lumOff val="80000"/>
            </a:schemeClr>
          </a:solidFill>
          <a:ln w="9525">
            <a:noFill/>
            <a:miter lim="800000"/>
            <a:headEnd/>
            <a:tailEnd/>
          </a:ln>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200" b="1" dirty="0">
                <a:latin typeface="Arial Narrow" panose="020B0606020202030204" pitchFamily="34" charset="0"/>
                <a:ea typeface="+mn-ea"/>
              </a:rPr>
              <a:t>NB: Delete this text box when making your proposal materials.</a:t>
            </a:r>
          </a:p>
          <a:p>
            <a:pPr>
              <a:spcBef>
                <a:spcPct val="0"/>
              </a:spcBef>
              <a:buNone/>
              <a:defRPr/>
            </a:pPr>
            <a:r>
              <a:rPr lang="en-US" altLang="ja-JP" sz="1200" b="1" dirty="0">
                <a:solidFill>
                  <a:srgbClr val="FF0000"/>
                </a:solidFill>
                <a:latin typeface="Arial Narrow" panose="020B0606020202030204" pitchFamily="34" charset="0"/>
                <a:ea typeface="+mn-ea"/>
              </a:rPr>
              <a:t>Above all else, pharmaceutical companies prioritize superiority over existing drugs and technologies.</a:t>
            </a:r>
          </a:p>
          <a:p>
            <a:pPr marL="171450" indent="-171450">
              <a:spcBef>
                <a:spcPct val="0"/>
              </a:spcBef>
              <a:buFont typeface="Wingdings" panose="05000000000000000000" pitchFamily="2" charset="2"/>
              <a:buChar char="l"/>
              <a:defRPr/>
            </a:pPr>
            <a:r>
              <a:rPr lang="en-US" altLang="ja-JP" sz="1200" dirty="0">
                <a:solidFill>
                  <a:srgbClr val="2930CB"/>
                </a:solidFill>
                <a:latin typeface="Arial Narrow" panose="020B0606020202030204" pitchFamily="34" charset="0"/>
                <a:ea typeface="+mn-ea"/>
              </a:rPr>
              <a:t>In </a:t>
            </a:r>
            <a:r>
              <a:rPr lang="en-US" altLang="ja-JP" sz="1200" u="sng" dirty="0">
                <a:solidFill>
                  <a:srgbClr val="2930CB"/>
                </a:solidFill>
                <a:latin typeface="Arial Narrow" panose="020B0606020202030204" pitchFamily="34" charset="0"/>
                <a:ea typeface="+mn-ea"/>
              </a:rPr>
              <a:t>basic research</a:t>
            </a:r>
            <a:r>
              <a:rPr lang="en-US" altLang="ja-JP" sz="1200" dirty="0">
                <a:solidFill>
                  <a:srgbClr val="2930CB"/>
                </a:solidFill>
                <a:latin typeface="Arial Narrow" panose="020B0606020202030204" pitchFamily="34" charset="0"/>
                <a:ea typeface="+mn-ea"/>
              </a:rPr>
              <a:t>: Superiority is found in things like </a:t>
            </a:r>
            <a:r>
              <a:rPr lang="en-US" altLang="ja-JP" sz="1200" u="sng" dirty="0">
                <a:solidFill>
                  <a:srgbClr val="2930CB"/>
                </a:solidFill>
                <a:latin typeface="Arial Narrow" panose="020B0606020202030204" pitchFamily="34" charset="0"/>
                <a:ea typeface="+mn-ea"/>
              </a:rPr>
              <a:t>assays discovered through original research and new know-how relating to pathological models</a:t>
            </a:r>
            <a:r>
              <a:rPr lang="en-US" altLang="ja-JP" sz="1200" dirty="0">
                <a:solidFill>
                  <a:srgbClr val="2930CB"/>
                </a:solidFill>
                <a:latin typeface="Arial Narrow" panose="020B0606020202030204" pitchFamily="34" charset="0"/>
              </a:rPr>
              <a:t>.</a:t>
            </a:r>
            <a:endParaRPr lang="ja-JP" altLang="en-US" sz="1200" u="sng" dirty="0">
              <a:solidFill>
                <a:srgbClr val="2930CB"/>
              </a:solidFill>
              <a:latin typeface="Arial Narrow" panose="020B0606020202030204" pitchFamily="34" charset="0"/>
              <a:ea typeface="+mn-ea"/>
            </a:endParaRPr>
          </a:p>
          <a:p>
            <a:pPr marL="171450" indent="-171450">
              <a:spcBef>
                <a:spcPct val="0"/>
              </a:spcBef>
              <a:buFont typeface="Wingdings" panose="05000000000000000000" pitchFamily="2" charset="2"/>
              <a:buChar char="l"/>
              <a:defRPr/>
            </a:pPr>
            <a:r>
              <a:rPr lang="en-US" altLang="ja-JP" sz="1200" dirty="0">
                <a:solidFill>
                  <a:srgbClr val="2930CB"/>
                </a:solidFill>
                <a:latin typeface="Arial Narrow" panose="020B0606020202030204" pitchFamily="34" charset="0"/>
                <a:ea typeface="+mn-ea"/>
              </a:rPr>
              <a:t>In the </a:t>
            </a:r>
            <a:r>
              <a:rPr lang="en-US" altLang="ja-JP" sz="1200" u="sng" dirty="0">
                <a:solidFill>
                  <a:srgbClr val="2930CB"/>
                </a:solidFill>
                <a:latin typeface="Arial Narrow" panose="020B0606020202030204" pitchFamily="34" charset="0"/>
                <a:ea typeface="+mn-ea"/>
              </a:rPr>
              <a:t>early stages</a:t>
            </a:r>
            <a:r>
              <a:rPr lang="en-US" altLang="ja-JP" sz="1200" dirty="0">
                <a:solidFill>
                  <a:srgbClr val="2930CB"/>
                </a:solidFill>
                <a:latin typeface="Arial Narrow" panose="020B0606020202030204" pitchFamily="34" charset="0"/>
                <a:ea typeface="+mn-ea"/>
              </a:rPr>
              <a:t> of research, often there is no comparative data and verification testing has yet to be performed. You can still make your proposal appealing to pharmaceutical companies in these cases by </a:t>
            </a:r>
            <a:r>
              <a:rPr lang="en-US" altLang="ja-JP" sz="1200" u="sng" dirty="0">
                <a:solidFill>
                  <a:srgbClr val="2930CB"/>
                </a:solidFill>
                <a:latin typeface="Arial Narrow" panose="020B0606020202030204" pitchFamily="34" charset="0"/>
                <a:ea typeface="+mn-ea"/>
              </a:rPr>
              <a:t>clearly stating the advantages of your research compared to current “gold standard” treatments or commonly-used technologies, including inferences based on the data and logic you do have</a:t>
            </a:r>
            <a:r>
              <a:rPr lang="en-US" altLang="ja-JP" sz="1200" dirty="0">
                <a:solidFill>
                  <a:srgbClr val="2930CB"/>
                </a:solidFill>
                <a:latin typeface="Arial Narrow" panose="020B0606020202030204" pitchFamily="34" charset="0"/>
                <a:ea typeface="+mn-ea"/>
              </a:rPr>
              <a:t>.</a:t>
            </a:r>
            <a:endParaRPr lang="ja-JP" altLang="en-US" sz="1200" dirty="0">
              <a:solidFill>
                <a:srgbClr val="2930CB"/>
              </a:solidFill>
              <a:latin typeface="Arial Narrow" panose="020B0606020202030204" pitchFamily="34" charset="0"/>
              <a:ea typeface="+mn-ea"/>
            </a:endParaRPr>
          </a:p>
          <a:p>
            <a:pPr>
              <a:spcBef>
                <a:spcPct val="0"/>
              </a:spcBef>
              <a:buNone/>
              <a:defRPr/>
            </a:pPr>
            <a:endParaRPr lang="en-US" altLang="ja-JP" sz="1200" b="1" dirty="0">
              <a:solidFill>
                <a:srgbClr val="FF0000"/>
              </a:solidFill>
              <a:latin typeface="Arial Narrow" panose="020B0606020202030204" pitchFamily="34" charset="0"/>
              <a:ea typeface="+mn-ea"/>
            </a:endParaRPr>
          </a:p>
          <a:p>
            <a:pPr eaLnBrk="1" hangingPunct="1">
              <a:spcBef>
                <a:spcPct val="0"/>
              </a:spcBef>
              <a:buFontTx/>
              <a:buNone/>
            </a:pPr>
            <a:r>
              <a:rPr lang="en-US" altLang="ja-JP" sz="1200" b="1" dirty="0">
                <a:solidFill>
                  <a:srgbClr val="2930CB"/>
                </a:solidFill>
                <a:latin typeface="Arial Narrow" panose="020B0606020202030204" pitchFamily="34" charset="0"/>
              </a:rPr>
              <a:t>Your Research’s Superiority Over Others</a:t>
            </a:r>
            <a:endParaRPr lang="ja-JP" altLang="en-US" sz="1200" b="1" dirty="0">
              <a:solidFill>
                <a:srgbClr val="2930CB"/>
              </a:solidFill>
              <a:latin typeface="Arial Narrow" panose="020B0606020202030204" pitchFamily="34" charset="0"/>
            </a:endParaRPr>
          </a:p>
          <a:p>
            <a:pPr eaLnBrk="1" hangingPunct="1">
              <a:spcBef>
                <a:spcPct val="0"/>
              </a:spcBef>
              <a:buFontTx/>
              <a:buNone/>
            </a:pPr>
            <a:r>
              <a:rPr lang="en-US" altLang="ja-JP" sz="1200" dirty="0">
                <a:solidFill>
                  <a:srgbClr val="040BC2"/>
                </a:solidFill>
                <a:latin typeface="Arial Narrow" panose="020B0606020202030204" pitchFamily="34" charset="0"/>
              </a:rPr>
              <a:t>Provide a concise, detailed summary of how your research outcomes are superior to others. Unpublished research outcomes are an advantage in themselves because they give pharmaceutical companies access before their rivals to drug discovery targets and drug candidates, as well as research tools developed during the research process.</a:t>
            </a:r>
          </a:p>
          <a:p>
            <a:pPr eaLnBrk="1" hangingPunct="1">
              <a:spcBef>
                <a:spcPct val="0"/>
              </a:spcBef>
              <a:buFontTx/>
              <a:buNone/>
            </a:pPr>
            <a:r>
              <a:rPr lang="en-US" altLang="ja-JP" sz="1200" dirty="0">
                <a:solidFill>
                  <a:srgbClr val="040BC2"/>
                </a:solidFill>
                <a:latin typeface="Arial Narrow" panose="020B0606020202030204" pitchFamily="34" charset="0"/>
              </a:rPr>
              <a:t>If details like drug development targets and specific disorders constitute confidential information, present the information in a way that does not give away your secrets, e.g., “Drug Target X” or broad, non-specific disorder names. </a:t>
            </a:r>
            <a:r>
              <a:rPr lang="en-US" altLang="ja-JP" sz="1200" b="1" dirty="0">
                <a:solidFill>
                  <a:srgbClr val="040BC2"/>
                </a:solidFill>
                <a:latin typeface="Arial Narrow" panose="020B0606020202030204" pitchFamily="34" charset="0"/>
              </a:rPr>
              <a:t>Make sure that your proposal materials (incl. data) do not include confidential information</a:t>
            </a:r>
            <a:r>
              <a:rPr lang="en-US" altLang="ja-JP" sz="1200" dirty="0">
                <a:solidFill>
                  <a:srgbClr val="040BC2"/>
                </a:solidFill>
                <a:latin typeface="Arial Narrow" panose="020B0606020202030204" pitchFamily="34" charset="0"/>
              </a:rPr>
              <a:t>, such as:</a:t>
            </a:r>
            <a:endParaRPr lang="ja-JP" altLang="en-US" sz="1200" dirty="0">
              <a:solidFill>
                <a:srgbClr val="040BC2"/>
              </a:solidFill>
              <a:latin typeface="Arial Narrow" panose="020B0606020202030204" pitchFamily="34" charset="0"/>
            </a:endParaRPr>
          </a:p>
          <a:p>
            <a:pPr marL="171450" indent="-171450" eaLnBrk="1" hangingPunct="1">
              <a:spcBef>
                <a:spcPct val="0"/>
              </a:spcBef>
              <a:buFont typeface="Wingdings" panose="05000000000000000000" pitchFamily="2" charset="2"/>
              <a:buChar char="l"/>
            </a:pPr>
            <a:r>
              <a:rPr lang="en-US" altLang="ja-JP" sz="1200" dirty="0">
                <a:solidFill>
                  <a:srgbClr val="040BC2"/>
                </a:solidFill>
                <a:latin typeface="Arial Narrow" panose="020B0606020202030204" pitchFamily="34" charset="0"/>
              </a:rPr>
              <a:t>“We created an assay of Drug Target X and discovered inhibitors within a compound library.”</a:t>
            </a:r>
            <a:endParaRPr lang="ja-JP" altLang="en-US" sz="1200" dirty="0">
              <a:solidFill>
                <a:srgbClr val="040BC2"/>
              </a:solidFill>
              <a:latin typeface="Arial Narrow" panose="020B0606020202030204" pitchFamily="34" charset="0"/>
            </a:endParaRPr>
          </a:p>
          <a:p>
            <a:pPr marL="171450" indent="-171450" eaLnBrk="1" hangingPunct="1">
              <a:spcBef>
                <a:spcPct val="0"/>
              </a:spcBef>
              <a:buFont typeface="Wingdings" panose="05000000000000000000" pitchFamily="2" charset="2"/>
              <a:buChar char="l"/>
            </a:pPr>
            <a:r>
              <a:rPr lang="en-US" altLang="ja-JP" sz="1200" dirty="0">
                <a:solidFill>
                  <a:srgbClr val="040BC2"/>
                </a:solidFill>
                <a:latin typeface="Arial Narrow" panose="020B0606020202030204" pitchFamily="34" charset="0"/>
              </a:rPr>
              <a:t>“Testing of Drug Target X on autoimmune disorders in pathological animal models is underway.”</a:t>
            </a:r>
            <a:endParaRPr lang="ja-JP" altLang="en-US" sz="1200" dirty="0">
              <a:solidFill>
                <a:srgbClr val="040BC2"/>
              </a:solidFill>
              <a:latin typeface="Arial Narrow" panose="020B0606020202030204" pitchFamily="34" charset="0"/>
            </a:endParaRPr>
          </a:p>
          <a:p>
            <a:pPr eaLnBrk="1" hangingPunct="1">
              <a:spcBef>
                <a:spcPct val="0"/>
              </a:spcBef>
              <a:buFontTx/>
              <a:buNone/>
            </a:pPr>
            <a:endParaRPr lang="ja-JP" altLang="en-US" sz="1200" dirty="0">
              <a:solidFill>
                <a:srgbClr val="040BC2"/>
              </a:solidFill>
              <a:latin typeface="Arial Narrow" panose="020B0606020202030204" pitchFamily="34" charset="0"/>
            </a:endParaRPr>
          </a:p>
          <a:p>
            <a:pPr eaLnBrk="1" hangingPunct="1">
              <a:spcBef>
                <a:spcPct val="0"/>
              </a:spcBef>
              <a:buFontTx/>
              <a:buNone/>
            </a:pPr>
            <a:r>
              <a:rPr lang="en-US" altLang="ja-JP" sz="1200" b="1" dirty="0">
                <a:solidFill>
                  <a:srgbClr val="040BC2"/>
                </a:solidFill>
                <a:latin typeface="Arial Narrow" panose="020B0606020202030204" pitchFamily="34" charset="0"/>
              </a:rPr>
              <a:t>Superiority in Drug Discovery Research</a:t>
            </a:r>
            <a:endParaRPr lang="ja-JP" altLang="en-US" sz="1200" b="1" dirty="0">
              <a:solidFill>
                <a:srgbClr val="040BC2"/>
              </a:solidFill>
              <a:latin typeface="Arial Narrow" panose="020B0606020202030204" pitchFamily="34" charset="0"/>
            </a:endParaRPr>
          </a:p>
          <a:p>
            <a:pPr eaLnBrk="1" hangingPunct="1">
              <a:spcBef>
                <a:spcPct val="0"/>
              </a:spcBef>
              <a:buFontTx/>
              <a:buNone/>
            </a:pPr>
            <a:r>
              <a:rPr lang="en-US" altLang="ja-JP" sz="1200" dirty="0">
                <a:solidFill>
                  <a:srgbClr val="040BC2"/>
                </a:solidFill>
                <a:latin typeface="Arial Narrow" panose="020B0606020202030204" pitchFamily="34" charset="0"/>
              </a:rPr>
              <a:t>It is essential that your drug discovery research differentiates itself from, or shows superiority over, current “gold standard” drugs or treatments. Hypotheses may suffice in the absence of comparative data. If you do not yet have any such data, describe as much as possible how your research outcomes are superior to current standard treatments.</a:t>
            </a:r>
            <a:endParaRPr lang="ja-JP" altLang="en-US" sz="1200" dirty="0">
              <a:solidFill>
                <a:srgbClr val="040BC2"/>
              </a:solidFill>
              <a:latin typeface="Arial Narrow" panose="020B0606020202030204" pitchFamily="34" charset="0"/>
            </a:endParaRPr>
          </a:p>
          <a:p>
            <a:pPr eaLnBrk="1" hangingPunct="1">
              <a:spcBef>
                <a:spcPct val="0"/>
              </a:spcBef>
              <a:buFontTx/>
              <a:buNone/>
            </a:pPr>
            <a:endParaRPr lang="ja-JP" altLang="en-US" sz="1200" dirty="0">
              <a:solidFill>
                <a:srgbClr val="040BC2"/>
              </a:solidFill>
              <a:latin typeface="Arial Narrow" panose="020B0606020202030204" pitchFamily="34" charset="0"/>
            </a:endParaRPr>
          </a:p>
          <a:p>
            <a:pPr eaLnBrk="1" hangingPunct="1">
              <a:spcBef>
                <a:spcPct val="0"/>
              </a:spcBef>
              <a:buFontTx/>
              <a:buNone/>
            </a:pPr>
            <a:r>
              <a:rPr lang="en-US" altLang="ja-JP" sz="1200" b="1" dirty="0">
                <a:solidFill>
                  <a:srgbClr val="040BC2"/>
                </a:solidFill>
                <a:latin typeface="Arial Narrow" panose="020B0606020202030204" pitchFamily="34" charset="0"/>
              </a:rPr>
              <a:t>Sample Comparison of Your Research Outcomes to Competing Products &amp; Technologies</a:t>
            </a:r>
            <a:endParaRPr lang="ja-JP" altLang="en-US" sz="1200" b="1" dirty="0">
              <a:solidFill>
                <a:srgbClr val="040BC2"/>
              </a:solidFill>
              <a:latin typeface="Arial Narrow" panose="020B0606020202030204" pitchFamily="34" charset="0"/>
            </a:endParaRPr>
          </a:p>
          <a:p>
            <a:pPr eaLnBrk="1" hangingPunct="1">
              <a:spcBef>
                <a:spcPct val="0"/>
              </a:spcBef>
              <a:buFontTx/>
              <a:buNone/>
            </a:pPr>
            <a:r>
              <a:rPr lang="en-US" altLang="ja-JP" sz="1200" dirty="0">
                <a:solidFill>
                  <a:srgbClr val="040BC2"/>
                </a:solidFill>
                <a:latin typeface="Arial Narrow" panose="020B0606020202030204" pitchFamily="34" charset="0"/>
              </a:rPr>
              <a:t>Superiority over competing technologies and the current “gold standard” might include, for example:</a:t>
            </a:r>
            <a:endParaRPr lang="ja-JP" altLang="en-US" sz="1200" dirty="0">
              <a:solidFill>
                <a:srgbClr val="040BC2"/>
              </a:solidFill>
              <a:latin typeface="Arial Narrow" panose="020B0606020202030204" pitchFamily="34" charset="0"/>
            </a:endParaRPr>
          </a:p>
          <a:p>
            <a:pPr marL="171450" indent="-171450" eaLnBrk="1" hangingPunct="1">
              <a:spcBef>
                <a:spcPct val="0"/>
              </a:spcBef>
              <a:buFont typeface="Wingdings" panose="05000000000000000000" pitchFamily="2" charset="2"/>
              <a:buChar char="l"/>
            </a:pPr>
            <a:r>
              <a:rPr lang="en-US" altLang="ja-JP" sz="1200" dirty="0">
                <a:solidFill>
                  <a:srgbClr val="040BC2"/>
                </a:solidFill>
                <a:latin typeface="Arial Narrow" panose="020B0606020202030204" pitchFamily="34" charset="0"/>
              </a:rPr>
              <a:t>Efficacy (accuracy, sensitivity, etc.)</a:t>
            </a:r>
          </a:p>
          <a:p>
            <a:pPr marL="171450" indent="-171450" eaLnBrk="1" hangingPunct="1">
              <a:spcBef>
                <a:spcPct val="0"/>
              </a:spcBef>
              <a:buFont typeface="Wingdings" panose="05000000000000000000" pitchFamily="2" charset="2"/>
              <a:buChar char="l"/>
            </a:pPr>
            <a:r>
              <a:rPr lang="en-US" altLang="ja-JP" sz="1200" dirty="0">
                <a:solidFill>
                  <a:srgbClr val="040BC2"/>
                </a:solidFill>
                <a:latin typeface="Arial Narrow" panose="020B0606020202030204" pitchFamily="34" charset="0"/>
              </a:rPr>
              <a:t>Uniqueness (differentiation)</a:t>
            </a:r>
          </a:p>
          <a:p>
            <a:pPr marL="171450" indent="-171450" eaLnBrk="1" hangingPunct="1">
              <a:spcBef>
                <a:spcPct val="0"/>
              </a:spcBef>
              <a:buFont typeface="Wingdings" panose="05000000000000000000" pitchFamily="2" charset="2"/>
              <a:buChar char="l"/>
            </a:pPr>
            <a:r>
              <a:rPr lang="en-US" altLang="ja-JP" sz="1200" dirty="0">
                <a:solidFill>
                  <a:srgbClr val="040BC2"/>
                </a:solidFill>
                <a:latin typeface="Arial Narrow" panose="020B0606020202030204" pitchFamily="34" charset="0"/>
              </a:rPr>
              <a:t>Convenience (operability, etc.)</a:t>
            </a:r>
          </a:p>
          <a:p>
            <a:pPr marL="171450" indent="-171450" eaLnBrk="1" hangingPunct="1">
              <a:spcBef>
                <a:spcPct val="0"/>
              </a:spcBef>
              <a:buFont typeface="Wingdings" panose="05000000000000000000" pitchFamily="2" charset="2"/>
              <a:buChar char="l"/>
            </a:pPr>
            <a:r>
              <a:rPr lang="en-US" altLang="ja-JP" sz="1200" dirty="0">
                <a:solidFill>
                  <a:srgbClr val="040BC2"/>
                </a:solidFill>
                <a:latin typeface="Arial Narrow" panose="020B0606020202030204" pitchFamily="34" charset="0"/>
              </a:rPr>
              <a:t>Safety, side effects, etc.</a:t>
            </a:r>
          </a:p>
          <a:p>
            <a:pPr marL="171450" indent="-171450" eaLnBrk="1" hangingPunct="1">
              <a:spcBef>
                <a:spcPct val="0"/>
              </a:spcBef>
              <a:buFont typeface="Wingdings" panose="05000000000000000000" pitchFamily="2" charset="2"/>
              <a:buChar char="l"/>
            </a:pPr>
            <a:r>
              <a:rPr lang="en-US" altLang="ja-JP" sz="1200" dirty="0">
                <a:solidFill>
                  <a:srgbClr val="040BC2"/>
                </a:solidFill>
                <a:latin typeface="Arial Narrow" panose="020B0606020202030204" pitchFamily="34" charset="0"/>
              </a:rPr>
              <a:t>Economic benefits (e.g., significantly lower drug or ingredient production costs)</a:t>
            </a:r>
            <a:endParaRPr lang="ja-JP" altLang="en-US" sz="1200" dirty="0">
              <a:solidFill>
                <a:srgbClr val="040BC2"/>
              </a:solidFill>
              <a:latin typeface="Arial Narrow" panose="020B0606020202030204" pitchFamily="34" charset="0"/>
            </a:endParaRPr>
          </a:p>
        </p:txBody>
      </p:sp>
    </p:spTree>
    <p:extLst>
      <p:ext uri="{BB962C8B-B14F-4D97-AF65-F5344CB8AC3E}">
        <p14:creationId xmlns:p14="http://schemas.microsoft.com/office/powerpoint/2010/main" val="3380459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latin typeface="Arial Narrow" panose="020B0606020202030204" pitchFamily="34" charset="0"/>
              </a:rPr>
              <a:pPr>
                <a:spcBef>
                  <a:spcPct val="0"/>
                </a:spcBef>
                <a:buFontTx/>
                <a:buNone/>
              </a:pPr>
              <a:t>8</a:t>
            </a:fld>
            <a:endParaRPr lang="ja-JP" altLang="en-US" sz="900" dirty="0">
              <a:solidFill>
                <a:srgbClr val="898989"/>
              </a:solidFill>
              <a:latin typeface="Arial Narrow" panose="020B0606020202030204" pitchFamily="34" charset="0"/>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7"/>
            <a:ext cx="5287308"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r>
              <a:rPr lang="en-US" altLang="ja-JP" dirty="0">
                <a:latin typeface="Arial Narrow" panose="020B0606020202030204" pitchFamily="34" charset="0"/>
              </a:rPr>
              <a:t>Advantage of this study over competing studies</a:t>
            </a:r>
            <a:r>
              <a:rPr kumimoji="1" lang="en-US" altLang="ja-JP" dirty="0">
                <a:latin typeface="Arial Narrow" panose="020B0606020202030204" pitchFamily="34" charset="0"/>
              </a:rPr>
              <a:t> (2)  </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lIns="36000" tIns="36000" rIns="36000" bIns="36000">
              <a:noAutofit/>
            </a:bodyPr>
            <a:lstStyle/>
            <a:p>
              <a:pPr>
                <a:lnSpc>
                  <a:spcPts val="720"/>
                </a:lnSpc>
              </a:pPr>
              <a:r>
                <a:rPr lang="en-US" altLang="ja-JP" sz="600" dirty="0">
                  <a:latin typeface="Arial Narrow" panose="020B0606020202030204" pitchFamily="34" charset="0"/>
                  <a:ea typeface="メイリオ" panose="020B0604030504040204" pitchFamily="50" charset="-128"/>
                </a:rPr>
                <a:t>DSANJ</a:t>
              </a:r>
              <a:r>
                <a:rPr lang="ja-JP" altLang="en-US" sz="600" dirty="0">
                  <a:latin typeface="Arial Narrow" panose="020B0606020202030204" pitchFamily="34" charset="0"/>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square" lIns="36000" tIns="36000" rIns="36000" bIns="36000" rtlCol="0">
              <a:noAutofit/>
            </a:bodyPr>
            <a:lstStyle/>
            <a:p>
              <a:pPr>
                <a:lnSpc>
                  <a:spcPts val="720"/>
                </a:lnSpc>
              </a:pP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Arial Narrow" panose="020B0606020202030204" pitchFamily="34" charset="0"/>
                  <a:ea typeface="メイリオ" panose="020B0604030504040204" pitchFamily="50" charset="-128"/>
                  <a:cs typeface="Calibri" panose="020F0502020204030204" pitchFamily="34" charset="0"/>
                </a:rPr>
                <a:t> </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Arial Narrow" panose="020B0606020202030204" pitchFamily="34" charset="0"/>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square" lIns="36000" tIns="36000" rIns="36000" bIns="36000" rtlCol="0">
              <a:noAutofit/>
            </a:bodyPr>
            <a:lstStyle/>
            <a:p>
              <a:r>
                <a:rPr lang="en-US" altLang="ja-JP" sz="600" dirty="0">
                  <a:latin typeface="Arial Narrow" panose="020B0606020202030204" pitchFamily="34" charset="0"/>
                  <a:ea typeface="メイリオ" panose="020B0604030504040204" pitchFamily="50" charset="-128"/>
                  <a:cs typeface="Calibri" panose="020F0502020204030204" pitchFamily="34" charset="0"/>
                </a:rPr>
                <a:t>Copyright © 2025 Drug Seeds Alliance Network Japan</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 (DSANJ)</a:t>
              </a:r>
            </a:p>
          </p:txBody>
        </p:sp>
      </p:grpSp>
    </p:spTree>
    <p:extLst>
      <p:ext uri="{BB962C8B-B14F-4D97-AF65-F5344CB8AC3E}">
        <p14:creationId xmlns:p14="http://schemas.microsoft.com/office/powerpoint/2010/main" val="3914126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latin typeface="Arial Narrow" panose="020B0606020202030204" pitchFamily="34" charset="0"/>
              </a:rPr>
              <a:pPr>
                <a:spcBef>
                  <a:spcPct val="0"/>
                </a:spcBef>
                <a:buFontTx/>
                <a:buNone/>
              </a:pPr>
              <a:t>9</a:t>
            </a:fld>
            <a:endParaRPr lang="ja-JP" altLang="en-US" sz="900" dirty="0">
              <a:solidFill>
                <a:srgbClr val="898989"/>
              </a:solidFill>
              <a:latin typeface="Arial Narrow" panose="020B0606020202030204" pitchFamily="34" charset="0"/>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6"/>
            <a:ext cx="6751518" cy="361463"/>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r>
              <a:rPr kumimoji="1" lang="en-US" altLang="ja-JP" dirty="0">
                <a:latin typeface="Arial Narrow" panose="020B0606020202030204" pitchFamily="34" charset="0"/>
              </a:rPr>
              <a:t>Plan for practical application and collaboration with companies (1)</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4" y="682024"/>
            <a:ext cx="5784366" cy="3614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r>
              <a:rPr lang="en-US" altLang="ja-JP" sz="1400" b="1" dirty="0">
                <a:solidFill>
                  <a:schemeClr val="tx1"/>
                </a:solidFill>
                <a:latin typeface="Arial Narrow" panose="020B0606020202030204" pitchFamily="34" charset="0"/>
              </a:rPr>
              <a:t>1) Goal and its plan for research and/or development</a:t>
            </a:r>
            <a:endParaRPr lang="ja-JP" altLang="en-US" sz="1400" b="1" dirty="0">
              <a:solidFill>
                <a:schemeClr val="accent6"/>
              </a:solidFill>
              <a:latin typeface="Arial Narrow" panose="020B0606020202030204" pitchFamily="34" charset="0"/>
            </a:endParaRP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lIns="36000" tIns="36000" rIns="36000" bIns="36000">
              <a:noAutofit/>
            </a:bodyPr>
            <a:lstStyle/>
            <a:p>
              <a:pPr>
                <a:lnSpc>
                  <a:spcPts val="720"/>
                </a:lnSpc>
              </a:pPr>
              <a:r>
                <a:rPr lang="en-US" altLang="ja-JP" sz="600" dirty="0">
                  <a:latin typeface="Arial Narrow" panose="020B0606020202030204" pitchFamily="34" charset="0"/>
                  <a:ea typeface="メイリオ" panose="020B0604030504040204" pitchFamily="50" charset="-128"/>
                </a:rPr>
                <a:t>DSANJ</a:t>
              </a:r>
              <a:r>
                <a:rPr lang="ja-JP" altLang="en-US" sz="600" dirty="0">
                  <a:latin typeface="Arial Narrow" panose="020B0606020202030204" pitchFamily="34" charset="0"/>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square" lIns="36000" tIns="36000" rIns="36000" bIns="36000" rtlCol="0">
              <a:noAutofit/>
            </a:bodyPr>
            <a:lstStyle/>
            <a:p>
              <a:pPr>
                <a:lnSpc>
                  <a:spcPts val="720"/>
                </a:lnSpc>
              </a:pP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Arial Narrow" panose="020B0606020202030204" pitchFamily="34" charset="0"/>
                  <a:ea typeface="メイリオ" panose="020B0604030504040204" pitchFamily="50" charset="-128"/>
                  <a:cs typeface="Calibri" panose="020F0502020204030204" pitchFamily="34" charset="0"/>
                </a:rPr>
                <a:t> </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Arial Narrow" panose="020B0606020202030204" pitchFamily="34" charset="0"/>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square" lIns="36000" tIns="36000" rIns="36000" bIns="36000" rtlCol="0">
              <a:noAutofit/>
            </a:bodyPr>
            <a:lstStyle/>
            <a:p>
              <a:r>
                <a:rPr lang="en-US" altLang="ja-JP" sz="600" dirty="0">
                  <a:latin typeface="Arial Narrow" panose="020B0606020202030204" pitchFamily="34" charset="0"/>
                  <a:ea typeface="メイリオ" panose="020B0604030504040204" pitchFamily="50" charset="-128"/>
                  <a:cs typeface="Calibri" panose="020F0502020204030204" pitchFamily="34" charset="0"/>
                </a:rPr>
                <a:t>Copyright © 2025 Drug Seeds Alliance Network Japan</a:t>
              </a:r>
              <a:r>
                <a:rPr kumimoji="1" lang="en-US" altLang="ja-JP" sz="600" dirty="0">
                  <a:latin typeface="Arial Narrow" panose="020B0606020202030204" pitchFamily="34" charset="0"/>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C8727BB2-25EE-4611-B2EB-C05FD0B450B5}"/>
              </a:ext>
            </a:extLst>
          </p:cNvPr>
          <p:cNvSpPr txBox="1">
            <a:spLocks noChangeArrowheads="1"/>
          </p:cNvSpPr>
          <p:nvPr/>
        </p:nvSpPr>
        <p:spPr bwMode="auto">
          <a:xfrm>
            <a:off x="311634" y="1290715"/>
            <a:ext cx="5416868" cy="588623"/>
          </a:xfrm>
          <a:prstGeom prst="rect">
            <a:avLst/>
          </a:prstGeom>
          <a:solidFill>
            <a:schemeClr val="accent1">
              <a:lumMod val="20000"/>
              <a:lumOff val="80000"/>
            </a:schemeClr>
          </a:solidFill>
          <a:ln w="9525">
            <a:noFill/>
            <a:miter lim="800000"/>
            <a:headEnd/>
            <a:tailEnd/>
          </a:ln>
        </p:spPr>
        <p:txBody>
          <a:bodyPr wrap="square" lIns="36000" tIns="36000" rIns="36000" b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200" b="1" dirty="0">
                <a:latin typeface="Arial Narrow" panose="020B0606020202030204" pitchFamily="34" charset="0"/>
                <a:ea typeface="+mn-ea"/>
              </a:rPr>
              <a:t>NB: Delete this text box when making your proposal materials.</a:t>
            </a:r>
          </a:p>
          <a:p>
            <a:pPr>
              <a:lnSpc>
                <a:spcPts val="1800"/>
              </a:lnSpc>
              <a:spcBef>
                <a:spcPct val="0"/>
              </a:spcBef>
              <a:buNone/>
              <a:defRPr/>
            </a:pPr>
            <a:r>
              <a:rPr lang="en-US" altLang="ja-JP" sz="1200" b="1" dirty="0">
                <a:solidFill>
                  <a:srgbClr val="040BC2"/>
                </a:solidFill>
                <a:latin typeface="Arial Narrow" panose="020B0606020202030204" pitchFamily="34" charset="0"/>
                <a:ea typeface="+mn-ea"/>
              </a:rPr>
              <a:t>Describe your research’s goals and how you plan to achieve them.</a:t>
            </a:r>
            <a:endParaRPr lang="ja-JP" altLang="en-US" sz="1200" b="1" dirty="0">
              <a:solidFill>
                <a:srgbClr val="040BC2"/>
              </a:solidFill>
              <a:latin typeface="Arial Narrow" panose="020B0606020202030204" pitchFamily="34" charset="0"/>
              <a:ea typeface="+mn-ea"/>
            </a:endParaRPr>
          </a:p>
        </p:txBody>
      </p:sp>
    </p:spTree>
    <p:extLst>
      <p:ext uri="{BB962C8B-B14F-4D97-AF65-F5344CB8AC3E}">
        <p14:creationId xmlns:p14="http://schemas.microsoft.com/office/powerpoint/2010/main" val="31029640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1121</TotalTime>
  <Words>2550</Words>
  <Application>Microsoft Office PowerPoint</Application>
  <PresentationFormat>ワイド画面</PresentationFormat>
  <Paragraphs>161</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Arial</vt:lpstr>
      <vt:lpstr>Arial Narrow</vt:lpstr>
      <vt:lpstr>Calibri</vt:lpstr>
      <vt:lpstr>Times</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中村　舞</dc:creator>
  <cp:lastModifiedBy>津田　真依</cp:lastModifiedBy>
  <cp:revision>71</cp:revision>
  <cp:lastPrinted>2025-04-30T00:36:52Z</cp:lastPrinted>
  <dcterms:created xsi:type="dcterms:W3CDTF">2025-04-22T06:10:07Z</dcterms:created>
  <dcterms:modified xsi:type="dcterms:W3CDTF">2025-06-18T02:10:12Z</dcterms:modified>
</cp:coreProperties>
</file>