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3"/>
  </p:notesMasterIdLst>
  <p:sldIdLst>
    <p:sldId id="683" r:id="rId2"/>
  </p:sldIdLst>
  <p:sldSz cx="6858000" cy="9906000" type="A4"/>
  <p:notesSz cx="6807200" cy="9939338"/>
  <p:defaultTextStyle>
    <a:defPPr>
      <a:defRPr lang="ja-JP"/>
    </a:defPPr>
    <a:lvl1pPr algn="ctr" rtl="0" eaLnBrk="0" fontAlgn="base" hangingPunct="0">
      <a:spcBef>
        <a:spcPct val="0"/>
      </a:spcBef>
      <a:spcAft>
        <a:spcPct val="0"/>
      </a:spcAft>
      <a:defRPr kumimoji="1" sz="1049" kern="1200">
        <a:solidFill>
          <a:schemeClr val="tx1"/>
        </a:solidFill>
        <a:latin typeface="HGPｺﾞｼｯｸM" panose="020B0600000000000000" pitchFamily="50" charset="-128"/>
        <a:ea typeface="HGPｺﾞｼｯｸM" panose="020B0600000000000000" pitchFamily="50" charset="-128"/>
        <a:cs typeface="+mn-cs"/>
      </a:defRPr>
    </a:lvl1pPr>
    <a:lvl2pPr marL="436279" algn="ctr" rtl="0" eaLnBrk="0" fontAlgn="base" hangingPunct="0">
      <a:spcBef>
        <a:spcPct val="0"/>
      </a:spcBef>
      <a:spcAft>
        <a:spcPct val="0"/>
      </a:spcAft>
      <a:defRPr kumimoji="1" sz="1049" kern="1200">
        <a:solidFill>
          <a:schemeClr val="tx1"/>
        </a:solidFill>
        <a:latin typeface="HGPｺﾞｼｯｸM" panose="020B0600000000000000" pitchFamily="50" charset="-128"/>
        <a:ea typeface="HGPｺﾞｼｯｸM" panose="020B0600000000000000" pitchFamily="50" charset="-128"/>
        <a:cs typeface="+mn-cs"/>
      </a:defRPr>
    </a:lvl2pPr>
    <a:lvl3pPr marL="872558" algn="ctr" rtl="0" eaLnBrk="0" fontAlgn="base" hangingPunct="0">
      <a:spcBef>
        <a:spcPct val="0"/>
      </a:spcBef>
      <a:spcAft>
        <a:spcPct val="0"/>
      </a:spcAft>
      <a:defRPr kumimoji="1" sz="1049" kern="1200">
        <a:solidFill>
          <a:schemeClr val="tx1"/>
        </a:solidFill>
        <a:latin typeface="HGPｺﾞｼｯｸM" panose="020B0600000000000000" pitchFamily="50" charset="-128"/>
        <a:ea typeface="HGPｺﾞｼｯｸM" panose="020B0600000000000000" pitchFamily="50" charset="-128"/>
        <a:cs typeface="+mn-cs"/>
      </a:defRPr>
    </a:lvl3pPr>
    <a:lvl4pPr marL="1308837" algn="ctr" rtl="0" eaLnBrk="0" fontAlgn="base" hangingPunct="0">
      <a:spcBef>
        <a:spcPct val="0"/>
      </a:spcBef>
      <a:spcAft>
        <a:spcPct val="0"/>
      </a:spcAft>
      <a:defRPr kumimoji="1" sz="1049" kern="1200">
        <a:solidFill>
          <a:schemeClr val="tx1"/>
        </a:solidFill>
        <a:latin typeface="HGPｺﾞｼｯｸM" panose="020B0600000000000000" pitchFamily="50" charset="-128"/>
        <a:ea typeface="HGPｺﾞｼｯｸM" panose="020B0600000000000000" pitchFamily="50" charset="-128"/>
        <a:cs typeface="+mn-cs"/>
      </a:defRPr>
    </a:lvl4pPr>
    <a:lvl5pPr marL="1745115" algn="ctr" rtl="0" eaLnBrk="0" fontAlgn="base" hangingPunct="0">
      <a:spcBef>
        <a:spcPct val="0"/>
      </a:spcBef>
      <a:spcAft>
        <a:spcPct val="0"/>
      </a:spcAft>
      <a:defRPr kumimoji="1" sz="1049" kern="1200">
        <a:solidFill>
          <a:schemeClr val="tx1"/>
        </a:solidFill>
        <a:latin typeface="HGPｺﾞｼｯｸM" panose="020B0600000000000000" pitchFamily="50" charset="-128"/>
        <a:ea typeface="HGPｺﾞｼｯｸM" panose="020B0600000000000000" pitchFamily="50" charset="-128"/>
        <a:cs typeface="+mn-cs"/>
      </a:defRPr>
    </a:lvl5pPr>
    <a:lvl6pPr marL="2181394" algn="l" defTabSz="872558" rtl="0" eaLnBrk="1" latinLnBrk="0" hangingPunct="1">
      <a:defRPr kumimoji="1" sz="1049" kern="1200">
        <a:solidFill>
          <a:schemeClr val="tx1"/>
        </a:solidFill>
        <a:latin typeface="HGPｺﾞｼｯｸM" panose="020B0600000000000000" pitchFamily="50" charset="-128"/>
        <a:ea typeface="HGPｺﾞｼｯｸM" panose="020B0600000000000000" pitchFamily="50" charset="-128"/>
        <a:cs typeface="+mn-cs"/>
      </a:defRPr>
    </a:lvl6pPr>
    <a:lvl7pPr marL="2617673" algn="l" defTabSz="872558" rtl="0" eaLnBrk="1" latinLnBrk="0" hangingPunct="1">
      <a:defRPr kumimoji="1" sz="1049" kern="1200">
        <a:solidFill>
          <a:schemeClr val="tx1"/>
        </a:solidFill>
        <a:latin typeface="HGPｺﾞｼｯｸM" panose="020B0600000000000000" pitchFamily="50" charset="-128"/>
        <a:ea typeface="HGPｺﾞｼｯｸM" panose="020B0600000000000000" pitchFamily="50" charset="-128"/>
        <a:cs typeface="+mn-cs"/>
      </a:defRPr>
    </a:lvl7pPr>
    <a:lvl8pPr marL="3053952" algn="l" defTabSz="872558" rtl="0" eaLnBrk="1" latinLnBrk="0" hangingPunct="1">
      <a:defRPr kumimoji="1" sz="1049" kern="1200">
        <a:solidFill>
          <a:schemeClr val="tx1"/>
        </a:solidFill>
        <a:latin typeface="HGPｺﾞｼｯｸM" panose="020B0600000000000000" pitchFamily="50" charset="-128"/>
        <a:ea typeface="HGPｺﾞｼｯｸM" panose="020B0600000000000000" pitchFamily="50" charset="-128"/>
        <a:cs typeface="+mn-cs"/>
      </a:defRPr>
    </a:lvl8pPr>
    <a:lvl9pPr marL="3490231" algn="l" defTabSz="872558" rtl="0" eaLnBrk="1" latinLnBrk="0" hangingPunct="1">
      <a:defRPr kumimoji="1" sz="1049" kern="1200">
        <a:solidFill>
          <a:schemeClr val="tx1"/>
        </a:solidFill>
        <a:latin typeface="HGPｺﾞｼｯｸM" panose="020B0600000000000000" pitchFamily="50" charset="-128"/>
        <a:ea typeface="HGPｺﾞｼｯｸM" panose="020B0600000000000000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1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EBCD"/>
    <a:srgbClr val="FF6600"/>
    <a:srgbClr val="FFB685"/>
    <a:srgbClr val="999999"/>
    <a:srgbClr val="EFF5FB"/>
    <a:srgbClr val="FF9B57"/>
    <a:srgbClr val="FFFF81"/>
    <a:srgbClr val="AAFCAC"/>
    <a:srgbClr val="969696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47" autoAdjust="0"/>
    <p:restoredTop sz="99612" autoAdjust="0"/>
  </p:normalViewPr>
  <p:slideViewPr>
    <p:cSldViewPr snapToObjects="1">
      <p:cViewPr>
        <p:scale>
          <a:sx n="100" d="100"/>
          <a:sy n="100" d="100"/>
        </p:scale>
        <p:origin x="1656" y="72"/>
      </p:cViewPr>
      <p:guideLst>
        <p:guide orient="horz" pos="3121"/>
        <p:guide pos="216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84"/>
    </p:cViewPr>
  </p:sorterViewPr>
  <p:notesViewPr>
    <p:cSldViewPr snapToObjects="1">
      <p:cViewPr varScale="1">
        <p:scale>
          <a:sx n="48" d="100"/>
          <a:sy n="48" d="100"/>
        </p:scale>
        <p:origin x="-1974" y="-102"/>
      </p:cViewPr>
      <p:guideLst>
        <p:guide orient="horz" pos="3130"/>
        <p:guide pos="2143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9990" cy="497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7" tIns="46114" rIns="92227" bIns="46114" numCol="1" anchor="t" anchorCtr="0" compatLnSpc="1">
            <a:prstTxWarp prst="textNoShape">
              <a:avLst/>
            </a:prstTxWarp>
          </a:bodyPr>
          <a:lstStyle>
            <a:lvl1pPr algn="l" defTabSz="921744" eaLnBrk="1" hangingPunct="1">
              <a:defRPr sz="1300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689" y="1"/>
            <a:ext cx="2949990" cy="497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7" tIns="46114" rIns="92227" bIns="46114" numCol="1" anchor="t" anchorCtr="0" compatLnSpc="1">
            <a:prstTxWarp prst="textNoShape">
              <a:avLst/>
            </a:prstTxWarp>
          </a:bodyPr>
          <a:lstStyle>
            <a:lvl1pPr algn="r" defTabSz="921744" eaLnBrk="1" hangingPunct="1">
              <a:defRPr sz="1300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4550" y="744538"/>
            <a:ext cx="2578100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416" y="4720685"/>
            <a:ext cx="5446369" cy="447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7" tIns="46114" rIns="92227" bIns="46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9828"/>
            <a:ext cx="2949990" cy="497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7" tIns="46114" rIns="92227" bIns="46114" numCol="1" anchor="b" anchorCtr="0" compatLnSpc="1">
            <a:prstTxWarp prst="textNoShape">
              <a:avLst/>
            </a:prstTxWarp>
          </a:bodyPr>
          <a:lstStyle>
            <a:lvl1pPr algn="l" defTabSz="921744" eaLnBrk="1" hangingPunct="1">
              <a:defRPr sz="1300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689" y="9439828"/>
            <a:ext cx="2949990" cy="497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7" tIns="46114" rIns="92227" bIns="46114" numCol="1" anchor="b" anchorCtr="0" compatLnSpc="1">
            <a:prstTxWarp prst="textNoShape">
              <a:avLst/>
            </a:prstTxWarp>
          </a:bodyPr>
          <a:lstStyle>
            <a:lvl1pPr algn="r" defTabSz="921744" eaLnBrk="1" hangingPunct="1">
              <a:defRPr sz="1300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6532A1A-00E6-498B-9B57-345E48464D7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51023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145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36279" algn="l" rtl="0" eaLnBrk="0" fontAlgn="base" hangingPunct="0">
      <a:spcBef>
        <a:spcPct val="30000"/>
      </a:spcBef>
      <a:spcAft>
        <a:spcPct val="0"/>
      </a:spcAft>
      <a:defRPr kumimoji="1" sz="1145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872558" algn="l" rtl="0" eaLnBrk="0" fontAlgn="base" hangingPunct="0">
      <a:spcBef>
        <a:spcPct val="30000"/>
      </a:spcBef>
      <a:spcAft>
        <a:spcPct val="0"/>
      </a:spcAft>
      <a:defRPr kumimoji="1" sz="1145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08837" algn="l" rtl="0" eaLnBrk="0" fontAlgn="base" hangingPunct="0">
      <a:spcBef>
        <a:spcPct val="30000"/>
      </a:spcBef>
      <a:spcAft>
        <a:spcPct val="0"/>
      </a:spcAft>
      <a:defRPr kumimoji="1" sz="1145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745115" algn="l" rtl="0" eaLnBrk="0" fontAlgn="base" hangingPunct="0">
      <a:spcBef>
        <a:spcPct val="30000"/>
      </a:spcBef>
      <a:spcAft>
        <a:spcPct val="0"/>
      </a:spcAft>
      <a:defRPr kumimoji="1" sz="1145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181394" algn="l" defTabSz="872558" rtl="0" eaLnBrk="1" latinLnBrk="0" hangingPunct="1">
      <a:defRPr kumimoji="1" sz="1145" kern="1200">
        <a:solidFill>
          <a:schemeClr val="tx1"/>
        </a:solidFill>
        <a:latin typeface="+mn-lt"/>
        <a:ea typeface="+mn-ea"/>
        <a:cs typeface="+mn-cs"/>
      </a:defRPr>
    </a:lvl6pPr>
    <a:lvl7pPr marL="2617673" algn="l" defTabSz="872558" rtl="0" eaLnBrk="1" latinLnBrk="0" hangingPunct="1">
      <a:defRPr kumimoji="1" sz="1145" kern="1200">
        <a:solidFill>
          <a:schemeClr val="tx1"/>
        </a:solidFill>
        <a:latin typeface="+mn-lt"/>
        <a:ea typeface="+mn-ea"/>
        <a:cs typeface="+mn-cs"/>
      </a:defRPr>
    </a:lvl7pPr>
    <a:lvl8pPr marL="3053952" algn="l" defTabSz="872558" rtl="0" eaLnBrk="1" latinLnBrk="0" hangingPunct="1">
      <a:defRPr kumimoji="1" sz="1145" kern="1200">
        <a:solidFill>
          <a:schemeClr val="tx1"/>
        </a:solidFill>
        <a:latin typeface="+mn-lt"/>
        <a:ea typeface="+mn-ea"/>
        <a:cs typeface="+mn-cs"/>
      </a:defRPr>
    </a:lvl8pPr>
    <a:lvl9pPr marL="3490231" algn="l" defTabSz="872558" rtl="0" eaLnBrk="1" latinLnBrk="0" hangingPunct="1">
      <a:defRPr kumimoji="1" sz="114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4B61-E967-4B24-8EE0-30DAD469B7FF}" type="datetimeFigureOut">
              <a:rPr kumimoji="1" lang="ja-JP" altLang="en-US" smtClean="0"/>
              <a:t>2018/5/1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7D74-43FB-4550-B7EA-7BF21DB0F0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211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4B61-E967-4B24-8EE0-30DAD469B7FF}" type="datetimeFigureOut">
              <a:rPr kumimoji="1" lang="ja-JP" altLang="en-US" smtClean="0"/>
              <a:t>2018/5/1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7D74-43FB-4550-B7EA-7BF21DB0F0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96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4B61-E967-4B24-8EE0-30DAD469B7FF}" type="datetimeFigureOut">
              <a:rPr kumimoji="1" lang="ja-JP" altLang="en-US" smtClean="0"/>
              <a:t>2018/5/1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7D74-43FB-4550-B7EA-7BF21DB0F0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342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4B61-E967-4B24-8EE0-30DAD469B7FF}" type="datetimeFigureOut">
              <a:rPr kumimoji="1" lang="ja-JP" altLang="en-US" smtClean="0"/>
              <a:t>2018/5/1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7D74-43FB-4550-B7EA-7BF21DB0F0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516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4B61-E967-4B24-8EE0-30DAD469B7FF}" type="datetimeFigureOut">
              <a:rPr kumimoji="1" lang="ja-JP" altLang="en-US" smtClean="0"/>
              <a:t>2018/5/1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7D74-43FB-4550-B7EA-7BF21DB0F0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000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4B61-E967-4B24-8EE0-30DAD469B7FF}" type="datetimeFigureOut">
              <a:rPr kumimoji="1" lang="ja-JP" altLang="en-US" smtClean="0"/>
              <a:t>2018/5/1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7D74-43FB-4550-B7EA-7BF21DB0F0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67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4B61-E967-4B24-8EE0-30DAD469B7FF}" type="datetimeFigureOut">
              <a:rPr kumimoji="1" lang="ja-JP" altLang="en-US" smtClean="0"/>
              <a:t>2018/5/1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7D74-43FB-4550-B7EA-7BF21DB0F0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00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4B61-E967-4B24-8EE0-30DAD469B7FF}" type="datetimeFigureOut">
              <a:rPr kumimoji="1" lang="ja-JP" altLang="en-US" smtClean="0"/>
              <a:t>2018/5/1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7D74-43FB-4550-B7EA-7BF21DB0F0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638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4B61-E967-4B24-8EE0-30DAD469B7FF}" type="datetimeFigureOut">
              <a:rPr kumimoji="1" lang="ja-JP" altLang="en-US" smtClean="0"/>
              <a:t>2018/5/1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7D74-43FB-4550-B7EA-7BF21DB0F0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2164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4B61-E967-4B24-8EE0-30DAD469B7FF}" type="datetimeFigureOut">
              <a:rPr kumimoji="1" lang="ja-JP" altLang="en-US" smtClean="0"/>
              <a:t>2018/5/1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7D74-43FB-4550-B7EA-7BF21DB0F0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30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4B61-E967-4B24-8EE0-30DAD469B7FF}" type="datetimeFigureOut">
              <a:rPr kumimoji="1" lang="ja-JP" altLang="en-US" smtClean="0"/>
              <a:t>2018/5/1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7D74-43FB-4550-B7EA-7BF21DB0F0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818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F4B61-E967-4B24-8EE0-30DAD469B7FF}" type="datetimeFigureOut">
              <a:rPr kumimoji="1" lang="ja-JP" altLang="en-US" smtClean="0"/>
              <a:t>2018/5/1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E7D74-43FB-4550-B7EA-7BF21DB0F0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7536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7" name="Rectangle 129"/>
          <p:cNvSpPr>
            <a:spLocks noChangeArrowheads="1"/>
          </p:cNvSpPr>
          <p:nvPr/>
        </p:nvSpPr>
        <p:spPr bwMode="auto">
          <a:xfrm>
            <a:off x="2" y="1"/>
            <a:ext cx="6860880" cy="1104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lIns="97976" tIns="97976" rIns="97976" bIns="97976" anchor="t"/>
          <a:lstStyle>
            <a:lvl1pPr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1pPr>
            <a:lvl2pPr marL="469900"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2pPr>
            <a:lvl3pPr marL="939800"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3pPr>
            <a:lvl4pPr marL="1408113"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4pPr>
            <a:lvl5pPr marL="1878013"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5pPr>
            <a:lvl6pPr marL="2335213"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6pPr>
            <a:lvl7pPr marL="2792413"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7pPr>
            <a:lvl8pPr marL="3249613"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8pPr>
            <a:lvl9pPr marL="3706813"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9pPr>
          </a:lstStyle>
          <a:p>
            <a:pPr algn="l"/>
            <a:endParaRPr lang="ja-JP" altLang="en-US" sz="1814" b="1" dirty="0">
              <a:solidFill>
                <a:schemeClr val="tx1">
                  <a:lumMod val="75000"/>
                  <a:lumOff val="25000"/>
                </a:schemeClr>
              </a:solidFill>
              <a:effectLst>
                <a:glow rad="76200">
                  <a:schemeClr val="bg1">
                    <a:alpha val="90000"/>
                  </a:schemeClr>
                </a:glow>
                <a:outerShdw blurRad="50800" dist="38100" dir="2700000" algn="tl" rotWithShape="0">
                  <a:schemeClr val="tx1">
                    <a:lumMod val="75000"/>
                    <a:lumOff val="25000"/>
                    <a:alpha val="40000"/>
                  </a:schemeClr>
                </a:outerShdw>
              </a:effectLst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graphicFrame>
        <p:nvGraphicFramePr>
          <p:cNvPr id="55" name="表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621907"/>
              </p:ext>
            </p:extLst>
          </p:nvPr>
        </p:nvGraphicFramePr>
        <p:xfrm>
          <a:off x="90995" y="7800977"/>
          <a:ext cx="6640005" cy="1798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998"/>
                <a:gridCol w="1354854"/>
                <a:gridCol w="793384"/>
                <a:gridCol w="568111"/>
                <a:gridCol w="106693"/>
                <a:gridCol w="704461"/>
                <a:gridCol w="285649"/>
                <a:gridCol w="568764"/>
                <a:gridCol w="1428091"/>
              </a:tblGrid>
              <a:tr h="3596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会社名</a:t>
                      </a:r>
                      <a:endParaRPr kumimoji="1" lang="ja-JP" altLang="en-US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32659" marR="32659" marT="32659" marB="3265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32659" marR="32659" marT="32659" marB="3265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フ　リ　ガ　ナ</a:t>
                      </a:r>
                      <a:r>
                        <a:rPr kumimoji="1" lang="en-US" altLang="ja-JP" sz="18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/>
                      </a:r>
                      <a:br>
                        <a:rPr kumimoji="1" lang="en-US" altLang="ja-JP" sz="18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</a:br>
                      <a:r>
                        <a:rPr kumimoji="1" lang="ja-JP" altLang="en-US" sz="11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参加者氏名</a:t>
                      </a:r>
                      <a:endParaRPr kumimoji="1" lang="ja-JP" altLang="en-US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32659" marR="32659" marT="32659" marB="3265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32659" marR="32659" marT="32659" marB="3265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32659" marR="32659" marT="32659" marB="3265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32659" marR="32659" marT="32659" marB="3265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96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住　所</a:t>
                      </a:r>
                      <a:endParaRPr kumimoji="1" lang="ja-JP" altLang="en-US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32659" marR="32659" marT="32659" marB="3265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〒</a:t>
                      </a:r>
                      <a:endParaRPr kumimoji="1" lang="ja-JP" altLang="en-US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32659" marR="32659" marT="32659" marB="3265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32659" marR="32659" marT="32659" marB="3265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32659" marR="32659" marT="32659" marB="3265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96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電 話</a:t>
                      </a:r>
                      <a:endParaRPr kumimoji="1" lang="ja-JP" altLang="en-US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32659" marR="32659" marT="32659" marB="3265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1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32659" marR="32659" marT="32659" marB="3265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ＦＡＸ</a:t>
                      </a:r>
                      <a:endParaRPr kumimoji="1" lang="en-US" altLang="ja-JP" sz="11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32659" marR="32659" marT="32659" marB="3265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kumimoji="1" lang="en-US" altLang="ja-JP" sz="11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32659" marR="32659" marT="32659" marB="3265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ｅ</a:t>
                      </a:r>
                      <a:r>
                        <a:rPr kumimoji="1" lang="en-US" altLang="ja-JP" sz="11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-mail</a:t>
                      </a:r>
                    </a:p>
                  </a:txBody>
                  <a:tcPr marL="32659" marR="32659" marT="32659" marB="3265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1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32659" marR="32659" marT="32659" marB="3265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96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業 種</a:t>
                      </a:r>
                      <a:endParaRPr kumimoji="1" lang="ja-JP" altLang="en-US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32659" marR="32659" marT="32659" marB="3265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/>
                      <a:endParaRPr kumimoji="1" lang="en-US" altLang="ja-JP" sz="11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32659" marR="32659" marT="32659" marB="3265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2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2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従業員数</a:t>
                      </a:r>
                      <a:endParaRPr kumimoji="1" lang="en-US" altLang="ja-JP" sz="11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32659" marR="32659" marT="32659" marB="3265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名</a:t>
                      </a:r>
                      <a:endParaRPr kumimoji="1" lang="en-US" altLang="ja-JP" sz="11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32659" marR="195951" marT="32659" marB="3265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96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資本金</a:t>
                      </a:r>
                      <a:endParaRPr kumimoji="1" lang="ja-JP" altLang="en-US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32659" marR="32659" marT="32659" marB="3265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kumimoji="1" lang="ja-JP" altLang="en-US" sz="11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万円</a:t>
                      </a:r>
                      <a:endParaRPr kumimoji="1" lang="ja-JP" altLang="en-US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32659" marR="228610" marT="32659" marB="3265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kumimoji="1" lang="ja-JP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36000" marR="72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di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会員番号</a:t>
                      </a:r>
                      <a:endParaRPr kumimoji="1" lang="en-US" altLang="ja-JP" sz="11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32659" marR="65317" marT="32659" marB="3265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endParaRPr kumimoji="1" lang="en-US" altLang="ja-JP" sz="11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32659" marR="32659" marT="32659" marB="3265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kumimoji="1" lang="ja-JP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36000" marR="72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2" name="Rectangle 589"/>
          <p:cNvSpPr>
            <a:spLocks noChangeArrowheads="1"/>
          </p:cNvSpPr>
          <p:nvPr/>
        </p:nvSpPr>
        <p:spPr bwMode="auto">
          <a:xfrm>
            <a:off x="2608437" y="50865"/>
            <a:ext cx="717775" cy="288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lIns="0" tIns="43606" rIns="0" bIns="43606"/>
          <a:lstStyle>
            <a:lvl1pPr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1pPr>
            <a:lvl2pPr marL="469900"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2pPr>
            <a:lvl3pPr marL="939800"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3pPr>
            <a:lvl4pPr marL="1408113"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4pPr>
            <a:lvl5pPr marL="1878013"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5pPr>
            <a:lvl6pPr marL="2335213"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6pPr>
            <a:lvl7pPr marL="2792413"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7pPr>
            <a:lvl8pPr marL="3249613"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8pPr>
            <a:lvl9pPr marL="3706813"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9pPr>
          </a:lstStyle>
          <a:p>
            <a:pPr algn="l">
              <a:spcBef>
                <a:spcPct val="15000"/>
              </a:spcBef>
            </a:pPr>
            <a:r>
              <a:rPr lang="ja-JP" altLang="en-US" sz="1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主催 ：大阪商工</a:t>
            </a:r>
            <a:r>
              <a:rPr lang="ja-JP" altLang="en-US" sz="1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会議所中央支部</a:t>
            </a:r>
            <a:endParaRPr lang="ja-JP" altLang="en-US" sz="1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7496" name="Rectangle 328"/>
          <p:cNvSpPr>
            <a:spLocks noChangeArrowheads="1"/>
          </p:cNvSpPr>
          <p:nvPr/>
        </p:nvSpPr>
        <p:spPr bwMode="auto">
          <a:xfrm>
            <a:off x="548022" y="350352"/>
            <a:ext cx="5779746" cy="288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lIns="0" tIns="43606" rIns="0" bIns="43606"/>
          <a:lstStyle>
            <a:lvl1pPr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1pPr>
            <a:lvl2pPr marL="469900"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2pPr>
            <a:lvl3pPr marL="939800"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3pPr>
            <a:lvl4pPr marL="1408113"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4pPr>
            <a:lvl5pPr marL="1878013"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5pPr>
            <a:lvl6pPr marL="2335213"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6pPr>
            <a:lvl7pPr marL="2792413"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7pPr>
            <a:lvl8pPr marL="3249613"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8pPr>
            <a:lvl9pPr marL="3706813"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9pPr>
          </a:lstStyle>
          <a:p>
            <a:pPr>
              <a:spcBef>
                <a:spcPct val="15000"/>
              </a:spcBef>
            </a:pPr>
            <a:r>
              <a:rPr lang="en-US" altLang="ja-JP" sz="3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『</a:t>
            </a:r>
            <a:r>
              <a:rPr lang="ja-JP" altLang="en-US" sz="3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自社株評価の仕方</a:t>
            </a:r>
            <a:r>
              <a:rPr lang="en-US" altLang="ja-JP" sz="3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』</a:t>
            </a:r>
            <a:r>
              <a:rPr lang="ja-JP" altLang="en-US" sz="3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講習会</a:t>
            </a:r>
          </a:p>
        </p:txBody>
      </p:sp>
      <p:sp>
        <p:nvSpPr>
          <p:cNvPr id="7757" name="Rectangle 589"/>
          <p:cNvSpPr>
            <a:spLocks noChangeArrowheads="1"/>
          </p:cNvSpPr>
          <p:nvPr/>
        </p:nvSpPr>
        <p:spPr bwMode="auto">
          <a:xfrm>
            <a:off x="146472" y="2250363"/>
            <a:ext cx="4109876" cy="288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lIns="0" tIns="43606" rIns="0" bIns="43606"/>
          <a:lstStyle>
            <a:lvl1pPr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1pPr>
            <a:lvl2pPr marL="469900"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2pPr>
            <a:lvl3pPr marL="939800"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3pPr>
            <a:lvl4pPr marL="1408113"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4pPr>
            <a:lvl5pPr marL="1878013"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5pPr>
            <a:lvl6pPr marL="2335213"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6pPr>
            <a:lvl7pPr marL="2792413"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7pPr>
            <a:lvl8pPr marL="3249613"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8pPr>
            <a:lvl9pPr marL="3706813"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9pPr>
          </a:lstStyle>
          <a:p>
            <a:pPr algn="l">
              <a:spcBef>
                <a:spcPct val="15000"/>
              </a:spcBef>
            </a:pPr>
            <a:r>
              <a:rPr lang="ja-JP" altLang="en-US" sz="1400" dirty="0" smtClean="0">
                <a:solidFill>
                  <a:schemeClr val="accent6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◆</a:t>
            </a:r>
            <a:r>
              <a:rPr lang="ja-JP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日時 ： 平成</a:t>
            </a:r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３０年</a:t>
            </a:r>
            <a:r>
              <a:rPr lang="ja-JP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７月２６日</a:t>
            </a:r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（木</a:t>
            </a:r>
            <a:r>
              <a:rPr lang="ja-JP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）　 ＰＭ ２：００ ～ ４：００</a:t>
            </a:r>
            <a:endParaRPr lang="ja-JP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7776" name="Rectangle 608"/>
          <p:cNvSpPr>
            <a:spLocks noChangeArrowheads="1"/>
          </p:cNvSpPr>
          <p:nvPr/>
        </p:nvSpPr>
        <p:spPr bwMode="auto">
          <a:xfrm>
            <a:off x="3509963" y="2761510"/>
            <a:ext cx="3263405" cy="2487125"/>
          </a:xfrm>
          <a:prstGeom prst="roundRect">
            <a:avLst>
              <a:gd name="adj" fmla="val 2832"/>
            </a:avLst>
          </a:prstGeom>
          <a:noFill/>
          <a:ln w="9525">
            <a:solidFill>
              <a:schemeClr val="accent6"/>
            </a:solidFill>
            <a:prstDash val="sysDash"/>
          </a:ln>
          <a:effectLst/>
        </p:spPr>
        <p:txBody>
          <a:bodyPr wrap="none" lIns="81646" tIns="42456" rIns="81646" bIns="42456" anchor="ctr"/>
          <a:lstStyle>
            <a:lvl1pPr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1pPr>
            <a:lvl2pPr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2pPr>
            <a:lvl3pPr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3pPr>
            <a:lvl4pPr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4pPr>
            <a:lvl5pPr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5pPr>
            <a:lvl6pPr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6pPr>
            <a:lvl7pPr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7pPr>
            <a:lvl8pPr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8pPr>
            <a:lvl9pPr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9pPr>
          </a:lstStyle>
          <a:p>
            <a:pPr>
              <a:spcBef>
                <a:spcPct val="10000"/>
              </a:spcBef>
            </a:pPr>
            <a:endParaRPr lang="ja-JP" altLang="en-US" sz="127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7779" name="Rectangle 611"/>
          <p:cNvSpPr>
            <a:spLocks noChangeArrowheads="1"/>
          </p:cNvSpPr>
          <p:nvPr/>
        </p:nvSpPr>
        <p:spPr bwMode="auto">
          <a:xfrm>
            <a:off x="3556000" y="2783712"/>
            <a:ext cx="3185617" cy="898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lIns="65317" tIns="43606" rIns="65317" bIns="43606"/>
          <a:lstStyle>
            <a:lvl1pPr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1pPr>
            <a:lvl2pPr marL="469900"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2pPr>
            <a:lvl3pPr marL="939800"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3pPr>
            <a:lvl4pPr marL="1408113"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4pPr>
            <a:lvl5pPr marL="1878013"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5pPr>
            <a:lvl6pPr marL="2335213"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6pPr>
            <a:lvl7pPr marL="2792413"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7pPr>
            <a:lvl8pPr marL="3249613"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8pPr>
            <a:lvl9pPr marL="3706813"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9pPr>
          </a:lstStyle>
          <a:p>
            <a:pPr algn="l">
              <a:lnSpc>
                <a:spcPts val="1600"/>
              </a:lnSpc>
              <a:spcBef>
                <a:spcPts val="300"/>
              </a:spcBef>
            </a:pPr>
            <a:r>
              <a:rPr lang="en-US" altLang="ja-JP" sz="11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【</a:t>
            </a:r>
            <a:r>
              <a:rPr lang="ja-JP" altLang="en-US" sz="11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講師プロフィール</a:t>
            </a:r>
            <a:r>
              <a:rPr lang="en-US" altLang="ja-JP" sz="11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】</a:t>
            </a:r>
          </a:p>
          <a:p>
            <a:pPr algn="l">
              <a:lnSpc>
                <a:spcPts val="1600"/>
              </a:lnSpc>
              <a:spcBef>
                <a:spcPts val="300"/>
              </a:spcBef>
            </a:pP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平成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７年大同生命入社。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本社運用部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/>
            </a:r>
            <a:b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</a:b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門を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経て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、営業管理職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を経験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。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/>
            </a:r>
            <a:b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</a:b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その後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、数ヵ月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の外部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機関研修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受講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/>
            </a:r>
            <a:b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</a:b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を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経て金融全般に関する知識と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相続・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/>
            </a:r>
            <a:b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</a:b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事業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承継対策の実務を経験し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、大同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/>
            </a:r>
            <a:b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</a:b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生命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「ＦＰ・相続シニアコンサルタント」に就任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。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/>
            </a:r>
            <a:b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</a:b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現在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、相続・事業承継対策のプロフェッショナルとして活躍中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。</a:t>
            </a:r>
            <a:endParaRPr lang="en-US" altLang="ja-JP" dirty="0" smtClean="0">
              <a:solidFill>
                <a:schemeClr val="tx1">
                  <a:lumMod val="75000"/>
                  <a:lumOff val="25000"/>
                </a:schemeClr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algn="l">
              <a:lnSpc>
                <a:spcPts val="1600"/>
              </a:lnSpc>
              <a:spcBef>
                <a:spcPts val="300"/>
              </a:spcBef>
            </a:pP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保有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資格：１級ファイナンシャル・プランニング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技能士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/>
            </a:r>
            <a:b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</a:b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　　　　　</a:t>
            </a:r>
            <a:r>
              <a:rPr lang="ja-JP" altLang="en-US" sz="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日本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証券アナリスト協会検定会員</a:t>
            </a:r>
          </a:p>
        </p:txBody>
      </p:sp>
      <p:sp>
        <p:nvSpPr>
          <p:cNvPr id="7820" name="Rectangle 652"/>
          <p:cNvSpPr>
            <a:spLocks noChangeArrowheads="1"/>
          </p:cNvSpPr>
          <p:nvPr/>
        </p:nvSpPr>
        <p:spPr bwMode="auto">
          <a:xfrm>
            <a:off x="65044" y="7490582"/>
            <a:ext cx="6506603" cy="34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6699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lIns="32659" tIns="43606" rIns="32659" bIns="43606"/>
          <a:lstStyle>
            <a:lvl1pPr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1pPr>
            <a:lvl2pPr marL="469900"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2pPr>
            <a:lvl3pPr marL="939800"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3pPr>
            <a:lvl4pPr marL="1408113"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4pPr>
            <a:lvl5pPr marL="1878013"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5pPr>
            <a:lvl6pPr marL="2335213"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6pPr>
            <a:lvl7pPr marL="2792413"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7pPr>
            <a:lvl8pPr marL="3249613"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8pPr>
            <a:lvl9pPr marL="3706813"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9pPr>
          </a:lstStyle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◎大阪商工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会議所中央支部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行　　ＦＡＸ</a:t>
            </a:r>
            <a:r>
              <a:rPr lang="en-US" altLang="ja-JP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06-6944-6434</a:t>
            </a:r>
            <a:r>
              <a:rPr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～「自社株評価の仕方」講習会　受講申込書～</a:t>
            </a:r>
            <a:endParaRPr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840" y="3078091"/>
            <a:ext cx="829348" cy="887003"/>
          </a:xfrm>
          <a:prstGeom prst="rect">
            <a:avLst/>
          </a:prstGeom>
          <a:effectLst/>
        </p:spPr>
      </p:pic>
      <p:sp>
        <p:nvSpPr>
          <p:cNvPr id="7726" name="Rectangle 558"/>
          <p:cNvSpPr>
            <a:spLocks noChangeArrowheads="1"/>
          </p:cNvSpPr>
          <p:nvPr/>
        </p:nvSpPr>
        <p:spPr bwMode="auto">
          <a:xfrm>
            <a:off x="232144" y="1161029"/>
            <a:ext cx="6484073" cy="34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6699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lIns="32659" tIns="43606" rIns="32659" bIns="43606"/>
          <a:lstStyle>
            <a:lvl1pPr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1pPr>
            <a:lvl2pPr marL="469900"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2pPr>
            <a:lvl3pPr marL="939800"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3pPr>
            <a:lvl4pPr marL="1408113"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4pPr>
            <a:lvl5pPr marL="1878013"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5pPr>
            <a:lvl6pPr marL="2335213"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6pPr>
            <a:lvl7pPr marL="2792413"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7pPr>
            <a:lvl8pPr marL="3249613"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8pPr>
            <a:lvl9pPr marL="3706813"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9pPr>
          </a:lstStyle>
          <a:p>
            <a:pPr algn="l">
              <a:spcBef>
                <a:spcPts val="726"/>
              </a:spcBef>
            </a:pPr>
            <a:r>
              <a:rPr lang="ja-JP" altLang="en-US" sz="1270" dirty="0">
                <a:solidFill>
                  <a:schemeClr val="tx1">
                    <a:lumMod val="85000"/>
                    <a:lumOff val="1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昨今の企業経営者が直面する課題の一つとして「相続・事業承継」の問題がございます。</a:t>
            </a:r>
          </a:p>
          <a:p>
            <a:pPr algn="l">
              <a:spcBef>
                <a:spcPts val="726"/>
              </a:spcBef>
            </a:pPr>
            <a:r>
              <a:rPr lang="ja-JP" altLang="en-US" sz="1270" dirty="0">
                <a:solidFill>
                  <a:schemeClr val="tx1">
                    <a:lumMod val="85000"/>
                    <a:lumOff val="1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円滑な相続・事業承継に向け、自社株に関する対策を十分に講じておくことがとても重要です。</a:t>
            </a:r>
          </a:p>
          <a:p>
            <a:pPr algn="l">
              <a:spcBef>
                <a:spcPts val="726"/>
              </a:spcBef>
            </a:pPr>
            <a:r>
              <a:rPr lang="ja-JP" altLang="en-US" sz="1270" dirty="0">
                <a:solidFill>
                  <a:schemeClr val="tx1">
                    <a:lumMod val="85000"/>
                    <a:lumOff val="1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そこで、相続・事業承継のプロが、自社株の評価方法・ポイントについて分かりやすく解説します。</a:t>
            </a:r>
          </a:p>
        </p:txBody>
      </p:sp>
      <p:grpSp>
        <p:nvGrpSpPr>
          <p:cNvPr id="5" name="グループ化 4"/>
          <p:cNvGrpSpPr/>
          <p:nvPr/>
        </p:nvGrpSpPr>
        <p:grpSpPr>
          <a:xfrm>
            <a:off x="4986831" y="1659300"/>
            <a:ext cx="877723" cy="150980"/>
            <a:chOff x="5254884" y="2890838"/>
            <a:chExt cx="967527" cy="166428"/>
          </a:xfrm>
        </p:grpSpPr>
        <p:sp>
          <p:nvSpPr>
            <p:cNvPr id="41" name="Rectangle 593"/>
            <p:cNvSpPr>
              <a:spLocks noChangeArrowheads="1"/>
            </p:cNvSpPr>
            <p:nvPr/>
          </p:nvSpPr>
          <p:spPr bwMode="auto">
            <a:xfrm>
              <a:off x="5254884" y="2890838"/>
              <a:ext cx="173088" cy="1664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43606" rIns="0" bIns="43606" anchor="ctr"/>
            <a:lstStyle>
              <a:lvl1pPr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1pPr>
              <a:lvl2pPr marL="469900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2pPr>
              <a:lvl3pPr marL="939800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3pPr>
              <a:lvl4pPr marL="1408113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4pPr>
              <a:lvl5pPr marL="1878013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5pPr>
              <a:lvl6pPr marL="23352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6pPr>
              <a:lvl7pPr marL="27924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7pPr>
              <a:lvl8pPr marL="32496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8pPr>
              <a:lvl9pPr marL="37068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9pPr>
            </a:lstStyle>
            <a:p>
              <a:pPr>
                <a:spcBef>
                  <a:spcPct val="15000"/>
                </a:spcBef>
              </a:pPr>
              <a:r>
                <a:rPr lang="ja-JP" altLang="en-US" sz="1270" dirty="0">
                  <a:solidFill>
                    <a:schemeClr val="accent6"/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・</a:t>
              </a:r>
            </a:p>
          </p:txBody>
        </p:sp>
        <p:sp>
          <p:nvSpPr>
            <p:cNvPr id="42" name="Rectangle 593"/>
            <p:cNvSpPr>
              <a:spLocks noChangeArrowheads="1"/>
            </p:cNvSpPr>
            <p:nvPr/>
          </p:nvSpPr>
          <p:spPr bwMode="auto">
            <a:xfrm>
              <a:off x="5413772" y="2890838"/>
              <a:ext cx="173088" cy="1664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43606" rIns="0" bIns="43606" anchor="ctr"/>
            <a:lstStyle>
              <a:lvl1pPr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1pPr>
              <a:lvl2pPr marL="469900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2pPr>
              <a:lvl3pPr marL="939800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3pPr>
              <a:lvl4pPr marL="1408113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4pPr>
              <a:lvl5pPr marL="1878013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5pPr>
              <a:lvl6pPr marL="23352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6pPr>
              <a:lvl7pPr marL="27924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7pPr>
              <a:lvl8pPr marL="32496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8pPr>
              <a:lvl9pPr marL="37068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9pPr>
            </a:lstStyle>
            <a:p>
              <a:pPr>
                <a:spcBef>
                  <a:spcPct val="15000"/>
                </a:spcBef>
              </a:pPr>
              <a:r>
                <a:rPr lang="ja-JP" altLang="en-US" sz="1270" dirty="0">
                  <a:solidFill>
                    <a:schemeClr val="accent6"/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・</a:t>
              </a:r>
            </a:p>
          </p:txBody>
        </p:sp>
        <p:sp>
          <p:nvSpPr>
            <p:cNvPr id="43" name="Rectangle 593"/>
            <p:cNvSpPr>
              <a:spLocks noChangeArrowheads="1"/>
            </p:cNvSpPr>
            <p:nvPr/>
          </p:nvSpPr>
          <p:spPr bwMode="auto">
            <a:xfrm>
              <a:off x="5572660" y="2890838"/>
              <a:ext cx="173088" cy="1664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43606" rIns="0" bIns="43606" anchor="ctr"/>
            <a:lstStyle>
              <a:lvl1pPr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1pPr>
              <a:lvl2pPr marL="469900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2pPr>
              <a:lvl3pPr marL="939800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3pPr>
              <a:lvl4pPr marL="1408113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4pPr>
              <a:lvl5pPr marL="1878013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5pPr>
              <a:lvl6pPr marL="23352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6pPr>
              <a:lvl7pPr marL="27924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7pPr>
              <a:lvl8pPr marL="32496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8pPr>
              <a:lvl9pPr marL="37068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9pPr>
            </a:lstStyle>
            <a:p>
              <a:pPr>
                <a:spcBef>
                  <a:spcPct val="15000"/>
                </a:spcBef>
              </a:pPr>
              <a:r>
                <a:rPr lang="ja-JP" altLang="en-US" sz="1270" dirty="0">
                  <a:solidFill>
                    <a:schemeClr val="accent6"/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・</a:t>
              </a:r>
            </a:p>
          </p:txBody>
        </p:sp>
        <p:sp>
          <p:nvSpPr>
            <p:cNvPr id="44" name="Rectangle 593"/>
            <p:cNvSpPr>
              <a:spLocks noChangeArrowheads="1"/>
            </p:cNvSpPr>
            <p:nvPr/>
          </p:nvSpPr>
          <p:spPr bwMode="auto">
            <a:xfrm>
              <a:off x="5731548" y="2890838"/>
              <a:ext cx="173088" cy="1664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43606" rIns="0" bIns="43606" anchor="ctr"/>
            <a:lstStyle>
              <a:lvl1pPr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1pPr>
              <a:lvl2pPr marL="469900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2pPr>
              <a:lvl3pPr marL="939800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3pPr>
              <a:lvl4pPr marL="1408113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4pPr>
              <a:lvl5pPr marL="1878013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5pPr>
              <a:lvl6pPr marL="23352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6pPr>
              <a:lvl7pPr marL="27924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7pPr>
              <a:lvl8pPr marL="32496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8pPr>
              <a:lvl9pPr marL="37068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9pPr>
            </a:lstStyle>
            <a:p>
              <a:pPr>
                <a:spcBef>
                  <a:spcPct val="15000"/>
                </a:spcBef>
              </a:pPr>
              <a:r>
                <a:rPr lang="ja-JP" altLang="en-US" sz="1270" dirty="0">
                  <a:solidFill>
                    <a:schemeClr val="accent6"/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・</a:t>
              </a:r>
            </a:p>
          </p:txBody>
        </p:sp>
        <p:sp>
          <p:nvSpPr>
            <p:cNvPr id="45" name="Rectangle 593"/>
            <p:cNvSpPr>
              <a:spLocks noChangeArrowheads="1"/>
            </p:cNvSpPr>
            <p:nvPr/>
          </p:nvSpPr>
          <p:spPr bwMode="auto">
            <a:xfrm>
              <a:off x="5890436" y="2890838"/>
              <a:ext cx="173088" cy="1664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43606" rIns="0" bIns="43606" anchor="ctr"/>
            <a:lstStyle>
              <a:lvl1pPr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1pPr>
              <a:lvl2pPr marL="469900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2pPr>
              <a:lvl3pPr marL="939800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3pPr>
              <a:lvl4pPr marL="1408113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4pPr>
              <a:lvl5pPr marL="1878013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5pPr>
              <a:lvl6pPr marL="23352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6pPr>
              <a:lvl7pPr marL="27924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7pPr>
              <a:lvl8pPr marL="32496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8pPr>
              <a:lvl9pPr marL="37068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9pPr>
            </a:lstStyle>
            <a:p>
              <a:pPr>
                <a:spcBef>
                  <a:spcPct val="15000"/>
                </a:spcBef>
              </a:pPr>
              <a:r>
                <a:rPr lang="ja-JP" altLang="en-US" sz="1270" dirty="0">
                  <a:solidFill>
                    <a:schemeClr val="accent6"/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・</a:t>
              </a:r>
            </a:p>
          </p:txBody>
        </p:sp>
        <p:sp>
          <p:nvSpPr>
            <p:cNvPr id="46" name="Rectangle 593"/>
            <p:cNvSpPr>
              <a:spLocks noChangeArrowheads="1"/>
            </p:cNvSpPr>
            <p:nvPr/>
          </p:nvSpPr>
          <p:spPr bwMode="auto">
            <a:xfrm>
              <a:off x="6049323" y="2890838"/>
              <a:ext cx="173088" cy="1664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43606" rIns="0" bIns="43606" anchor="ctr"/>
            <a:lstStyle>
              <a:lvl1pPr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1pPr>
              <a:lvl2pPr marL="469900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2pPr>
              <a:lvl3pPr marL="939800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3pPr>
              <a:lvl4pPr marL="1408113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4pPr>
              <a:lvl5pPr marL="1878013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5pPr>
              <a:lvl6pPr marL="23352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6pPr>
              <a:lvl7pPr marL="27924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7pPr>
              <a:lvl8pPr marL="32496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8pPr>
              <a:lvl9pPr marL="37068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9pPr>
            </a:lstStyle>
            <a:p>
              <a:pPr>
                <a:spcBef>
                  <a:spcPct val="15000"/>
                </a:spcBef>
              </a:pPr>
              <a:r>
                <a:rPr lang="ja-JP" altLang="en-US" sz="1270" dirty="0">
                  <a:solidFill>
                    <a:schemeClr val="accent6"/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・</a:t>
              </a:r>
            </a:p>
          </p:txBody>
        </p:sp>
      </p:grpSp>
      <p:sp>
        <p:nvSpPr>
          <p:cNvPr id="40" name="Rectangle 589"/>
          <p:cNvSpPr>
            <a:spLocks noChangeArrowheads="1"/>
          </p:cNvSpPr>
          <p:nvPr/>
        </p:nvSpPr>
        <p:spPr bwMode="auto">
          <a:xfrm>
            <a:off x="4513437" y="50865"/>
            <a:ext cx="717775" cy="288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lIns="0" tIns="43606" rIns="0" bIns="43606"/>
          <a:lstStyle>
            <a:lvl1pPr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1pPr>
            <a:lvl2pPr marL="469900"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2pPr>
            <a:lvl3pPr marL="939800"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3pPr>
            <a:lvl4pPr marL="1408113"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4pPr>
            <a:lvl5pPr marL="1878013"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5pPr>
            <a:lvl6pPr marL="2335213"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6pPr>
            <a:lvl7pPr marL="2792413"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7pPr>
            <a:lvl8pPr marL="3249613"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8pPr>
            <a:lvl9pPr marL="3706813"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9pPr>
          </a:lstStyle>
          <a:p>
            <a:pPr algn="l">
              <a:spcBef>
                <a:spcPct val="15000"/>
              </a:spcBef>
            </a:pPr>
            <a:r>
              <a:rPr lang="ja-JP" altLang="en-US" sz="1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共催 ：株式会社大同マネジメントサービス</a:t>
            </a:r>
          </a:p>
        </p:txBody>
      </p:sp>
      <p:sp>
        <p:nvSpPr>
          <p:cNvPr id="47" name="Rectangle 589"/>
          <p:cNvSpPr>
            <a:spLocks noChangeArrowheads="1"/>
          </p:cNvSpPr>
          <p:nvPr/>
        </p:nvSpPr>
        <p:spPr bwMode="auto">
          <a:xfrm>
            <a:off x="16932" y="25104"/>
            <a:ext cx="2403762" cy="249349"/>
          </a:xfrm>
          <a:prstGeom prst="rect">
            <a:avLst/>
          </a:prstGeom>
          <a:solidFill>
            <a:schemeClr val="bg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65317" tIns="32659" rIns="65317" bIns="32659" anchor="ctr"/>
          <a:lstStyle>
            <a:lvl1pPr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1pPr>
            <a:lvl2pPr marL="469900"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2pPr>
            <a:lvl3pPr marL="939800"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3pPr>
            <a:lvl4pPr marL="1408113"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4pPr>
            <a:lvl5pPr marL="1878013"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5pPr>
            <a:lvl6pPr marL="2335213"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6pPr>
            <a:lvl7pPr marL="2792413"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7pPr>
            <a:lvl8pPr marL="3249613"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8pPr>
            <a:lvl9pPr marL="3706813"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9pPr>
          </a:lstStyle>
          <a:p>
            <a:pPr algn="l">
              <a:spcBef>
                <a:spcPct val="15000"/>
              </a:spcBef>
            </a:pPr>
            <a:r>
              <a:rPr lang="ja-JP" altLang="en-US" sz="998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中小事</a:t>
            </a:r>
            <a:r>
              <a:rPr lang="ja-JP" altLang="en-US" sz="998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業者向けセミナー　</a:t>
            </a:r>
            <a:r>
              <a:rPr lang="en-US" altLang="ja-JP" sz="998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(</a:t>
            </a:r>
            <a:r>
              <a:rPr lang="ja-JP" altLang="en-US" sz="998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経済講演会</a:t>
            </a:r>
            <a:r>
              <a:rPr lang="en-US" altLang="ja-JP" sz="998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)</a:t>
            </a:r>
            <a:endParaRPr lang="ja-JP" altLang="en-US" sz="998" dirty="0">
              <a:solidFill>
                <a:schemeClr val="tx1">
                  <a:lumMod val="75000"/>
                  <a:lumOff val="25000"/>
                </a:schemeClr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146472" y="2685717"/>
            <a:ext cx="3515615" cy="538633"/>
            <a:chOff x="146472" y="2767371"/>
            <a:chExt cx="3515615" cy="538633"/>
          </a:xfrm>
        </p:grpSpPr>
        <p:sp>
          <p:nvSpPr>
            <p:cNvPr id="7761" name="Rectangle 593"/>
            <p:cNvSpPr>
              <a:spLocks noChangeArrowheads="1"/>
            </p:cNvSpPr>
            <p:nvPr/>
          </p:nvSpPr>
          <p:spPr bwMode="auto">
            <a:xfrm>
              <a:off x="981181" y="3017974"/>
              <a:ext cx="2680906" cy="2880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43606" rIns="0" bIns="43606"/>
            <a:lstStyle>
              <a:lvl1pPr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1pPr>
              <a:lvl2pPr marL="469900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2pPr>
              <a:lvl3pPr marL="939800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3pPr>
              <a:lvl4pPr marL="1408113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4pPr>
              <a:lvl5pPr marL="1878013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5pPr>
              <a:lvl6pPr marL="23352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6pPr>
              <a:lvl7pPr marL="27924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7pPr>
              <a:lvl8pPr marL="32496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8pPr>
              <a:lvl9pPr marL="37068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9pPr>
            </a:lstStyle>
            <a:p>
              <a:pPr algn="l">
                <a:spcBef>
                  <a:spcPct val="15000"/>
                </a:spcBef>
              </a:pPr>
              <a:r>
                <a:rPr lang="zh-CN" alt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〒</a:t>
              </a:r>
              <a:r>
                <a:rPr lang="en-US" altLang="zh-CN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5</a:t>
              </a:r>
              <a:r>
                <a:rPr lang="en-US" altLang="ja-JP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40</a:t>
              </a:r>
              <a:r>
                <a:rPr lang="en-US" altLang="zh-CN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-002</a:t>
              </a:r>
              <a:r>
                <a:rPr lang="en-US" altLang="ja-JP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9</a:t>
              </a:r>
              <a:r>
                <a:rPr lang="zh-CN" alt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　</a:t>
              </a:r>
              <a:r>
                <a:rPr lang="zh-CN" altLang="en-US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大阪市</a:t>
              </a:r>
              <a:r>
                <a:rPr lang="ja-JP" altLang="en-US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中央区本町橋２番８号</a:t>
              </a:r>
              <a:r>
                <a:rPr lang="ja-JP" alt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　</a:t>
              </a:r>
              <a:r>
                <a:rPr lang="ja-JP" altLang="en-US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　</a:t>
              </a:r>
              <a:endPara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</p:txBody>
        </p:sp>
        <p:sp>
          <p:nvSpPr>
            <p:cNvPr id="37" name="Rectangle 592"/>
            <p:cNvSpPr>
              <a:spLocks noChangeArrowheads="1"/>
            </p:cNvSpPr>
            <p:nvPr/>
          </p:nvSpPr>
          <p:spPr bwMode="auto">
            <a:xfrm>
              <a:off x="146472" y="2767371"/>
              <a:ext cx="2679342" cy="2880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43606" rIns="0" bIns="43606"/>
            <a:lstStyle>
              <a:lvl1pPr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1pPr>
              <a:lvl2pPr marL="469900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2pPr>
              <a:lvl3pPr marL="939800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3pPr>
              <a:lvl4pPr marL="1408113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4pPr>
              <a:lvl5pPr marL="1878013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5pPr>
              <a:lvl6pPr marL="23352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6pPr>
              <a:lvl7pPr marL="27924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7pPr>
              <a:lvl8pPr marL="32496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8pPr>
              <a:lvl9pPr marL="37068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9pPr>
            </a:lstStyle>
            <a:p>
              <a:pPr algn="l">
                <a:spcBef>
                  <a:spcPct val="15000"/>
                </a:spcBef>
              </a:pPr>
              <a:r>
                <a:rPr lang="ja-JP" altLang="en-US" sz="1400" dirty="0" smtClean="0">
                  <a:solidFill>
                    <a:schemeClr val="accent6"/>
                  </a:solidFill>
                  <a:latin typeface="HGS明朝E" panose="02020900000000000000" pitchFamily="18" charset="-128"/>
                  <a:ea typeface="HGS明朝E" panose="02020900000000000000" pitchFamily="18" charset="-128"/>
                </a:rPr>
                <a:t>◆</a:t>
              </a:r>
              <a:r>
                <a:rPr lang="ja-JP" alt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S明朝E" panose="02020900000000000000" pitchFamily="18" charset="-128"/>
                  <a:ea typeface="HGS明朝E" panose="02020900000000000000" pitchFamily="18" charset="-128"/>
                </a:rPr>
                <a:t>場所 ： 大阪商工会議所</a:t>
              </a:r>
              <a:r>
                <a:rPr lang="ja-JP" altLang="en-US" sz="14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S明朝E" panose="02020900000000000000" pitchFamily="18" charset="-128"/>
                  <a:ea typeface="HGS明朝E" panose="02020900000000000000" pitchFamily="18" charset="-128"/>
                </a:rPr>
                <a:t>６階 会議室</a:t>
              </a:r>
              <a:endPara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endParaRPr>
            </a:p>
          </p:txBody>
        </p:sp>
      </p:grpSp>
      <p:sp>
        <p:nvSpPr>
          <p:cNvPr id="54" name="Rectangle 652"/>
          <p:cNvSpPr>
            <a:spLocks noChangeArrowheads="1"/>
          </p:cNvSpPr>
          <p:nvPr/>
        </p:nvSpPr>
        <p:spPr bwMode="auto">
          <a:xfrm>
            <a:off x="65044" y="5969761"/>
            <a:ext cx="6695263" cy="34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6699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lIns="32659" tIns="43606" rIns="32659" bIns="43606"/>
          <a:lstStyle>
            <a:lvl1pPr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1pPr>
            <a:lvl2pPr marL="469900"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2pPr>
            <a:lvl3pPr marL="939800"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3pPr>
            <a:lvl4pPr marL="1408113"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4pPr>
            <a:lvl5pPr marL="1878013"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5pPr>
            <a:lvl6pPr marL="2335213"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6pPr>
            <a:lvl7pPr marL="2792413"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7pPr>
            <a:lvl8pPr marL="3249613"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8pPr>
            <a:lvl9pPr marL="3706813"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9pPr>
          </a:lstStyle>
          <a:p>
            <a:pPr algn="l">
              <a:spcBef>
                <a:spcPts val="400"/>
              </a:spcBef>
            </a:pPr>
            <a:r>
              <a:rPr lang="ja-JP" altLang="en-US" sz="1000" dirty="0">
                <a:solidFill>
                  <a:schemeClr val="accent6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●</a:t>
            </a:r>
            <a:r>
              <a:rPr lang="ja-JP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下記</a:t>
            </a: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の申込書に必要事項をご記入の上 、</a:t>
            </a:r>
            <a:r>
              <a:rPr lang="en-US" altLang="ja-JP" sz="10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FAX </a:t>
            </a:r>
            <a:r>
              <a:rPr lang="ja-JP" altLang="en-US" sz="1000" b="1" u="sng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にて</a:t>
            </a:r>
            <a:r>
              <a:rPr lang="ja-JP" altLang="en-US" sz="10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お申込みください。 </a:t>
            </a:r>
            <a:endParaRPr lang="en-US" altLang="ja-JP" sz="1000" b="1" u="sng" dirty="0">
              <a:solidFill>
                <a:schemeClr val="tx1">
                  <a:lumMod val="75000"/>
                  <a:lumOff val="2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l">
              <a:spcBef>
                <a:spcPts val="400"/>
              </a:spcBef>
            </a:pPr>
            <a:r>
              <a:rPr lang="ja-JP" altLang="en-US" sz="1000" dirty="0" smtClean="0">
                <a:solidFill>
                  <a:schemeClr val="accent6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●</a:t>
            </a:r>
            <a:r>
              <a:rPr lang="ja-JP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講習会</a:t>
            </a: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開催１週間前頃</a:t>
            </a:r>
            <a:r>
              <a:rPr lang="ja-JP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に</a:t>
            </a:r>
            <a:r>
              <a:rPr lang="ja-JP" altLang="en-US" sz="10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会場の</a:t>
            </a:r>
            <a:r>
              <a:rPr lang="ja-JP" altLang="en-US" sz="10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地図の入った受講票</a:t>
            </a: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をお送りさせていただきます。 </a:t>
            </a: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l">
              <a:spcBef>
                <a:spcPts val="400"/>
              </a:spcBef>
            </a:pPr>
            <a:r>
              <a:rPr lang="ja-JP" altLang="en-US" sz="1000" dirty="0" smtClean="0">
                <a:solidFill>
                  <a:schemeClr val="accent6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●</a:t>
            </a:r>
            <a:r>
              <a:rPr lang="ja-JP" altLang="en-US" sz="1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大阪</a:t>
            </a:r>
            <a:r>
              <a:rPr lang="ja-JP" altLang="en-US" sz="10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府内の中小企業対象。１社 </a:t>
            </a:r>
            <a:r>
              <a:rPr lang="en-US" altLang="ja-JP" sz="10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2 </a:t>
            </a:r>
            <a:r>
              <a:rPr lang="ja-JP" altLang="en-US" sz="10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名様 までのご参加にてお願いします。 </a:t>
            </a:r>
            <a:endParaRPr lang="en-US" altLang="ja-JP" sz="1000" b="1" u="sng" dirty="0">
              <a:solidFill>
                <a:schemeClr val="tx1">
                  <a:lumMod val="75000"/>
                  <a:lumOff val="2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l">
              <a:spcBef>
                <a:spcPts val="400"/>
              </a:spcBef>
            </a:pPr>
            <a:r>
              <a:rPr lang="ja-JP" altLang="en-US" sz="1000" b="1" dirty="0" smtClean="0">
                <a:solidFill>
                  <a:schemeClr val="accent6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●</a:t>
            </a:r>
            <a:r>
              <a:rPr lang="ja-JP" altLang="en-US" sz="1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電卓</a:t>
            </a:r>
            <a:r>
              <a:rPr lang="ja-JP" altLang="en-US" sz="10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をご持参ください</a:t>
            </a: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（電卓を持参いただけなくても受講は可能 です）。 </a:t>
            </a: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l">
              <a:spcBef>
                <a:spcPts val="400"/>
              </a:spcBef>
            </a:pPr>
            <a:r>
              <a:rPr lang="ja-JP" altLang="en-US" sz="1000" dirty="0" smtClean="0">
                <a:solidFill>
                  <a:schemeClr val="accent6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●</a:t>
            </a:r>
            <a:r>
              <a:rPr lang="ja-JP" altLang="en-US" sz="10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本事業</a:t>
            </a:r>
            <a:r>
              <a:rPr lang="ja-JP" altLang="en-US" sz="10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は大阪府の小規模事業経営 支援事業費補助金の一部を受けて実施 しているため、大阪府へ実施報告を</a:t>
            </a:r>
            <a:r>
              <a:rPr lang="ja-JP" altLang="en-US" sz="10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いた</a:t>
            </a:r>
            <a:r>
              <a:rPr lang="en-US" altLang="ja-JP" sz="10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/>
            </a:r>
            <a:br>
              <a:rPr lang="en-US" altLang="ja-JP" sz="10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</a:br>
            <a:r>
              <a:rPr lang="ja-JP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　</a:t>
            </a:r>
            <a:r>
              <a:rPr lang="ja-JP" altLang="en-US" sz="10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します。講習会</a:t>
            </a:r>
            <a:r>
              <a:rPr lang="ja-JP" altLang="en-US" sz="10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参加の際には、必ずアンケートにご協力賜わり、事務局までご提出ください。 </a:t>
            </a:r>
            <a:endParaRPr lang="en-US" altLang="ja-JP" sz="1000" u="sng" dirty="0">
              <a:solidFill>
                <a:schemeClr val="tx1">
                  <a:lumMod val="75000"/>
                  <a:lumOff val="2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l">
              <a:spcBef>
                <a:spcPts val="400"/>
              </a:spcBef>
            </a:pPr>
            <a:r>
              <a:rPr lang="ja-JP" altLang="en-US" sz="1000" dirty="0" smtClean="0">
                <a:solidFill>
                  <a:schemeClr val="accent6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●</a:t>
            </a:r>
            <a:r>
              <a:rPr lang="ja-JP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お問い合わせ</a:t>
            </a: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：大阪商工</a:t>
            </a:r>
            <a:r>
              <a:rPr lang="ja-JP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会議所中央支部 </a:t>
            </a: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担当</a:t>
            </a:r>
            <a:r>
              <a:rPr lang="ja-JP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（辻・宮）</a:t>
            </a:r>
            <a:r>
              <a:rPr lang="en-US" altLang="ja-JP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TEL06-6944-6433</a:t>
            </a:r>
            <a:endParaRPr lang="ja-JP" altLang="en-US" sz="1000" b="1" dirty="0">
              <a:solidFill>
                <a:schemeClr val="tx1">
                  <a:lumMod val="75000"/>
                  <a:lumOff val="2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66640" y="9585792"/>
            <a:ext cx="6604141" cy="27074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altLang="ja-JP" sz="816" dirty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※</a:t>
            </a:r>
            <a:r>
              <a:rPr lang="ja-JP" altLang="en-US" sz="816" dirty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なお、参加申込書にご記入いただいた情報は、大阪商工会議所・（株）大同マネジメントサービスからの各種連絡・情報提供のために利用させていた</a:t>
            </a:r>
            <a:r>
              <a:rPr lang="en-US" altLang="ja-JP" sz="816" dirty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/>
            </a:r>
            <a:br>
              <a:rPr lang="en-US" altLang="ja-JP" sz="816" dirty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</a:br>
            <a:r>
              <a:rPr lang="ja-JP" altLang="en-US" sz="816" dirty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 だくほか、大阪府・講師には参加者名簿として配付いたします。</a:t>
            </a:r>
            <a:endParaRPr lang="en-US" altLang="ja-JP" sz="816" dirty="0">
              <a:solidFill>
                <a:schemeClr val="tx1">
                  <a:lumMod val="75000"/>
                  <a:lumOff val="25000"/>
                </a:schemeClr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34" name="Rectangle 608"/>
          <p:cNvSpPr>
            <a:spLocks noChangeArrowheads="1"/>
          </p:cNvSpPr>
          <p:nvPr/>
        </p:nvSpPr>
        <p:spPr bwMode="auto">
          <a:xfrm>
            <a:off x="16932" y="2133600"/>
            <a:ext cx="6841067" cy="3749040"/>
          </a:xfrm>
          <a:prstGeom prst="rect">
            <a:avLst/>
          </a:prstGeom>
          <a:noFill/>
          <a:ln w="19050">
            <a:solidFill>
              <a:schemeClr val="accent6"/>
            </a:solidFill>
          </a:ln>
          <a:effectLst/>
        </p:spPr>
        <p:txBody>
          <a:bodyPr wrap="none" lIns="81646" tIns="42456" rIns="81646" bIns="42456" anchor="ctr"/>
          <a:lstStyle>
            <a:lvl1pPr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1pPr>
            <a:lvl2pPr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2pPr>
            <a:lvl3pPr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3pPr>
            <a:lvl4pPr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4pPr>
            <a:lvl5pPr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5pPr>
            <a:lvl6pPr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6pPr>
            <a:lvl7pPr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7pPr>
            <a:lvl8pPr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8pPr>
            <a:lvl9pPr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9pPr>
          </a:lstStyle>
          <a:p>
            <a:pPr>
              <a:spcBef>
                <a:spcPct val="10000"/>
              </a:spcBef>
            </a:pPr>
            <a:endParaRPr lang="ja-JP" altLang="en-US" sz="127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166011" y="5154041"/>
            <a:ext cx="2890388" cy="587242"/>
            <a:chOff x="166011" y="5211191"/>
            <a:chExt cx="2890388" cy="587242"/>
          </a:xfrm>
        </p:grpSpPr>
        <p:sp>
          <p:nvSpPr>
            <p:cNvPr id="52" name="Rectangle 592"/>
            <p:cNvSpPr>
              <a:spLocks noChangeArrowheads="1"/>
            </p:cNvSpPr>
            <p:nvPr/>
          </p:nvSpPr>
          <p:spPr bwMode="auto">
            <a:xfrm>
              <a:off x="166011" y="5211191"/>
              <a:ext cx="2679342" cy="2880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43606" rIns="0" bIns="43606"/>
            <a:lstStyle>
              <a:lvl1pPr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1pPr>
              <a:lvl2pPr marL="469900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2pPr>
              <a:lvl3pPr marL="939800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3pPr>
              <a:lvl4pPr marL="1408113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4pPr>
              <a:lvl5pPr marL="1878013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5pPr>
              <a:lvl6pPr marL="23352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6pPr>
              <a:lvl7pPr marL="27924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7pPr>
              <a:lvl8pPr marL="32496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8pPr>
              <a:lvl9pPr marL="37068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9pPr>
            </a:lstStyle>
            <a:p>
              <a:pPr algn="l">
                <a:spcBef>
                  <a:spcPct val="15000"/>
                </a:spcBef>
              </a:pPr>
              <a:r>
                <a:rPr lang="ja-JP" altLang="en-US" sz="1400" dirty="0" smtClean="0">
                  <a:solidFill>
                    <a:schemeClr val="accent6"/>
                  </a:solidFill>
                  <a:latin typeface="HGS明朝E" panose="02020900000000000000" pitchFamily="18" charset="-128"/>
                  <a:ea typeface="HGS明朝E" panose="02020900000000000000" pitchFamily="18" charset="-128"/>
                </a:rPr>
                <a:t>◆</a:t>
              </a:r>
              <a:r>
                <a:rPr lang="ja-JP" alt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S明朝E" panose="02020900000000000000" pitchFamily="18" charset="-128"/>
                  <a:ea typeface="HGS明朝E" panose="02020900000000000000" pitchFamily="18" charset="-128"/>
                </a:rPr>
                <a:t>定員 ： ３０名</a:t>
              </a:r>
              <a:endPara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endParaRPr>
            </a:p>
          </p:txBody>
        </p:sp>
        <p:sp>
          <p:nvSpPr>
            <p:cNvPr id="48" name="Rectangle 592"/>
            <p:cNvSpPr>
              <a:spLocks noChangeArrowheads="1"/>
            </p:cNvSpPr>
            <p:nvPr/>
          </p:nvSpPr>
          <p:spPr bwMode="auto">
            <a:xfrm>
              <a:off x="377057" y="5510403"/>
              <a:ext cx="2679342" cy="2880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43606" rIns="0" bIns="43606"/>
            <a:lstStyle>
              <a:lvl1pPr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1pPr>
              <a:lvl2pPr marL="469900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2pPr>
              <a:lvl3pPr marL="939800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3pPr>
              <a:lvl4pPr marL="1408113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4pPr>
              <a:lvl5pPr marL="1878013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5pPr>
              <a:lvl6pPr marL="23352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6pPr>
              <a:lvl7pPr marL="27924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7pPr>
              <a:lvl8pPr marL="32496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8pPr>
              <a:lvl9pPr marL="37068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9pPr>
            </a:lstStyle>
            <a:p>
              <a:pPr algn="l">
                <a:spcBef>
                  <a:spcPct val="15000"/>
                </a:spcBef>
              </a:pPr>
              <a:r>
                <a:rPr lang="ja-JP" altLang="en-US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S明朝E" panose="02020900000000000000" pitchFamily="18" charset="-128"/>
                  <a:ea typeface="HGS明朝E" panose="02020900000000000000" pitchFamily="18" charset="-128"/>
                </a:rPr>
                <a:t>（</a:t>
              </a:r>
              <a:r>
                <a:rPr lang="ja-JP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S明朝E" panose="02020900000000000000" pitchFamily="18" charset="-128"/>
                  <a:ea typeface="HGS明朝E" panose="02020900000000000000" pitchFamily="18" charset="-128"/>
                </a:rPr>
                <a:t>定員になり次第、締め切ります。定員オーバーの際はご連絡させていただきます）</a:t>
              </a:r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146472" y="3314067"/>
            <a:ext cx="2962435" cy="453881"/>
            <a:chOff x="146472" y="3390070"/>
            <a:chExt cx="2962435" cy="453881"/>
          </a:xfrm>
        </p:grpSpPr>
        <p:sp>
          <p:nvSpPr>
            <p:cNvPr id="51" name="Rectangle 592"/>
            <p:cNvSpPr>
              <a:spLocks noChangeArrowheads="1"/>
            </p:cNvSpPr>
            <p:nvPr/>
          </p:nvSpPr>
          <p:spPr bwMode="auto">
            <a:xfrm>
              <a:off x="974339" y="3555921"/>
              <a:ext cx="1527333" cy="2880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43606" rIns="0" bIns="43606"/>
            <a:lstStyle>
              <a:lvl1pPr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1pPr>
              <a:lvl2pPr marL="469900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2pPr>
              <a:lvl3pPr marL="939800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3pPr>
              <a:lvl4pPr marL="1408113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4pPr>
              <a:lvl5pPr marL="1878013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5pPr>
              <a:lvl6pPr marL="23352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6pPr>
              <a:lvl7pPr marL="27924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7pPr>
              <a:lvl8pPr marL="32496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8pPr>
              <a:lvl9pPr marL="37068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9pPr>
            </a:lstStyle>
            <a:p>
              <a:pPr algn="l">
                <a:spcBef>
                  <a:spcPct val="15000"/>
                </a:spcBef>
              </a:pPr>
              <a:r>
                <a:rPr lang="ja-JP" alt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S明朝E" panose="02020900000000000000" pitchFamily="18" charset="-128"/>
                  <a:ea typeface="HGS明朝E" panose="02020900000000000000" pitchFamily="18" charset="-128"/>
                </a:rPr>
                <a:t>木野　誠之　氏</a:t>
              </a:r>
              <a:endPara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endParaRPr>
            </a:p>
          </p:txBody>
        </p:sp>
        <p:sp>
          <p:nvSpPr>
            <p:cNvPr id="57" name="Rectangle 592"/>
            <p:cNvSpPr>
              <a:spLocks noChangeArrowheads="1"/>
            </p:cNvSpPr>
            <p:nvPr/>
          </p:nvSpPr>
          <p:spPr bwMode="auto">
            <a:xfrm>
              <a:off x="146472" y="3480998"/>
              <a:ext cx="2679342" cy="2880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43606" rIns="0" bIns="43606"/>
            <a:lstStyle>
              <a:lvl1pPr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1pPr>
              <a:lvl2pPr marL="469900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2pPr>
              <a:lvl3pPr marL="939800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3pPr>
              <a:lvl4pPr marL="1408113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4pPr>
              <a:lvl5pPr marL="1878013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5pPr>
              <a:lvl6pPr marL="23352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6pPr>
              <a:lvl7pPr marL="27924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7pPr>
              <a:lvl8pPr marL="32496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8pPr>
              <a:lvl9pPr marL="37068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9pPr>
            </a:lstStyle>
            <a:p>
              <a:pPr algn="l">
                <a:spcBef>
                  <a:spcPct val="15000"/>
                </a:spcBef>
              </a:pPr>
              <a:r>
                <a:rPr lang="ja-JP" altLang="en-US" sz="1400" dirty="0" smtClean="0">
                  <a:solidFill>
                    <a:schemeClr val="accent6"/>
                  </a:solidFill>
                  <a:latin typeface="HGS明朝E" panose="02020900000000000000" pitchFamily="18" charset="-128"/>
                  <a:ea typeface="HGS明朝E" panose="02020900000000000000" pitchFamily="18" charset="-128"/>
                </a:rPr>
                <a:t>◆</a:t>
              </a:r>
              <a:r>
                <a:rPr lang="ja-JP" alt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S明朝E" panose="02020900000000000000" pitchFamily="18" charset="-128"/>
                  <a:ea typeface="HGS明朝E" panose="02020900000000000000" pitchFamily="18" charset="-128"/>
                </a:rPr>
                <a:t>講師</a:t>
              </a:r>
              <a:r>
                <a:rPr lang="ja-JP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S明朝E" panose="02020900000000000000" pitchFamily="18" charset="-128"/>
                  <a:ea typeface="HGS明朝E" panose="02020900000000000000" pitchFamily="18" charset="-128"/>
                </a:rPr>
                <a:t> </a:t>
              </a:r>
              <a:r>
                <a:rPr lang="ja-JP" alt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S明朝E" panose="02020900000000000000" pitchFamily="18" charset="-128"/>
                  <a:ea typeface="HGS明朝E" panose="02020900000000000000" pitchFamily="18" charset="-128"/>
                </a:rPr>
                <a:t>：</a:t>
              </a:r>
              <a:endPara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endParaRPr>
            </a:p>
          </p:txBody>
        </p:sp>
        <p:sp>
          <p:nvSpPr>
            <p:cNvPr id="59" name="Rectangle 593"/>
            <p:cNvSpPr>
              <a:spLocks noChangeArrowheads="1"/>
            </p:cNvSpPr>
            <p:nvPr/>
          </p:nvSpPr>
          <p:spPr bwMode="auto">
            <a:xfrm>
              <a:off x="995256" y="3390070"/>
              <a:ext cx="2113651" cy="2880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43606" rIns="0" bIns="43606"/>
            <a:lstStyle>
              <a:lvl1pPr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1pPr>
              <a:lvl2pPr marL="469900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2pPr>
              <a:lvl3pPr marL="939800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3pPr>
              <a:lvl4pPr marL="1408113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4pPr>
              <a:lvl5pPr marL="1878013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5pPr>
              <a:lvl6pPr marL="23352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6pPr>
              <a:lvl7pPr marL="27924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7pPr>
              <a:lvl8pPr marL="32496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8pPr>
              <a:lvl9pPr marL="37068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9pPr>
            </a:lstStyle>
            <a:p>
              <a:pPr algn="l">
                <a:spcBef>
                  <a:spcPct val="15000"/>
                </a:spcBef>
              </a:pPr>
              <a:r>
                <a:rPr lang="ja-JP" altLang="en-US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大同生命　ＦＰ・相続シニアコンサルタント　</a:t>
              </a:r>
              <a:endPara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146472" y="3970306"/>
            <a:ext cx="2953795" cy="550150"/>
            <a:chOff x="146472" y="3827431"/>
            <a:chExt cx="2953795" cy="550150"/>
          </a:xfrm>
        </p:grpSpPr>
        <p:sp>
          <p:nvSpPr>
            <p:cNvPr id="39" name="Rectangle 592"/>
            <p:cNvSpPr>
              <a:spLocks noChangeArrowheads="1"/>
            </p:cNvSpPr>
            <p:nvPr/>
          </p:nvSpPr>
          <p:spPr bwMode="auto">
            <a:xfrm>
              <a:off x="146472" y="3827431"/>
              <a:ext cx="2679342" cy="2880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43606" rIns="0" bIns="43606"/>
            <a:lstStyle>
              <a:lvl1pPr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1pPr>
              <a:lvl2pPr marL="469900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2pPr>
              <a:lvl3pPr marL="939800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3pPr>
              <a:lvl4pPr marL="1408113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4pPr>
              <a:lvl5pPr marL="1878013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5pPr>
              <a:lvl6pPr marL="23352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6pPr>
              <a:lvl7pPr marL="27924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7pPr>
              <a:lvl8pPr marL="32496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8pPr>
              <a:lvl9pPr marL="37068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9pPr>
            </a:lstStyle>
            <a:p>
              <a:pPr algn="l">
                <a:spcBef>
                  <a:spcPct val="15000"/>
                </a:spcBef>
              </a:pPr>
              <a:r>
                <a:rPr lang="ja-JP" altLang="en-US" sz="1400" dirty="0" smtClean="0">
                  <a:solidFill>
                    <a:schemeClr val="accent6"/>
                  </a:solidFill>
                  <a:latin typeface="HGS明朝E" panose="02020900000000000000" pitchFamily="18" charset="-128"/>
                  <a:ea typeface="HGS明朝E" panose="02020900000000000000" pitchFamily="18" charset="-128"/>
                </a:rPr>
                <a:t>◆</a:t>
              </a:r>
              <a:r>
                <a:rPr lang="ja-JP" alt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S明朝E" panose="02020900000000000000" pitchFamily="18" charset="-128"/>
                  <a:ea typeface="HGS明朝E" panose="02020900000000000000" pitchFamily="18" charset="-128"/>
                </a:rPr>
                <a:t>内容 ： 自社</a:t>
              </a:r>
              <a:r>
                <a:rPr lang="ja-JP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S明朝E" panose="02020900000000000000" pitchFamily="18" charset="-128"/>
                  <a:ea typeface="HGS明朝E" panose="02020900000000000000" pitchFamily="18" charset="-128"/>
                </a:rPr>
                <a:t>株評価額の</a:t>
              </a:r>
              <a:r>
                <a:rPr lang="ja-JP" alt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S明朝E" panose="02020900000000000000" pitchFamily="18" charset="-128"/>
                  <a:ea typeface="HGS明朝E" panose="02020900000000000000" pitchFamily="18" charset="-128"/>
                </a:rPr>
                <a:t>算定方法</a:t>
              </a:r>
              <a:endPara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endParaRPr>
            </a:p>
          </p:txBody>
        </p:sp>
        <p:sp>
          <p:nvSpPr>
            <p:cNvPr id="60" name="Rectangle 593"/>
            <p:cNvSpPr>
              <a:spLocks noChangeArrowheads="1"/>
            </p:cNvSpPr>
            <p:nvPr/>
          </p:nvSpPr>
          <p:spPr bwMode="auto">
            <a:xfrm>
              <a:off x="986616" y="4089551"/>
              <a:ext cx="2113651" cy="2880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43606" rIns="0" bIns="43606"/>
            <a:lstStyle>
              <a:lvl1pPr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1pPr>
              <a:lvl2pPr marL="469900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2pPr>
              <a:lvl3pPr marL="939800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3pPr>
              <a:lvl4pPr marL="1408113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4pPr>
              <a:lvl5pPr marL="1878013" defTabSz="939800"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5pPr>
              <a:lvl6pPr marL="23352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6pPr>
              <a:lvl7pPr marL="27924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7pPr>
              <a:lvl8pPr marL="32496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8pPr>
              <a:lvl9pPr marL="3706813" algn="ctr" defTabSz="9398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10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defRPr>
              </a:lvl9pPr>
            </a:lstStyle>
            <a:p>
              <a:pPr algn="l">
                <a:spcBef>
                  <a:spcPct val="15000"/>
                </a:spcBef>
              </a:pPr>
              <a:r>
                <a:rPr lang="ja-JP" altLang="en-US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（サンプル決算書を用いたワーク）</a:t>
              </a:r>
              <a:endPara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</p:txBody>
        </p:sp>
      </p:grpSp>
      <p:sp>
        <p:nvSpPr>
          <p:cNvPr id="53" name="Rectangle 592"/>
          <p:cNvSpPr>
            <a:spLocks noChangeArrowheads="1"/>
          </p:cNvSpPr>
          <p:nvPr/>
        </p:nvSpPr>
        <p:spPr bwMode="auto">
          <a:xfrm>
            <a:off x="146472" y="4622937"/>
            <a:ext cx="2679342" cy="288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lIns="0" tIns="43606" rIns="0" bIns="43606"/>
          <a:lstStyle>
            <a:lvl1pPr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1pPr>
            <a:lvl2pPr marL="469900"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2pPr>
            <a:lvl3pPr marL="939800"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3pPr>
            <a:lvl4pPr marL="1408113"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4pPr>
            <a:lvl5pPr marL="1878013" defTabSz="939800"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5pPr>
            <a:lvl6pPr marL="2335213"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6pPr>
            <a:lvl7pPr marL="2792413"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7pPr>
            <a:lvl8pPr marL="3249613"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8pPr>
            <a:lvl9pPr marL="3706813" algn="ctr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9pPr>
          </a:lstStyle>
          <a:p>
            <a:pPr algn="l">
              <a:spcBef>
                <a:spcPct val="15000"/>
              </a:spcBef>
            </a:pPr>
            <a:r>
              <a:rPr lang="ja-JP" altLang="en-US" sz="1400" dirty="0" smtClean="0">
                <a:solidFill>
                  <a:schemeClr val="accent6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◆</a:t>
            </a:r>
            <a:r>
              <a:rPr lang="ja-JP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受講料： 無 料</a:t>
            </a:r>
            <a:endParaRPr lang="ja-JP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58027</TotalTime>
  <Words>340</Words>
  <Application>Microsoft Office PowerPoint</Application>
  <PresentationFormat>A4 210 x 297 mm</PresentationFormat>
  <Paragraphs>48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HGPｺﾞｼｯｸM</vt:lpstr>
      <vt:lpstr>HGP明朝B</vt:lpstr>
      <vt:lpstr>HGP明朝E</vt:lpstr>
      <vt:lpstr>HGS明朝B</vt:lpstr>
      <vt:lpstr>HGS明朝E</vt:lpstr>
      <vt:lpstr>ＭＳ Ｐゴシック</vt:lpstr>
      <vt:lpstr>ＭＳ Ｐ明朝</vt:lpstr>
      <vt:lpstr>Arial</vt:lpstr>
      <vt:lpstr>Calibri</vt:lpstr>
      <vt:lpstr>Calibri Light</vt:lpstr>
      <vt:lpstr>Office テーマ</vt:lpstr>
      <vt:lpstr>PowerPoint プレゼンテーション</vt:lpstr>
    </vt:vector>
  </TitlesOfParts>
  <Company>大同生命保険株式会社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新規 新たな収益源の</dc:title>
  <dc:creator>大同生命保険株式会社　企画部　藤井大輔</dc:creator>
  <cp:lastModifiedBy>辻　弘史</cp:lastModifiedBy>
  <cp:revision>2304</cp:revision>
  <cp:lastPrinted>2018-05-01T01:28:39Z</cp:lastPrinted>
  <dcterms:created xsi:type="dcterms:W3CDTF">2009-11-18T06:15:14Z</dcterms:created>
  <dcterms:modified xsi:type="dcterms:W3CDTF">2018-05-01T01:32:59Z</dcterms:modified>
</cp:coreProperties>
</file>