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7561263" cy="10693400"/>
  <p:notesSz cx="6807200" cy="9939338"/>
  <p:defaultTextStyle>
    <a:defPPr>
      <a:defRPr lang="ja-JP"/>
    </a:defPPr>
    <a:lvl1pPr marL="0" algn="l" defTabSz="995690" rtl="0" eaLnBrk="1" latinLnBrk="0" hangingPunct="1">
      <a:defRPr kumimoji="1" sz="2000" kern="1200">
        <a:solidFill>
          <a:schemeClr val="tx1"/>
        </a:solidFill>
        <a:latin typeface="+mn-lt"/>
        <a:ea typeface="+mn-ea"/>
        <a:cs typeface="+mn-cs"/>
      </a:defRPr>
    </a:lvl1pPr>
    <a:lvl2pPr marL="497845" algn="l" defTabSz="995690" rtl="0" eaLnBrk="1" latinLnBrk="0" hangingPunct="1">
      <a:defRPr kumimoji="1" sz="2000" kern="1200">
        <a:solidFill>
          <a:schemeClr val="tx1"/>
        </a:solidFill>
        <a:latin typeface="+mn-lt"/>
        <a:ea typeface="+mn-ea"/>
        <a:cs typeface="+mn-cs"/>
      </a:defRPr>
    </a:lvl2pPr>
    <a:lvl3pPr marL="995690" algn="l" defTabSz="995690" rtl="0" eaLnBrk="1" latinLnBrk="0" hangingPunct="1">
      <a:defRPr kumimoji="1" sz="2000" kern="1200">
        <a:solidFill>
          <a:schemeClr val="tx1"/>
        </a:solidFill>
        <a:latin typeface="+mn-lt"/>
        <a:ea typeface="+mn-ea"/>
        <a:cs typeface="+mn-cs"/>
      </a:defRPr>
    </a:lvl3pPr>
    <a:lvl4pPr marL="1493535" algn="l" defTabSz="995690" rtl="0" eaLnBrk="1" latinLnBrk="0" hangingPunct="1">
      <a:defRPr kumimoji="1" sz="2000" kern="1200">
        <a:solidFill>
          <a:schemeClr val="tx1"/>
        </a:solidFill>
        <a:latin typeface="+mn-lt"/>
        <a:ea typeface="+mn-ea"/>
        <a:cs typeface="+mn-cs"/>
      </a:defRPr>
    </a:lvl4pPr>
    <a:lvl5pPr marL="1991380" algn="l" defTabSz="995690" rtl="0" eaLnBrk="1" latinLnBrk="0" hangingPunct="1">
      <a:defRPr kumimoji="1" sz="2000" kern="1200">
        <a:solidFill>
          <a:schemeClr val="tx1"/>
        </a:solidFill>
        <a:latin typeface="+mn-lt"/>
        <a:ea typeface="+mn-ea"/>
        <a:cs typeface="+mn-cs"/>
      </a:defRPr>
    </a:lvl5pPr>
    <a:lvl6pPr marL="2489225" algn="l" defTabSz="995690" rtl="0" eaLnBrk="1" latinLnBrk="0" hangingPunct="1">
      <a:defRPr kumimoji="1" sz="2000" kern="1200">
        <a:solidFill>
          <a:schemeClr val="tx1"/>
        </a:solidFill>
        <a:latin typeface="+mn-lt"/>
        <a:ea typeface="+mn-ea"/>
        <a:cs typeface="+mn-cs"/>
      </a:defRPr>
    </a:lvl6pPr>
    <a:lvl7pPr marL="2987070" algn="l" defTabSz="995690" rtl="0" eaLnBrk="1" latinLnBrk="0" hangingPunct="1">
      <a:defRPr kumimoji="1" sz="2000" kern="1200">
        <a:solidFill>
          <a:schemeClr val="tx1"/>
        </a:solidFill>
        <a:latin typeface="+mn-lt"/>
        <a:ea typeface="+mn-ea"/>
        <a:cs typeface="+mn-cs"/>
      </a:defRPr>
    </a:lvl7pPr>
    <a:lvl8pPr marL="3484916" algn="l" defTabSz="995690" rtl="0" eaLnBrk="1" latinLnBrk="0" hangingPunct="1">
      <a:defRPr kumimoji="1" sz="2000" kern="1200">
        <a:solidFill>
          <a:schemeClr val="tx1"/>
        </a:solidFill>
        <a:latin typeface="+mn-lt"/>
        <a:ea typeface="+mn-ea"/>
        <a:cs typeface="+mn-cs"/>
      </a:defRPr>
    </a:lvl8pPr>
    <a:lvl9pPr marL="3982761" algn="l" defTabSz="995690"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88" autoAdjust="0"/>
    <p:restoredTop sz="94660"/>
  </p:normalViewPr>
  <p:slideViewPr>
    <p:cSldViewPr>
      <p:cViewPr>
        <p:scale>
          <a:sx n="59" d="100"/>
          <a:sy n="59" d="100"/>
        </p:scale>
        <p:origin x="1062" y="42"/>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330" cy="498047"/>
          </a:xfrm>
          <a:prstGeom prst="rect">
            <a:avLst/>
          </a:prstGeom>
        </p:spPr>
        <p:txBody>
          <a:bodyPr vert="horz" lIns="88340" tIns="44170" rIns="88340" bIns="4417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348" y="0"/>
            <a:ext cx="2949330" cy="498047"/>
          </a:xfrm>
          <a:prstGeom prst="rect">
            <a:avLst/>
          </a:prstGeom>
        </p:spPr>
        <p:txBody>
          <a:bodyPr vert="horz" lIns="88340" tIns="44170" rIns="88340" bIns="44170" rtlCol="0"/>
          <a:lstStyle>
            <a:lvl1pPr algn="r">
              <a:defRPr sz="1200"/>
            </a:lvl1pPr>
          </a:lstStyle>
          <a:p>
            <a:fld id="{EDD6FAA6-8BFF-4624-9965-32868AFDA089}" type="datetimeFigureOut">
              <a:rPr kumimoji="1" lang="ja-JP" altLang="en-US" smtClean="0"/>
              <a:t>2017/9/11</a:t>
            </a:fld>
            <a:endParaRPr kumimoji="1" lang="ja-JP" altLang="en-US"/>
          </a:p>
        </p:txBody>
      </p:sp>
      <p:sp>
        <p:nvSpPr>
          <p:cNvPr id="4" name="スライド イメージ プレースホルダー 3"/>
          <p:cNvSpPr>
            <a:spLocks noGrp="1" noRot="1" noChangeAspect="1"/>
          </p:cNvSpPr>
          <p:nvPr>
            <p:ph type="sldImg" idx="2"/>
          </p:nvPr>
        </p:nvSpPr>
        <p:spPr>
          <a:xfrm>
            <a:off x="2219325" y="1243013"/>
            <a:ext cx="2368550" cy="3352800"/>
          </a:xfrm>
          <a:prstGeom prst="rect">
            <a:avLst/>
          </a:prstGeom>
          <a:noFill/>
          <a:ln w="12700">
            <a:solidFill>
              <a:prstClr val="black"/>
            </a:solidFill>
          </a:ln>
        </p:spPr>
        <p:txBody>
          <a:bodyPr vert="horz" lIns="88340" tIns="44170" rIns="88340" bIns="44170" rtlCol="0" anchor="ctr"/>
          <a:lstStyle/>
          <a:p>
            <a:endParaRPr lang="ja-JP" altLang="en-US"/>
          </a:p>
        </p:txBody>
      </p:sp>
      <p:sp>
        <p:nvSpPr>
          <p:cNvPr id="5" name="ノート プレースホルダー 4"/>
          <p:cNvSpPr>
            <a:spLocks noGrp="1"/>
          </p:cNvSpPr>
          <p:nvPr>
            <p:ph type="body" sz="quarter" idx="3"/>
          </p:nvPr>
        </p:nvSpPr>
        <p:spPr>
          <a:xfrm>
            <a:off x="680264" y="4783095"/>
            <a:ext cx="5446672" cy="3913441"/>
          </a:xfrm>
          <a:prstGeom prst="rect">
            <a:avLst/>
          </a:prstGeom>
        </p:spPr>
        <p:txBody>
          <a:bodyPr vert="horz" lIns="88340" tIns="44170" rIns="88340" bIns="4417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1292"/>
            <a:ext cx="2949330" cy="498046"/>
          </a:xfrm>
          <a:prstGeom prst="rect">
            <a:avLst/>
          </a:prstGeom>
        </p:spPr>
        <p:txBody>
          <a:bodyPr vert="horz" lIns="88340" tIns="44170" rIns="88340" bIns="4417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348" y="9441292"/>
            <a:ext cx="2949330" cy="498046"/>
          </a:xfrm>
          <a:prstGeom prst="rect">
            <a:avLst/>
          </a:prstGeom>
        </p:spPr>
        <p:txBody>
          <a:bodyPr vert="horz" lIns="88340" tIns="44170" rIns="88340" bIns="44170" rtlCol="0" anchor="b"/>
          <a:lstStyle>
            <a:lvl1pPr algn="r">
              <a:defRPr sz="1200"/>
            </a:lvl1pPr>
          </a:lstStyle>
          <a:p>
            <a:fld id="{0D688FB7-AA58-4A59-B380-E7ED08290DEB}" type="slidenum">
              <a:rPr kumimoji="1" lang="ja-JP" altLang="en-US" smtClean="0"/>
              <a:t>‹#›</a:t>
            </a:fld>
            <a:endParaRPr kumimoji="1" lang="ja-JP" altLang="en-US"/>
          </a:p>
        </p:txBody>
      </p:sp>
    </p:spTree>
    <p:extLst>
      <p:ext uri="{BB962C8B-B14F-4D97-AF65-F5344CB8AC3E}">
        <p14:creationId xmlns:p14="http://schemas.microsoft.com/office/powerpoint/2010/main" val="38572951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D688FB7-AA58-4A59-B380-E7ED08290DEB}" type="slidenum">
              <a:rPr kumimoji="1" lang="ja-JP" altLang="en-US" smtClean="0"/>
              <a:t>1</a:t>
            </a:fld>
            <a:endParaRPr kumimoji="1" lang="ja-JP" altLang="en-US"/>
          </a:p>
        </p:txBody>
      </p:sp>
    </p:spTree>
    <p:extLst>
      <p:ext uri="{BB962C8B-B14F-4D97-AF65-F5344CB8AC3E}">
        <p14:creationId xmlns:p14="http://schemas.microsoft.com/office/powerpoint/2010/main" val="3555353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8"/>
            <a:ext cx="6427074"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2D11121-1F11-490B-B7B2-54AADC8A4ECE}" type="datetimeFigureOut">
              <a:rPr kumimoji="1" lang="ja-JP" altLang="en-US" smtClean="0"/>
              <a:t>2017/9/11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DB769D-4DE4-4B4D-ABD4-330E615C1A37}" type="slidenum">
              <a:rPr kumimoji="1" lang="ja-JP" altLang="en-US" smtClean="0"/>
              <a:t>‹#›</a:t>
            </a:fld>
            <a:endParaRPr kumimoji="1" lang="ja-JP" altLang="en-US"/>
          </a:p>
        </p:txBody>
      </p:sp>
    </p:spTree>
    <p:extLst>
      <p:ext uri="{BB962C8B-B14F-4D97-AF65-F5344CB8AC3E}">
        <p14:creationId xmlns:p14="http://schemas.microsoft.com/office/powerpoint/2010/main" val="3069103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2D11121-1F11-490B-B7B2-54AADC8A4ECE}" type="datetimeFigureOut">
              <a:rPr kumimoji="1" lang="ja-JP" altLang="en-US" smtClean="0"/>
              <a:t>2017/9/11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DB769D-4DE4-4B4D-ABD4-330E615C1A37}" type="slidenum">
              <a:rPr kumimoji="1" lang="ja-JP" altLang="en-US" smtClean="0"/>
              <a:t>‹#›</a:t>
            </a:fld>
            <a:endParaRPr kumimoji="1" lang="ja-JP" altLang="en-US"/>
          </a:p>
        </p:txBody>
      </p:sp>
    </p:spTree>
    <p:extLst>
      <p:ext uri="{BB962C8B-B14F-4D97-AF65-F5344CB8AC3E}">
        <p14:creationId xmlns:p14="http://schemas.microsoft.com/office/powerpoint/2010/main" val="2353798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428233"/>
            <a:ext cx="1701284" cy="9124044"/>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78063" y="428233"/>
            <a:ext cx="4977831" cy="912404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2D11121-1F11-490B-B7B2-54AADC8A4ECE}" type="datetimeFigureOut">
              <a:rPr kumimoji="1" lang="ja-JP" altLang="en-US" smtClean="0"/>
              <a:t>2017/9/11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DB769D-4DE4-4B4D-ABD4-330E615C1A37}" type="slidenum">
              <a:rPr kumimoji="1" lang="ja-JP" altLang="en-US" smtClean="0"/>
              <a:t>‹#›</a:t>
            </a:fld>
            <a:endParaRPr kumimoji="1" lang="ja-JP" altLang="en-US"/>
          </a:p>
        </p:txBody>
      </p:sp>
    </p:spTree>
    <p:extLst>
      <p:ext uri="{BB962C8B-B14F-4D97-AF65-F5344CB8AC3E}">
        <p14:creationId xmlns:p14="http://schemas.microsoft.com/office/powerpoint/2010/main" val="3464683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2D11121-1F11-490B-B7B2-54AADC8A4ECE}" type="datetimeFigureOut">
              <a:rPr kumimoji="1" lang="ja-JP" altLang="en-US" smtClean="0"/>
              <a:t>2017/9/11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DB769D-4DE4-4B4D-ABD4-330E615C1A37}" type="slidenum">
              <a:rPr kumimoji="1" lang="ja-JP" altLang="en-US" smtClean="0"/>
              <a:t>‹#›</a:t>
            </a:fld>
            <a:endParaRPr kumimoji="1" lang="ja-JP" altLang="en-US"/>
          </a:p>
        </p:txBody>
      </p:sp>
    </p:spTree>
    <p:extLst>
      <p:ext uri="{BB962C8B-B14F-4D97-AF65-F5344CB8AC3E}">
        <p14:creationId xmlns:p14="http://schemas.microsoft.com/office/powerpoint/2010/main" val="331503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4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288" y="4532321"/>
            <a:ext cx="6427074" cy="2339180"/>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2D11121-1F11-490B-B7B2-54AADC8A4ECE}" type="datetimeFigureOut">
              <a:rPr kumimoji="1" lang="ja-JP" altLang="en-US" smtClean="0"/>
              <a:t>2017/9/11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DB769D-4DE4-4B4D-ABD4-330E615C1A37}" type="slidenum">
              <a:rPr kumimoji="1" lang="ja-JP" altLang="en-US" smtClean="0"/>
              <a:t>‹#›</a:t>
            </a:fld>
            <a:endParaRPr kumimoji="1" lang="ja-JP" altLang="en-US"/>
          </a:p>
        </p:txBody>
      </p:sp>
    </p:spTree>
    <p:extLst>
      <p:ext uri="{BB962C8B-B14F-4D97-AF65-F5344CB8AC3E}">
        <p14:creationId xmlns:p14="http://schemas.microsoft.com/office/powerpoint/2010/main" val="1168997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78063" y="2495129"/>
            <a:ext cx="3339558"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843642" y="2495129"/>
            <a:ext cx="3339558"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2D11121-1F11-490B-B7B2-54AADC8A4ECE}" type="datetimeFigureOut">
              <a:rPr kumimoji="1" lang="ja-JP" altLang="en-US" smtClean="0"/>
              <a:t>2017/9/11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DB769D-4DE4-4B4D-ABD4-330E615C1A37}" type="slidenum">
              <a:rPr kumimoji="1" lang="ja-JP" altLang="en-US" smtClean="0"/>
              <a:t>‹#›</a:t>
            </a:fld>
            <a:endParaRPr kumimoji="1" lang="ja-JP" altLang="en-US"/>
          </a:p>
        </p:txBody>
      </p:sp>
    </p:spTree>
    <p:extLst>
      <p:ext uri="{BB962C8B-B14F-4D97-AF65-F5344CB8AC3E}">
        <p14:creationId xmlns:p14="http://schemas.microsoft.com/office/powerpoint/2010/main" val="1240060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1019"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1019"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2D11121-1F11-490B-B7B2-54AADC8A4ECE}" type="datetimeFigureOut">
              <a:rPr kumimoji="1" lang="ja-JP" altLang="en-US" smtClean="0"/>
              <a:t>2017/9/11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DB769D-4DE4-4B4D-ABD4-330E615C1A37}" type="slidenum">
              <a:rPr kumimoji="1" lang="ja-JP" altLang="en-US" smtClean="0"/>
              <a:t>‹#›</a:t>
            </a:fld>
            <a:endParaRPr kumimoji="1" lang="ja-JP" altLang="en-US"/>
          </a:p>
        </p:txBody>
      </p:sp>
    </p:spTree>
    <p:extLst>
      <p:ext uri="{BB962C8B-B14F-4D97-AF65-F5344CB8AC3E}">
        <p14:creationId xmlns:p14="http://schemas.microsoft.com/office/powerpoint/2010/main" val="3269011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2D11121-1F11-490B-B7B2-54AADC8A4ECE}" type="datetimeFigureOut">
              <a:rPr kumimoji="1" lang="ja-JP" altLang="en-US" smtClean="0"/>
              <a:t>2017/9/11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DB769D-4DE4-4B4D-ABD4-330E615C1A37}" type="slidenum">
              <a:rPr kumimoji="1" lang="ja-JP" altLang="en-US" smtClean="0"/>
              <a:t>‹#›</a:t>
            </a:fld>
            <a:endParaRPr kumimoji="1" lang="ja-JP" altLang="en-US"/>
          </a:p>
        </p:txBody>
      </p:sp>
    </p:spTree>
    <p:extLst>
      <p:ext uri="{BB962C8B-B14F-4D97-AF65-F5344CB8AC3E}">
        <p14:creationId xmlns:p14="http://schemas.microsoft.com/office/powerpoint/2010/main" val="1082280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2D11121-1F11-490B-B7B2-54AADC8A4ECE}" type="datetimeFigureOut">
              <a:rPr kumimoji="1" lang="ja-JP" altLang="en-US" smtClean="0"/>
              <a:t>2017/9/11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DB769D-4DE4-4B4D-ABD4-330E615C1A37}" type="slidenum">
              <a:rPr kumimoji="1" lang="ja-JP" altLang="en-US" smtClean="0"/>
              <a:t>‹#›</a:t>
            </a:fld>
            <a:endParaRPr kumimoji="1" lang="ja-JP" altLang="en-US"/>
          </a:p>
        </p:txBody>
      </p:sp>
    </p:spTree>
    <p:extLst>
      <p:ext uri="{BB962C8B-B14F-4D97-AF65-F5344CB8AC3E}">
        <p14:creationId xmlns:p14="http://schemas.microsoft.com/office/powerpoint/2010/main" val="1232164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5" y="425757"/>
            <a:ext cx="2487604" cy="1811938"/>
          </a:xfrm>
        </p:spPr>
        <p:txBody>
          <a:bodyPr anchor="b"/>
          <a:lstStyle>
            <a:lvl1pPr algn="l">
              <a:defRPr sz="2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6245"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8065"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2D11121-1F11-490B-B7B2-54AADC8A4ECE}" type="datetimeFigureOut">
              <a:rPr kumimoji="1" lang="ja-JP" altLang="en-US" smtClean="0"/>
              <a:t>2017/9/11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DB769D-4DE4-4B4D-ABD4-330E615C1A37}" type="slidenum">
              <a:rPr kumimoji="1" lang="ja-JP" altLang="en-US" smtClean="0"/>
              <a:t>‹#›</a:t>
            </a:fld>
            <a:endParaRPr kumimoji="1" lang="ja-JP" altLang="en-US"/>
          </a:p>
        </p:txBody>
      </p:sp>
    </p:spTree>
    <p:extLst>
      <p:ext uri="{BB962C8B-B14F-4D97-AF65-F5344CB8AC3E}">
        <p14:creationId xmlns:p14="http://schemas.microsoft.com/office/powerpoint/2010/main" val="489274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kumimoji="1" lang="ja-JP" altLang="en-US"/>
          </a:p>
        </p:txBody>
      </p:sp>
      <p:sp>
        <p:nvSpPr>
          <p:cNvPr id="4" name="テキスト プレースホルダー 3"/>
          <p:cNvSpPr>
            <a:spLocks noGrp="1"/>
          </p:cNvSpPr>
          <p:nvPr>
            <p:ph type="body" sz="half" idx="2"/>
          </p:nvPr>
        </p:nvSpPr>
        <p:spPr>
          <a:xfrm>
            <a:off x="1482060" y="8369073"/>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2D11121-1F11-490B-B7B2-54AADC8A4ECE}" type="datetimeFigureOut">
              <a:rPr kumimoji="1" lang="ja-JP" altLang="en-US" smtClean="0"/>
              <a:t>2017/9/11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DB769D-4DE4-4B4D-ABD4-330E615C1A37}" type="slidenum">
              <a:rPr kumimoji="1" lang="ja-JP" altLang="en-US" smtClean="0"/>
              <a:t>‹#›</a:t>
            </a:fld>
            <a:endParaRPr kumimoji="1" lang="ja-JP" altLang="en-US"/>
          </a:p>
        </p:txBody>
      </p:sp>
    </p:spTree>
    <p:extLst>
      <p:ext uri="{BB962C8B-B14F-4D97-AF65-F5344CB8AC3E}">
        <p14:creationId xmlns:p14="http://schemas.microsoft.com/office/powerpoint/2010/main" val="634014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3" y="2495129"/>
            <a:ext cx="6805137" cy="7057150"/>
          </a:xfrm>
          <a:prstGeom prst="rect">
            <a:avLst/>
          </a:prstGeom>
        </p:spPr>
        <p:txBody>
          <a:bodyPr vert="horz" lIns="99569" tIns="49785" rIns="99569" bIns="49785"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99569" tIns="49785" rIns="99569" bIns="49785" rtlCol="0" anchor="ctr"/>
          <a:lstStyle>
            <a:lvl1pPr algn="l">
              <a:defRPr sz="1300">
                <a:solidFill>
                  <a:schemeClr val="tx1">
                    <a:tint val="75000"/>
                  </a:schemeClr>
                </a:solidFill>
              </a:defRPr>
            </a:lvl1pPr>
          </a:lstStyle>
          <a:p>
            <a:fld id="{02D11121-1F11-490B-B7B2-54AADC8A4ECE}" type="datetimeFigureOut">
              <a:rPr kumimoji="1" lang="ja-JP" altLang="en-US" smtClean="0"/>
              <a:t>2017/9/11</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99569" tIns="49785" rIns="99569" bIns="49785" rtlCol="0" anchor="ctr"/>
          <a:lstStyle>
            <a:lvl1pPr algn="r">
              <a:defRPr sz="1300">
                <a:solidFill>
                  <a:schemeClr val="tx1">
                    <a:tint val="75000"/>
                  </a:schemeClr>
                </a:solidFill>
              </a:defRPr>
            </a:lvl1pPr>
          </a:lstStyle>
          <a:p>
            <a:fld id="{03DB769D-4DE4-4B4D-ABD4-330E615C1A37}" type="slidenum">
              <a:rPr kumimoji="1" lang="ja-JP" altLang="en-US" smtClean="0"/>
              <a:t>‹#›</a:t>
            </a:fld>
            <a:endParaRPr kumimoji="1" lang="ja-JP" altLang="en-US"/>
          </a:p>
        </p:txBody>
      </p:sp>
    </p:spTree>
    <p:extLst>
      <p:ext uri="{BB962C8B-B14F-4D97-AF65-F5344CB8AC3E}">
        <p14:creationId xmlns:p14="http://schemas.microsoft.com/office/powerpoint/2010/main" val="1476129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kumimoji="1"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1pPr>
      <a:lvl2pPr marL="808998" indent="-311153" algn="l" defTabSz="995690"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44613" indent="-248923" algn="l" defTabSz="995690"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4245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4030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3814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3599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3383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3168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995690" rtl="0" eaLnBrk="1" latinLnBrk="0" hangingPunct="1">
        <a:defRPr kumimoji="1" sz="2000" kern="1200">
          <a:solidFill>
            <a:schemeClr val="tx1"/>
          </a:solidFill>
          <a:latin typeface="+mn-lt"/>
          <a:ea typeface="+mn-ea"/>
          <a:cs typeface="+mn-cs"/>
        </a:defRPr>
      </a:lvl1pPr>
      <a:lvl2pPr marL="497845" algn="l" defTabSz="995690" rtl="0" eaLnBrk="1" latinLnBrk="0" hangingPunct="1">
        <a:defRPr kumimoji="1" sz="2000" kern="1200">
          <a:solidFill>
            <a:schemeClr val="tx1"/>
          </a:solidFill>
          <a:latin typeface="+mn-lt"/>
          <a:ea typeface="+mn-ea"/>
          <a:cs typeface="+mn-cs"/>
        </a:defRPr>
      </a:lvl2pPr>
      <a:lvl3pPr marL="995690" algn="l" defTabSz="995690" rtl="0" eaLnBrk="1" latinLnBrk="0" hangingPunct="1">
        <a:defRPr kumimoji="1" sz="2000" kern="1200">
          <a:solidFill>
            <a:schemeClr val="tx1"/>
          </a:solidFill>
          <a:latin typeface="+mn-lt"/>
          <a:ea typeface="+mn-ea"/>
          <a:cs typeface="+mn-cs"/>
        </a:defRPr>
      </a:lvl3pPr>
      <a:lvl4pPr marL="1493535" algn="l" defTabSz="995690" rtl="0" eaLnBrk="1" latinLnBrk="0" hangingPunct="1">
        <a:defRPr kumimoji="1" sz="2000" kern="1200">
          <a:solidFill>
            <a:schemeClr val="tx1"/>
          </a:solidFill>
          <a:latin typeface="+mn-lt"/>
          <a:ea typeface="+mn-ea"/>
          <a:cs typeface="+mn-cs"/>
        </a:defRPr>
      </a:lvl4pPr>
      <a:lvl5pPr marL="1991380" algn="l" defTabSz="995690" rtl="0" eaLnBrk="1" latinLnBrk="0" hangingPunct="1">
        <a:defRPr kumimoji="1" sz="2000" kern="1200">
          <a:solidFill>
            <a:schemeClr val="tx1"/>
          </a:solidFill>
          <a:latin typeface="+mn-lt"/>
          <a:ea typeface="+mn-ea"/>
          <a:cs typeface="+mn-cs"/>
        </a:defRPr>
      </a:lvl5pPr>
      <a:lvl6pPr marL="2489225" algn="l" defTabSz="995690" rtl="0" eaLnBrk="1" latinLnBrk="0" hangingPunct="1">
        <a:defRPr kumimoji="1" sz="2000" kern="1200">
          <a:solidFill>
            <a:schemeClr val="tx1"/>
          </a:solidFill>
          <a:latin typeface="+mn-lt"/>
          <a:ea typeface="+mn-ea"/>
          <a:cs typeface="+mn-cs"/>
        </a:defRPr>
      </a:lvl6pPr>
      <a:lvl7pPr marL="2987070" algn="l" defTabSz="995690" rtl="0" eaLnBrk="1" latinLnBrk="0" hangingPunct="1">
        <a:defRPr kumimoji="1" sz="2000" kern="1200">
          <a:solidFill>
            <a:schemeClr val="tx1"/>
          </a:solidFill>
          <a:latin typeface="+mn-lt"/>
          <a:ea typeface="+mn-ea"/>
          <a:cs typeface="+mn-cs"/>
        </a:defRPr>
      </a:lvl7pPr>
      <a:lvl8pPr marL="3484916" algn="l" defTabSz="995690" rtl="0" eaLnBrk="1" latinLnBrk="0" hangingPunct="1">
        <a:defRPr kumimoji="1" sz="2000" kern="1200">
          <a:solidFill>
            <a:schemeClr val="tx1"/>
          </a:solidFill>
          <a:latin typeface="+mn-lt"/>
          <a:ea typeface="+mn-ea"/>
          <a:cs typeface="+mn-cs"/>
        </a:defRPr>
      </a:lvl8pPr>
      <a:lvl9pPr marL="3982761" algn="l" defTabSz="99569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sjoban@go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buyusa.gov/japan/industry/housing/index.asp" TargetMode="External"/><Relationship Id="rId1" Type="http://schemas.openxmlformats.org/officeDocument/2006/relationships/slideLayout" Target="../slideLayouts/slideLayout2.xml"/><Relationship Id="rId4" Type="http://schemas.openxmlformats.org/officeDocument/2006/relationships/hyperlink" Target="http://www.wa-jpn.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角丸四角形 27"/>
          <p:cNvSpPr/>
          <p:nvPr/>
        </p:nvSpPr>
        <p:spPr>
          <a:xfrm>
            <a:off x="495901" y="3602853"/>
            <a:ext cx="1165850" cy="2194138"/>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endParaRPr kumimoji="1" lang="ja-JP" altLang="en-US"/>
          </a:p>
        </p:txBody>
      </p:sp>
      <p:sp>
        <p:nvSpPr>
          <p:cNvPr id="20" name="角丸四角形 19"/>
          <p:cNvSpPr/>
          <p:nvPr/>
        </p:nvSpPr>
        <p:spPr>
          <a:xfrm>
            <a:off x="2748534" y="6019750"/>
            <a:ext cx="2159738" cy="2135261"/>
          </a:xfrm>
          <a:prstGeom prst="round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endParaRPr lang="ja-JP" altLang="en-US" sz="1500"/>
          </a:p>
        </p:txBody>
      </p:sp>
      <p:sp>
        <p:nvSpPr>
          <p:cNvPr id="11" name="角丸四角形 10"/>
          <p:cNvSpPr/>
          <p:nvPr/>
        </p:nvSpPr>
        <p:spPr>
          <a:xfrm>
            <a:off x="476355" y="6019751"/>
            <a:ext cx="2166125" cy="2135261"/>
          </a:xfrm>
          <a:prstGeom prst="round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endParaRPr lang="ja-JP" altLang="en-US" sz="1500"/>
          </a:p>
        </p:txBody>
      </p:sp>
      <p:sp>
        <p:nvSpPr>
          <p:cNvPr id="16" name="円/楕円 15"/>
          <p:cNvSpPr/>
          <p:nvPr/>
        </p:nvSpPr>
        <p:spPr>
          <a:xfrm>
            <a:off x="2658060" y="5850756"/>
            <a:ext cx="690523" cy="591567"/>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endParaRPr lang="ja-JP" altLang="en-US" sz="1500"/>
          </a:p>
        </p:txBody>
      </p:sp>
      <p:sp>
        <p:nvSpPr>
          <p:cNvPr id="4" name="テキスト ボックス 3"/>
          <p:cNvSpPr txBox="1"/>
          <p:nvPr/>
        </p:nvSpPr>
        <p:spPr>
          <a:xfrm>
            <a:off x="-20137" y="459077"/>
            <a:ext cx="7561263" cy="1254704"/>
          </a:xfrm>
          <a:prstGeom prst="rect">
            <a:avLst/>
          </a:prstGeom>
          <a:noFill/>
        </p:spPr>
        <p:txBody>
          <a:bodyPr wrap="square" lIns="99569" tIns="49785" rIns="99569" bIns="49785" rtlCol="0">
            <a:spAutoFit/>
          </a:bodyPr>
          <a:lstStyle/>
          <a:p>
            <a:pPr algn="ctr"/>
            <a:r>
              <a:rPr lang="ja-JP" altLang="en-US" sz="1500" b="1" dirty="0">
                <a:solidFill>
                  <a:schemeClr val="accent6">
                    <a:lumMod val="50000"/>
                  </a:schemeClr>
                </a:solidFill>
              </a:rPr>
              <a:t>アメリカ住宅建材セミナー</a:t>
            </a:r>
            <a:endParaRPr lang="en-US" altLang="ja-JP" sz="1500" b="1" dirty="0">
              <a:solidFill>
                <a:schemeClr val="accent6">
                  <a:lumMod val="50000"/>
                </a:schemeClr>
              </a:solidFill>
            </a:endParaRPr>
          </a:p>
          <a:p>
            <a:pPr algn="ctr"/>
            <a:r>
              <a:rPr lang="ja-JP" altLang="en-US" b="1" u="heavy" dirty="0">
                <a:solidFill>
                  <a:schemeClr val="accent6">
                    <a:lumMod val="50000"/>
                  </a:schemeClr>
                </a:solidFill>
              </a:rPr>
              <a:t>シアトルで活躍する日本人建築家が見る、米国の住宅設計の資質</a:t>
            </a:r>
          </a:p>
          <a:p>
            <a:pPr algn="ctr"/>
            <a:r>
              <a:rPr lang="ja-JP" altLang="en-US" b="1" dirty="0">
                <a:solidFill>
                  <a:schemeClr val="accent6">
                    <a:lumMod val="50000"/>
                  </a:schemeClr>
                </a:solidFill>
              </a:rPr>
              <a:t>～“中古”住宅が“既存”住宅へ</a:t>
            </a:r>
            <a:r>
              <a:rPr lang="ja-JP" altLang="en-US" b="1" dirty="0" smtClean="0">
                <a:solidFill>
                  <a:schemeClr val="accent6">
                    <a:lumMod val="50000"/>
                  </a:schemeClr>
                </a:solidFill>
              </a:rPr>
              <a:t>、</a:t>
            </a:r>
            <a:endParaRPr lang="en-US" altLang="ja-JP" b="1" dirty="0" smtClean="0">
              <a:solidFill>
                <a:schemeClr val="accent6">
                  <a:lumMod val="50000"/>
                </a:schemeClr>
              </a:solidFill>
            </a:endParaRPr>
          </a:p>
          <a:p>
            <a:pPr algn="ctr"/>
            <a:r>
              <a:rPr lang="ja-JP" altLang="en-US" b="1" dirty="0" smtClean="0">
                <a:solidFill>
                  <a:schemeClr val="accent6">
                    <a:lumMod val="50000"/>
                  </a:schemeClr>
                </a:solidFill>
              </a:rPr>
              <a:t>時代</a:t>
            </a:r>
            <a:r>
              <a:rPr lang="ja-JP" altLang="en-US" b="1" dirty="0">
                <a:solidFill>
                  <a:schemeClr val="accent6">
                    <a:lumMod val="50000"/>
                  </a:schemeClr>
                </a:solidFill>
              </a:rPr>
              <a:t>を超える恒久美と価値を“全て”の住宅に～</a:t>
            </a:r>
            <a:endParaRPr kumimoji="1" lang="ja-JP" altLang="en-US" b="1" dirty="0">
              <a:solidFill>
                <a:schemeClr val="accent6">
                  <a:lumMod val="50000"/>
                </a:schemeClr>
              </a:solidFill>
            </a:endParaRPr>
          </a:p>
        </p:txBody>
      </p:sp>
      <p:sp>
        <p:nvSpPr>
          <p:cNvPr id="5" name="テキスト ボックス 4"/>
          <p:cNvSpPr txBox="1"/>
          <p:nvPr/>
        </p:nvSpPr>
        <p:spPr>
          <a:xfrm>
            <a:off x="-20137" y="148040"/>
            <a:ext cx="7581400" cy="346764"/>
          </a:xfrm>
          <a:prstGeom prst="rect">
            <a:avLst/>
          </a:prstGeom>
          <a:solidFill>
            <a:schemeClr val="accent6">
              <a:lumMod val="50000"/>
            </a:schemeClr>
          </a:solidFill>
        </p:spPr>
        <p:txBody>
          <a:bodyPr wrap="square" lIns="99569" tIns="49785" rIns="99569" bIns="49785" rtlCol="0">
            <a:spAutoFit/>
          </a:bodyPr>
          <a:lstStyle/>
          <a:p>
            <a:r>
              <a:rPr lang="ja-JP" altLang="en-US" sz="1600" b="1" dirty="0" smtClean="0">
                <a:solidFill>
                  <a:schemeClr val="bg1"/>
                </a:solidFill>
              </a:rPr>
              <a:t>　主催</a:t>
            </a:r>
            <a:r>
              <a:rPr lang="ja-JP" altLang="en-US" sz="1600" b="1" dirty="0" smtClean="0">
                <a:solidFill>
                  <a:schemeClr val="bg1"/>
                </a:solidFill>
              </a:rPr>
              <a:t>：米国</a:t>
            </a:r>
            <a:r>
              <a:rPr lang="ja-JP" altLang="en-US" sz="1600" b="1" dirty="0">
                <a:solidFill>
                  <a:schemeClr val="bg1"/>
                </a:solidFill>
              </a:rPr>
              <a:t>ワシントン州政府</a:t>
            </a:r>
            <a:r>
              <a:rPr lang="ja-JP" altLang="en-US" sz="1600" b="1" dirty="0" smtClean="0">
                <a:solidFill>
                  <a:schemeClr val="bg1"/>
                </a:solidFill>
              </a:rPr>
              <a:t>商務局　</a:t>
            </a:r>
            <a:r>
              <a:rPr lang="ja-JP" altLang="en-US" sz="1600" b="1" dirty="0" smtClean="0">
                <a:solidFill>
                  <a:schemeClr val="bg1"/>
                </a:solidFill>
              </a:rPr>
              <a:t>共催</a:t>
            </a:r>
            <a:r>
              <a:rPr lang="ja-JP" altLang="en-US" sz="1600" b="1" dirty="0" smtClean="0">
                <a:solidFill>
                  <a:schemeClr val="bg1"/>
                </a:solidFill>
              </a:rPr>
              <a:t>：大阪商工会議所　</a:t>
            </a:r>
            <a:r>
              <a:rPr lang="ja-JP" altLang="en-US" sz="1600" b="1" dirty="0" smtClean="0">
                <a:solidFill>
                  <a:schemeClr val="bg1"/>
                </a:solidFill>
              </a:rPr>
              <a:t>後援</a:t>
            </a:r>
            <a:r>
              <a:rPr lang="ja-JP" altLang="en-US" sz="1600" b="1" dirty="0" smtClean="0">
                <a:solidFill>
                  <a:schemeClr val="bg1"/>
                </a:solidFill>
              </a:rPr>
              <a:t>：アメリカ大使館</a:t>
            </a:r>
            <a:endParaRPr lang="ja-JP" altLang="en-US" sz="1600" b="1" dirty="0">
              <a:solidFill>
                <a:schemeClr val="bg1"/>
              </a:solidFill>
            </a:endParaRPr>
          </a:p>
        </p:txBody>
      </p:sp>
      <p:sp>
        <p:nvSpPr>
          <p:cNvPr id="7" name="テキスト ボックス 6"/>
          <p:cNvSpPr txBox="1"/>
          <p:nvPr/>
        </p:nvSpPr>
        <p:spPr>
          <a:xfrm>
            <a:off x="683768" y="6332227"/>
            <a:ext cx="1873417" cy="746873"/>
          </a:xfrm>
          <a:prstGeom prst="rect">
            <a:avLst/>
          </a:prstGeom>
          <a:noFill/>
        </p:spPr>
        <p:txBody>
          <a:bodyPr wrap="square" lIns="99569" tIns="49785" rIns="99569" bIns="49785" rtlCol="0">
            <a:spAutoFit/>
          </a:bodyPr>
          <a:lstStyle/>
          <a:p>
            <a:pPr algn="ctr"/>
            <a:r>
              <a:rPr lang="ja-JP" altLang="ja-JP" sz="1400" b="1" dirty="0"/>
              <a:t>住宅に恒久性と資産価値を与える米国の設計手法</a:t>
            </a:r>
            <a:endParaRPr lang="en-US" altLang="ja-JP" sz="1400" b="1" dirty="0" smtClean="0"/>
          </a:p>
        </p:txBody>
      </p:sp>
      <p:sp>
        <p:nvSpPr>
          <p:cNvPr id="8" name="テキスト ボックス 7"/>
          <p:cNvSpPr txBox="1"/>
          <p:nvPr/>
        </p:nvSpPr>
        <p:spPr>
          <a:xfrm>
            <a:off x="2786960" y="6376272"/>
            <a:ext cx="2046478" cy="746873"/>
          </a:xfrm>
          <a:prstGeom prst="rect">
            <a:avLst/>
          </a:prstGeom>
          <a:noFill/>
        </p:spPr>
        <p:txBody>
          <a:bodyPr wrap="square" lIns="99569" tIns="49785" rIns="99569" bIns="49785" rtlCol="0">
            <a:spAutoFit/>
          </a:bodyPr>
          <a:lstStyle/>
          <a:p>
            <a:pPr algn="ctr"/>
            <a:r>
              <a:rPr lang="ja-JP" altLang="en-US" sz="1400" b="1" dirty="0" smtClean="0"/>
              <a:t>　　</a:t>
            </a:r>
            <a:r>
              <a:rPr lang="ja-JP" altLang="ja-JP" sz="1400" b="1" dirty="0"/>
              <a:t>アメリカ北西部のトレンドとクライアントニーズの組み合わせ方</a:t>
            </a:r>
            <a:endParaRPr lang="ja-JP" altLang="en-US" sz="1300" b="1" dirty="0"/>
          </a:p>
        </p:txBody>
      </p:sp>
      <p:sp>
        <p:nvSpPr>
          <p:cNvPr id="9" name="テキスト ボックス 8"/>
          <p:cNvSpPr txBox="1"/>
          <p:nvPr/>
        </p:nvSpPr>
        <p:spPr>
          <a:xfrm>
            <a:off x="5106732" y="6464661"/>
            <a:ext cx="2058275" cy="700707"/>
          </a:xfrm>
          <a:prstGeom prst="rect">
            <a:avLst/>
          </a:prstGeom>
          <a:noFill/>
        </p:spPr>
        <p:txBody>
          <a:bodyPr wrap="square" lIns="99569" tIns="49785" rIns="99569" bIns="49785" rtlCol="0">
            <a:spAutoFit/>
          </a:bodyPr>
          <a:lstStyle/>
          <a:p>
            <a:r>
              <a:rPr lang="ja-JP" altLang="en-US" sz="1300" b="1" dirty="0" smtClean="0"/>
              <a:t>デザインコンクリートの　　施工デモンストレーション（予定）</a:t>
            </a:r>
            <a:endParaRPr lang="en-US" altLang="ja-JP" sz="1300" b="1" dirty="0"/>
          </a:p>
        </p:txBody>
      </p:sp>
      <p:sp>
        <p:nvSpPr>
          <p:cNvPr id="10" name="テキスト ボックス 9"/>
          <p:cNvSpPr txBox="1"/>
          <p:nvPr/>
        </p:nvSpPr>
        <p:spPr>
          <a:xfrm>
            <a:off x="333064" y="1823968"/>
            <a:ext cx="6827726" cy="2254978"/>
          </a:xfrm>
          <a:prstGeom prst="rect">
            <a:avLst/>
          </a:prstGeom>
          <a:noFill/>
          <a:ln>
            <a:noFill/>
          </a:ln>
        </p:spPr>
        <p:txBody>
          <a:bodyPr wrap="square" lIns="99569" tIns="49785" rIns="99569" bIns="49785" rtlCol="0">
            <a:spAutoFit/>
          </a:bodyPr>
          <a:lstStyle/>
          <a:p>
            <a:r>
              <a:rPr lang="ja-JP" altLang="ja-JP" sz="1400" dirty="0" smtClean="0"/>
              <a:t>欧米の街並みやインテリア</a:t>
            </a:r>
            <a:r>
              <a:rPr lang="ja-JP" altLang="en-US" sz="1400" dirty="0" smtClean="0"/>
              <a:t>が、</a:t>
            </a:r>
            <a:r>
              <a:rPr lang="ja-JP" altLang="ja-JP" sz="1400" dirty="0" smtClean="0"/>
              <a:t>車</a:t>
            </a:r>
            <a:r>
              <a:rPr lang="ja-JP" altLang="en-US" sz="1400" dirty="0"/>
              <a:t>や</a:t>
            </a:r>
            <a:r>
              <a:rPr lang="ja-JP" altLang="ja-JP" sz="1400" dirty="0" smtClean="0"/>
              <a:t>化粧品</a:t>
            </a:r>
            <a:r>
              <a:rPr lang="ja-JP" altLang="ja-JP" sz="1400" dirty="0"/>
              <a:t>などの</a:t>
            </a:r>
            <a:r>
              <a:rPr lang="en-US" altLang="ja-JP" sz="1400" dirty="0"/>
              <a:t>CM</a:t>
            </a:r>
            <a:r>
              <a:rPr lang="ja-JP" altLang="ja-JP" sz="1400" dirty="0" smtClean="0"/>
              <a:t>で</a:t>
            </a:r>
            <a:r>
              <a:rPr lang="ja-JP" altLang="en-US" sz="1400" dirty="0" smtClean="0"/>
              <a:t>使われることが</a:t>
            </a:r>
            <a:r>
              <a:rPr lang="ja-JP" altLang="ja-JP" sz="1400" dirty="0" smtClean="0"/>
              <a:t>多い</a:t>
            </a:r>
            <a:r>
              <a:rPr lang="ja-JP" altLang="ja-JP" sz="1400" dirty="0"/>
              <a:t>のは、音楽</a:t>
            </a:r>
            <a:r>
              <a:rPr lang="ja-JP" altLang="ja-JP" sz="1400" dirty="0" smtClean="0"/>
              <a:t>のよう</a:t>
            </a:r>
            <a:r>
              <a:rPr lang="ja-JP" altLang="ja-JP" sz="1400" dirty="0"/>
              <a:t>に調律された美しいデザインがあるからです。アメリカの住宅はただ大きいだけではなく、どこかに日本にはない</a:t>
            </a:r>
            <a:r>
              <a:rPr lang="ja-JP" altLang="ja-JP" sz="1400" dirty="0" smtClean="0"/>
              <a:t>魅力</a:t>
            </a:r>
            <a:r>
              <a:rPr lang="ja-JP" altLang="en-US" sz="1400" dirty="0" smtClean="0"/>
              <a:t>的な</a:t>
            </a:r>
            <a:r>
              <a:rPr lang="ja-JP" altLang="ja-JP" sz="1400" dirty="0" smtClean="0"/>
              <a:t>デザイン</a:t>
            </a:r>
            <a:r>
              <a:rPr lang="ja-JP" altLang="ja-JP" sz="1400" dirty="0"/>
              <a:t>の資質があり、それが美しい街並みを形成し、クラシック音楽と同様に世代を超えて資産価値を保つことに繋がっています</a:t>
            </a:r>
            <a:r>
              <a:rPr lang="ja-JP" altLang="ja-JP" sz="1400" dirty="0" smtClean="0"/>
              <a:t>。</a:t>
            </a:r>
            <a:r>
              <a:rPr lang="ja-JP" altLang="en-US" sz="1400" dirty="0" smtClean="0"/>
              <a:t>　</a:t>
            </a:r>
            <a:r>
              <a:rPr lang="ja-JP" altLang="ja-JP" sz="1400" dirty="0" smtClean="0"/>
              <a:t>アメリカ</a:t>
            </a:r>
            <a:r>
              <a:rPr lang="ja-JP" altLang="ja-JP" sz="1400" dirty="0"/>
              <a:t>の建材には使い手によってそれぞれ多様なデザインや組み合わせが実現できるため、日本の住宅にも上手に取り入れれば、従来の日本的デザインの既成概念を覆し、新たな市場を開拓できることでしょう</a:t>
            </a:r>
            <a:r>
              <a:rPr lang="ja-JP" altLang="ja-JP" sz="1400" dirty="0" smtClean="0"/>
              <a:t>。</a:t>
            </a:r>
            <a:r>
              <a:rPr lang="ja-JP" altLang="en-US" sz="1400" dirty="0" smtClean="0"/>
              <a:t>この度、日米の建材企業</a:t>
            </a:r>
            <a:r>
              <a:rPr lang="en-US" altLang="ja-JP" sz="1400" dirty="0"/>
              <a:t>7</a:t>
            </a:r>
            <a:r>
              <a:rPr lang="ja-JP" altLang="en-US" sz="1400" dirty="0" smtClean="0"/>
              <a:t>社と共同でセミナーを開催します。</a:t>
            </a:r>
            <a:endParaRPr lang="en-US" altLang="ja-JP" sz="1400" dirty="0" smtClean="0"/>
          </a:p>
          <a:p>
            <a:r>
              <a:rPr lang="ja-JP" altLang="en-US" sz="1400" dirty="0" smtClean="0"/>
              <a:t>ぜひご参加ください。</a:t>
            </a:r>
            <a:endParaRPr lang="en-US" altLang="ja-JP" sz="1400" dirty="0" smtClean="0"/>
          </a:p>
          <a:p>
            <a:endParaRPr lang="en-US" altLang="ja-JP" sz="1400" dirty="0" smtClean="0"/>
          </a:p>
          <a:p>
            <a:endParaRPr lang="ja-JP" altLang="ja-JP" sz="1400" dirty="0"/>
          </a:p>
        </p:txBody>
      </p:sp>
      <p:sp>
        <p:nvSpPr>
          <p:cNvPr id="12" name="円/楕円 11"/>
          <p:cNvSpPr/>
          <p:nvPr/>
        </p:nvSpPr>
        <p:spPr>
          <a:xfrm>
            <a:off x="252239" y="5818554"/>
            <a:ext cx="690523" cy="608266"/>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endParaRPr lang="ja-JP" altLang="en-US" sz="1500">
              <a:solidFill>
                <a:srgbClr val="FF0000"/>
              </a:solidFill>
            </a:endParaRPr>
          </a:p>
        </p:txBody>
      </p:sp>
      <p:sp>
        <p:nvSpPr>
          <p:cNvPr id="13" name="テキスト ボックス 12"/>
          <p:cNvSpPr txBox="1"/>
          <p:nvPr/>
        </p:nvSpPr>
        <p:spPr>
          <a:xfrm>
            <a:off x="252239" y="5951429"/>
            <a:ext cx="744567" cy="331375"/>
          </a:xfrm>
          <a:prstGeom prst="rect">
            <a:avLst/>
          </a:prstGeom>
          <a:noFill/>
        </p:spPr>
        <p:txBody>
          <a:bodyPr wrap="square" lIns="99569" tIns="49785" rIns="99569" bIns="49785" rtlCol="0">
            <a:spAutoFit/>
          </a:bodyPr>
          <a:lstStyle/>
          <a:p>
            <a:pPr algn="ctr"/>
            <a:r>
              <a:rPr lang="ja-JP" altLang="en-US" sz="1500" b="1" dirty="0">
                <a:solidFill>
                  <a:schemeClr val="bg1"/>
                </a:solidFill>
              </a:rPr>
              <a:t>講演</a:t>
            </a:r>
            <a:r>
              <a:rPr lang="en-US" altLang="ja-JP" sz="1500" b="1" dirty="0">
                <a:solidFill>
                  <a:schemeClr val="bg1"/>
                </a:solidFill>
              </a:rPr>
              <a:t>1</a:t>
            </a:r>
            <a:endParaRPr lang="ja-JP" altLang="en-US" sz="1500" b="1" dirty="0">
              <a:solidFill>
                <a:schemeClr val="bg1"/>
              </a:solidFill>
            </a:endParaRPr>
          </a:p>
        </p:txBody>
      </p:sp>
      <p:sp>
        <p:nvSpPr>
          <p:cNvPr id="15" name="テキスト ボックス 14"/>
          <p:cNvSpPr txBox="1"/>
          <p:nvPr/>
        </p:nvSpPr>
        <p:spPr>
          <a:xfrm>
            <a:off x="2628503" y="5994772"/>
            <a:ext cx="760427" cy="331375"/>
          </a:xfrm>
          <a:prstGeom prst="rect">
            <a:avLst/>
          </a:prstGeom>
          <a:noFill/>
        </p:spPr>
        <p:txBody>
          <a:bodyPr wrap="square" lIns="99569" tIns="49785" rIns="99569" bIns="49785" rtlCol="0">
            <a:spAutoFit/>
          </a:bodyPr>
          <a:lstStyle/>
          <a:p>
            <a:pPr algn="ctr"/>
            <a:r>
              <a:rPr lang="ja-JP" altLang="en-US" sz="1500" b="1" dirty="0">
                <a:solidFill>
                  <a:schemeClr val="bg1"/>
                </a:solidFill>
              </a:rPr>
              <a:t>講演</a:t>
            </a:r>
            <a:r>
              <a:rPr lang="en-US" altLang="ja-JP" sz="1500" b="1" dirty="0">
                <a:solidFill>
                  <a:schemeClr val="bg1"/>
                </a:solidFill>
              </a:rPr>
              <a:t> 2</a:t>
            </a:r>
            <a:endParaRPr lang="ja-JP" altLang="en-US" sz="1500" b="1" dirty="0">
              <a:solidFill>
                <a:schemeClr val="bg1"/>
              </a:solidFill>
            </a:endParaRPr>
          </a:p>
        </p:txBody>
      </p:sp>
      <p:sp>
        <p:nvSpPr>
          <p:cNvPr id="22" name="角丸四角形 21"/>
          <p:cNvSpPr/>
          <p:nvPr/>
        </p:nvSpPr>
        <p:spPr>
          <a:xfrm>
            <a:off x="1680709" y="3595423"/>
            <a:ext cx="5532744" cy="2189292"/>
          </a:xfrm>
          <a:prstGeom prst="round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endParaRPr kumimoji="1" lang="ja-JP" altLang="en-US"/>
          </a:p>
        </p:txBody>
      </p:sp>
      <p:sp>
        <p:nvSpPr>
          <p:cNvPr id="27" name="テキスト ボックス 26"/>
          <p:cNvSpPr txBox="1"/>
          <p:nvPr/>
        </p:nvSpPr>
        <p:spPr>
          <a:xfrm>
            <a:off x="507280" y="3673534"/>
            <a:ext cx="1165850" cy="408319"/>
          </a:xfrm>
          <a:prstGeom prst="rect">
            <a:avLst/>
          </a:prstGeom>
          <a:noFill/>
        </p:spPr>
        <p:txBody>
          <a:bodyPr wrap="square" lIns="99569" tIns="49785" rIns="99569" bIns="49785" rtlCol="0">
            <a:spAutoFit/>
          </a:bodyPr>
          <a:lstStyle/>
          <a:p>
            <a:pPr algn="ctr"/>
            <a:r>
              <a:rPr kumimoji="1" lang="ja-JP" altLang="en-US" dirty="0" smtClean="0">
                <a:solidFill>
                  <a:schemeClr val="bg1"/>
                </a:solidFill>
              </a:rPr>
              <a:t>講演者</a:t>
            </a:r>
            <a:endParaRPr kumimoji="1" lang="en-US" altLang="ja-JP" dirty="0" smtClean="0">
              <a:solidFill>
                <a:schemeClr val="bg1"/>
              </a:solidFill>
            </a:endParaRPr>
          </a:p>
        </p:txBody>
      </p:sp>
      <p:sp>
        <p:nvSpPr>
          <p:cNvPr id="21" name="テキスト ボックス 20"/>
          <p:cNvSpPr txBox="1"/>
          <p:nvPr/>
        </p:nvSpPr>
        <p:spPr>
          <a:xfrm>
            <a:off x="1899622" y="3826047"/>
            <a:ext cx="5270835" cy="1747147"/>
          </a:xfrm>
          <a:prstGeom prst="rect">
            <a:avLst/>
          </a:prstGeom>
          <a:noFill/>
        </p:spPr>
        <p:txBody>
          <a:bodyPr wrap="square" lIns="99569" tIns="49785" rIns="99569" bIns="49785" rtlCol="0">
            <a:spAutoFit/>
          </a:bodyPr>
          <a:lstStyle/>
          <a:p>
            <a:pPr>
              <a:lnSpc>
                <a:spcPts val="2100"/>
              </a:lnSpc>
            </a:pPr>
            <a:r>
              <a:rPr lang="ja-JP" altLang="ja-JP" sz="1800" b="1" dirty="0" smtClean="0"/>
              <a:t>松原</a:t>
            </a:r>
            <a:r>
              <a:rPr lang="ja-JP" altLang="en-US" sz="1800" b="1" dirty="0" smtClean="0"/>
              <a:t>　</a:t>
            </a:r>
            <a:r>
              <a:rPr lang="ja-JP" altLang="ja-JP" sz="1800" b="1" dirty="0" smtClean="0"/>
              <a:t>博</a:t>
            </a:r>
            <a:r>
              <a:rPr lang="ja-JP" altLang="en-US" sz="1700" b="1" dirty="0">
                <a:solidFill>
                  <a:schemeClr val="accent6">
                    <a:lumMod val="50000"/>
                  </a:schemeClr>
                </a:solidFill>
              </a:rPr>
              <a:t>　</a:t>
            </a:r>
            <a:r>
              <a:rPr lang="en-US" altLang="ja-JP" sz="1800" dirty="0"/>
              <a:t> GM STUDIO INC.</a:t>
            </a:r>
            <a:r>
              <a:rPr lang="ja-JP" altLang="ja-JP" sz="1800" dirty="0" smtClean="0"/>
              <a:t>主宰</a:t>
            </a:r>
            <a:endParaRPr lang="en-US" altLang="ja-JP" sz="1800" dirty="0" smtClean="0"/>
          </a:p>
          <a:p>
            <a:pPr>
              <a:lnSpc>
                <a:spcPts val="2100"/>
              </a:lnSpc>
            </a:pPr>
            <a:endParaRPr lang="en-US" altLang="ja-JP" sz="1200" dirty="0"/>
          </a:p>
          <a:p>
            <a:r>
              <a:rPr lang="ja-JP" altLang="ja-JP" sz="1200" dirty="0"/>
              <a:t>シアトルに本拠地を置く建築デザイン会社、</a:t>
            </a:r>
            <a:r>
              <a:rPr lang="en-US" altLang="ja-JP" sz="1200" dirty="0"/>
              <a:t>GM STUDIO INC.</a:t>
            </a:r>
            <a:r>
              <a:rPr lang="ja-JP" altLang="ja-JP" sz="1200" dirty="0"/>
              <a:t>主宰。</a:t>
            </a:r>
          </a:p>
          <a:p>
            <a:r>
              <a:rPr lang="ja-JP" altLang="ja-JP" sz="1200" dirty="0"/>
              <a:t>東京理科大学理工学部建築科、カリフォルニア大学ロスアンジェレス校</a:t>
            </a:r>
            <a:r>
              <a:rPr lang="ja-JP" altLang="ja-JP" sz="1200" dirty="0" smtClean="0"/>
              <a:t>建築</a:t>
            </a:r>
            <a:r>
              <a:rPr lang="ja-JP" altLang="en-US" sz="1200" dirty="0" smtClean="0"/>
              <a:t>　　</a:t>
            </a:r>
            <a:r>
              <a:rPr lang="ja-JP" altLang="ja-JP" sz="1200" dirty="0" smtClean="0"/>
              <a:t>大学</a:t>
            </a:r>
            <a:r>
              <a:rPr lang="ja-JP" altLang="ja-JP" sz="1200" dirty="0"/>
              <a:t>院卒。</a:t>
            </a:r>
          </a:p>
          <a:p>
            <a:r>
              <a:rPr lang="ja-JP" altLang="ja-JP" sz="1200" dirty="0"/>
              <a:t>清水建設設計本部、リチャードマイヤー設計事務所、ジンマー　ガンスル　フラスカ設計事務所を経て、２０００年から</a:t>
            </a:r>
            <a:r>
              <a:rPr lang="en-US" altLang="ja-JP" sz="1200" dirty="0"/>
              <a:t>GM STUDIO INC.</a:t>
            </a:r>
            <a:r>
              <a:rPr lang="ja-JP" altLang="ja-JP" sz="1200" dirty="0"/>
              <a:t>主宰。主な活動は住宅の新、改築及び商業空間の設計・インテリアデザイン。</a:t>
            </a:r>
          </a:p>
        </p:txBody>
      </p:sp>
      <p:sp>
        <p:nvSpPr>
          <p:cNvPr id="32" name="角丸四角形 31"/>
          <p:cNvSpPr/>
          <p:nvPr/>
        </p:nvSpPr>
        <p:spPr>
          <a:xfrm>
            <a:off x="5050907" y="5985007"/>
            <a:ext cx="2143588" cy="2170004"/>
          </a:xfrm>
          <a:prstGeom prst="round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endParaRPr lang="ja-JP" altLang="en-US" sz="1500"/>
          </a:p>
        </p:txBody>
      </p:sp>
      <p:sp>
        <p:nvSpPr>
          <p:cNvPr id="33" name="円/楕円 32"/>
          <p:cNvSpPr/>
          <p:nvPr/>
        </p:nvSpPr>
        <p:spPr>
          <a:xfrm>
            <a:off x="4962316" y="5857875"/>
            <a:ext cx="690523" cy="601091"/>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endParaRPr lang="ja-JP" altLang="en-US" sz="1500"/>
          </a:p>
        </p:txBody>
      </p:sp>
      <p:sp>
        <p:nvSpPr>
          <p:cNvPr id="34" name="テキスト ボックス 33"/>
          <p:cNvSpPr txBox="1"/>
          <p:nvPr/>
        </p:nvSpPr>
        <p:spPr>
          <a:xfrm>
            <a:off x="4907194" y="5991682"/>
            <a:ext cx="833157" cy="300597"/>
          </a:xfrm>
          <a:prstGeom prst="rect">
            <a:avLst/>
          </a:prstGeom>
          <a:noFill/>
        </p:spPr>
        <p:txBody>
          <a:bodyPr wrap="square" lIns="99569" tIns="49785" rIns="99569" bIns="49785" rtlCol="0">
            <a:spAutoFit/>
          </a:bodyPr>
          <a:lstStyle/>
          <a:p>
            <a:pPr algn="ctr"/>
            <a:r>
              <a:rPr lang="ja-JP" altLang="en-US" sz="1300" b="1" dirty="0">
                <a:solidFill>
                  <a:schemeClr val="bg1"/>
                </a:solidFill>
              </a:rPr>
              <a:t>実演</a:t>
            </a:r>
          </a:p>
        </p:txBody>
      </p:sp>
      <p:sp>
        <p:nvSpPr>
          <p:cNvPr id="30" name="テキスト ボックス 29"/>
          <p:cNvSpPr txBox="1"/>
          <p:nvPr/>
        </p:nvSpPr>
        <p:spPr>
          <a:xfrm>
            <a:off x="396255" y="8449931"/>
            <a:ext cx="4796898" cy="1485537"/>
          </a:xfrm>
          <a:prstGeom prst="rect">
            <a:avLst/>
          </a:prstGeom>
          <a:noFill/>
        </p:spPr>
        <p:txBody>
          <a:bodyPr wrap="square" lIns="99569" tIns="49785" rIns="99569" bIns="49785" rtlCol="0">
            <a:spAutoFit/>
          </a:bodyPr>
          <a:lstStyle/>
          <a:p>
            <a:r>
              <a:rPr lang="en-US" altLang="ja-JP" sz="1800" b="1" dirty="0" smtClean="0"/>
              <a:t>2017</a:t>
            </a:r>
            <a:r>
              <a:rPr lang="ja-JP" altLang="en-US" sz="1800" b="1" dirty="0" smtClean="0"/>
              <a:t>年</a:t>
            </a:r>
            <a:r>
              <a:rPr lang="en-US" altLang="ja-JP" sz="1800" b="1" dirty="0" smtClean="0"/>
              <a:t>10</a:t>
            </a:r>
            <a:r>
              <a:rPr lang="ja-JP" altLang="en-US" sz="1800" b="1" dirty="0" smtClean="0"/>
              <a:t>月</a:t>
            </a:r>
            <a:r>
              <a:rPr lang="en-US" altLang="ja-JP" sz="1800" b="1" dirty="0" smtClean="0"/>
              <a:t>11</a:t>
            </a:r>
            <a:r>
              <a:rPr lang="ja-JP" altLang="en-US" sz="1800" b="1" dirty="0" smtClean="0"/>
              <a:t>日（</a:t>
            </a:r>
            <a:r>
              <a:rPr lang="ja-JP" altLang="en-US" sz="1800" b="1" dirty="0"/>
              <a:t>水</a:t>
            </a:r>
            <a:r>
              <a:rPr lang="ja-JP" altLang="en-US" sz="1800" b="1" dirty="0" smtClean="0"/>
              <a:t>）・</a:t>
            </a:r>
            <a:r>
              <a:rPr lang="en-US" altLang="ja-JP" sz="1800" b="1" dirty="0" smtClean="0"/>
              <a:t>13</a:t>
            </a:r>
            <a:r>
              <a:rPr lang="ja-JP" altLang="en-US" sz="1800" b="1" dirty="0" smtClean="0"/>
              <a:t>日（金）</a:t>
            </a:r>
            <a:endParaRPr lang="en-US" altLang="ja-JP" sz="1800" b="1" dirty="0"/>
          </a:p>
          <a:p>
            <a:r>
              <a:rPr lang="ja-JP" altLang="en-US" sz="1800" b="1" dirty="0" smtClean="0"/>
              <a:t>　　</a:t>
            </a:r>
            <a:r>
              <a:rPr lang="ja-JP" altLang="en-US" sz="1800" b="1" u="sng" dirty="0" smtClean="0"/>
              <a:t>同日とも同内容で開催します。</a:t>
            </a:r>
            <a:endParaRPr lang="en-US" altLang="ja-JP" sz="1800" b="1" u="sng" dirty="0" smtClean="0"/>
          </a:p>
          <a:p>
            <a:r>
              <a:rPr lang="en-US" altLang="ja-JP" sz="1800" b="1" dirty="0"/>
              <a:t>Living &amp; Design 2017 </a:t>
            </a:r>
            <a:r>
              <a:rPr lang="ja-JP" altLang="en-US" sz="1800" b="1" dirty="0" smtClean="0"/>
              <a:t>会場　小間番号 </a:t>
            </a:r>
            <a:r>
              <a:rPr lang="en-US" altLang="ja-JP" sz="1800" b="1" dirty="0" smtClean="0"/>
              <a:t>08 </a:t>
            </a:r>
            <a:r>
              <a:rPr lang="ja-JP" altLang="en-US" sz="1800" b="1" dirty="0" smtClean="0"/>
              <a:t>前</a:t>
            </a:r>
            <a:endParaRPr lang="en-US" altLang="ja-JP" sz="800" b="1" dirty="0" smtClean="0"/>
          </a:p>
          <a:p>
            <a:r>
              <a:rPr lang="ja-JP" altLang="en-US" sz="1800" b="1" dirty="0" smtClean="0"/>
              <a:t>米国ワシントン州政府商務局セミナールーム</a:t>
            </a:r>
            <a:endParaRPr lang="en-US" altLang="ja-JP" sz="1800" b="1" dirty="0" smtClean="0"/>
          </a:p>
          <a:p>
            <a:r>
              <a:rPr lang="ja-JP" altLang="en-US" sz="1800" b="1" dirty="0" smtClean="0"/>
              <a:t>大阪南港</a:t>
            </a:r>
            <a:r>
              <a:rPr lang="en-US" altLang="ja-JP" sz="1800" b="1" dirty="0"/>
              <a:t>ATC</a:t>
            </a:r>
            <a:r>
              <a:rPr lang="ja-JP" altLang="en-US" sz="1800" b="1" dirty="0" smtClean="0"/>
              <a:t>ホール</a:t>
            </a:r>
            <a:r>
              <a:rPr lang="ja-JP" altLang="en-US" sz="1400" b="1" dirty="0"/>
              <a:t>（大阪市住之江区南港北</a:t>
            </a:r>
            <a:r>
              <a:rPr lang="en-US" altLang="ja-JP" sz="1400" b="1" dirty="0"/>
              <a:t>2−1−</a:t>
            </a:r>
            <a:r>
              <a:rPr lang="en-US" altLang="ja-JP" sz="1400" b="1" dirty="0" smtClean="0"/>
              <a:t>10</a:t>
            </a:r>
            <a:r>
              <a:rPr lang="ja-JP" altLang="en-US" sz="1400" b="1" dirty="0" smtClean="0"/>
              <a:t>）</a:t>
            </a:r>
            <a:r>
              <a:rPr lang="ja-JP" altLang="en-US" sz="1800" b="1" dirty="0"/>
              <a:t>　</a:t>
            </a:r>
            <a:endParaRPr lang="en-US" altLang="ja-JP" sz="1800" b="1" dirty="0"/>
          </a:p>
        </p:txBody>
      </p:sp>
      <p:sp>
        <p:nvSpPr>
          <p:cNvPr id="31" name="テキスト ボックス 30"/>
          <p:cNvSpPr txBox="1"/>
          <p:nvPr/>
        </p:nvSpPr>
        <p:spPr>
          <a:xfrm>
            <a:off x="4962316" y="8443044"/>
            <a:ext cx="2418715" cy="1700980"/>
          </a:xfrm>
          <a:prstGeom prst="rect">
            <a:avLst/>
          </a:prstGeom>
          <a:noFill/>
        </p:spPr>
        <p:txBody>
          <a:bodyPr wrap="square" lIns="99569" tIns="49785" rIns="99569" bIns="49785" rtlCol="0">
            <a:spAutoFit/>
          </a:bodyPr>
          <a:lstStyle/>
          <a:p>
            <a:r>
              <a:rPr lang="en-US" altLang="ja-JP" sz="1800" dirty="0" smtClean="0"/>
              <a:t>【</a:t>
            </a:r>
            <a:r>
              <a:rPr lang="ja-JP" altLang="en-US" sz="1800" dirty="0"/>
              <a:t>受講料</a:t>
            </a:r>
            <a:r>
              <a:rPr lang="en-US" altLang="ja-JP" sz="1800" dirty="0" smtClean="0"/>
              <a:t>】</a:t>
            </a:r>
            <a:r>
              <a:rPr lang="ja-JP" altLang="en-US" sz="1800" dirty="0" smtClean="0"/>
              <a:t>　無料</a:t>
            </a:r>
            <a:endParaRPr lang="en-US" altLang="ja-JP" sz="1800" dirty="0" smtClean="0"/>
          </a:p>
          <a:p>
            <a:r>
              <a:rPr lang="en-US" altLang="ja-JP" sz="1800" dirty="0" smtClean="0"/>
              <a:t>【</a:t>
            </a:r>
            <a:r>
              <a:rPr lang="en-US" altLang="ja-JP" sz="1800" dirty="0" err="1" smtClean="0"/>
              <a:t>Living&amp;Design</a:t>
            </a:r>
            <a:r>
              <a:rPr lang="ja-JP" altLang="en-US" sz="1800" dirty="0"/>
              <a:t> </a:t>
            </a:r>
            <a:r>
              <a:rPr lang="ja-JP" altLang="en-US" sz="1800" dirty="0" smtClean="0"/>
              <a:t>開場</a:t>
            </a:r>
            <a:r>
              <a:rPr lang="en-US" altLang="ja-JP" sz="1800" dirty="0" smtClean="0"/>
              <a:t>】</a:t>
            </a:r>
            <a:r>
              <a:rPr lang="ja-JP" altLang="en-US" sz="1800" dirty="0" smtClean="0"/>
              <a:t>　　</a:t>
            </a:r>
            <a:endParaRPr lang="en-US" altLang="ja-JP" sz="1800" dirty="0"/>
          </a:p>
          <a:p>
            <a:r>
              <a:rPr lang="ja-JP" altLang="en-US" sz="1800" dirty="0" smtClean="0"/>
              <a:t>　</a:t>
            </a:r>
            <a:r>
              <a:rPr lang="en-US" altLang="ja-JP" sz="1800" dirty="0" smtClean="0"/>
              <a:t>10:00</a:t>
            </a:r>
          </a:p>
          <a:p>
            <a:r>
              <a:rPr lang="en-US" altLang="ja-JP" sz="1800" dirty="0" smtClean="0"/>
              <a:t>【</a:t>
            </a:r>
            <a:r>
              <a:rPr lang="ja-JP" altLang="en-US" sz="1800" dirty="0" smtClean="0"/>
              <a:t>セミナー</a:t>
            </a:r>
            <a:r>
              <a:rPr lang="en-US" altLang="ja-JP" sz="1800" dirty="0" smtClean="0"/>
              <a:t>】</a:t>
            </a:r>
            <a:r>
              <a:rPr lang="ja-JP" altLang="en-US" sz="1800" dirty="0" smtClean="0"/>
              <a:t>　</a:t>
            </a:r>
            <a:endParaRPr lang="en-US" altLang="ja-JP" sz="1800" dirty="0" smtClean="0"/>
          </a:p>
          <a:p>
            <a:r>
              <a:rPr lang="ja-JP" altLang="en-US" sz="1400" dirty="0" smtClean="0"/>
              <a:t>　第</a:t>
            </a:r>
            <a:r>
              <a:rPr lang="en-US" altLang="ja-JP" sz="1400" dirty="0" smtClean="0"/>
              <a:t>1</a:t>
            </a:r>
            <a:r>
              <a:rPr lang="ja-JP" altLang="en-US" sz="1400" dirty="0" smtClean="0"/>
              <a:t>部　</a:t>
            </a:r>
            <a:r>
              <a:rPr lang="en-US" altLang="ja-JP" sz="1400" dirty="0" smtClean="0"/>
              <a:t>11:00</a:t>
            </a:r>
            <a:r>
              <a:rPr lang="ja-JP" altLang="en-US" sz="1400" dirty="0" smtClean="0"/>
              <a:t>～</a:t>
            </a:r>
            <a:r>
              <a:rPr lang="en-US" altLang="ja-JP" sz="1400" dirty="0" smtClean="0"/>
              <a:t>12:20</a:t>
            </a:r>
          </a:p>
          <a:p>
            <a:r>
              <a:rPr lang="en-US" altLang="ja-JP" sz="1400" dirty="0" smtClean="0"/>
              <a:t>   </a:t>
            </a:r>
            <a:r>
              <a:rPr lang="ja-JP" altLang="en-US" sz="1400" dirty="0" smtClean="0"/>
              <a:t>第</a:t>
            </a:r>
            <a:r>
              <a:rPr lang="en-US" altLang="ja-JP" sz="1400" dirty="0" smtClean="0"/>
              <a:t>2</a:t>
            </a:r>
            <a:r>
              <a:rPr lang="ja-JP" altLang="en-US" sz="1400" dirty="0" smtClean="0"/>
              <a:t>部   </a:t>
            </a:r>
            <a:r>
              <a:rPr lang="en-US" altLang="ja-JP" sz="1400" dirty="0" smtClean="0"/>
              <a:t>13:00</a:t>
            </a:r>
            <a:r>
              <a:rPr lang="ja-JP" altLang="en-US" sz="1400" dirty="0" smtClean="0"/>
              <a:t>～</a:t>
            </a:r>
            <a:r>
              <a:rPr lang="en-US" altLang="ja-JP" sz="1400" dirty="0" smtClean="0"/>
              <a:t>16:30</a:t>
            </a:r>
          </a:p>
        </p:txBody>
      </p:sp>
      <p:sp>
        <p:nvSpPr>
          <p:cNvPr id="35" name="テキスト ボックス 34"/>
          <p:cNvSpPr txBox="1"/>
          <p:nvPr/>
        </p:nvSpPr>
        <p:spPr>
          <a:xfrm>
            <a:off x="-381512" y="9884737"/>
            <a:ext cx="7561263" cy="590420"/>
          </a:xfrm>
          <a:prstGeom prst="rect">
            <a:avLst/>
          </a:prstGeom>
          <a:noFill/>
        </p:spPr>
        <p:txBody>
          <a:bodyPr wrap="square" lIns="99569" tIns="49785" rIns="99569" bIns="49785" rtlCol="0">
            <a:spAutoFit/>
          </a:bodyPr>
          <a:lstStyle/>
          <a:p>
            <a:pPr algn="ctr">
              <a:spcBef>
                <a:spcPts val="653"/>
              </a:spcBef>
            </a:pPr>
            <a:r>
              <a:rPr lang="en-US" altLang="ja-JP" sz="1300" dirty="0" smtClean="0"/>
              <a:t>【</a:t>
            </a:r>
            <a:r>
              <a:rPr lang="ja-JP" altLang="en-US" sz="1300" dirty="0"/>
              <a:t>お問い合わせ</a:t>
            </a:r>
            <a:r>
              <a:rPr lang="en-US" altLang="ja-JP" sz="1300" dirty="0"/>
              <a:t>】 </a:t>
            </a:r>
            <a:r>
              <a:rPr lang="ja-JP" altLang="en-US" sz="1300" dirty="0" smtClean="0"/>
              <a:t>ワシントン州</a:t>
            </a:r>
            <a:r>
              <a:rPr lang="ja-JP" altLang="en-US" sz="1300" dirty="0"/>
              <a:t>政府商務局日本事務所　</a:t>
            </a:r>
            <a:r>
              <a:rPr lang="en-US" altLang="ja-JP" sz="1300" dirty="0"/>
              <a:t>03-5510-1122 / </a:t>
            </a:r>
            <a:r>
              <a:rPr lang="en-US" altLang="ja-JP" sz="1300" dirty="0" smtClean="0">
                <a:hlinkClick r:id="rId3"/>
              </a:rPr>
              <a:t>wsjoban@gol.com</a:t>
            </a:r>
            <a:endParaRPr lang="en-US" altLang="ja-JP" sz="1300" dirty="0"/>
          </a:p>
          <a:p>
            <a:pPr>
              <a:spcBef>
                <a:spcPts val="653"/>
              </a:spcBef>
            </a:pPr>
            <a:r>
              <a:rPr lang="ja-JP" altLang="en-US" sz="1300" dirty="0" smtClean="0"/>
              <a:t>　　　　　　　　　　　　　　　　大阪商工会議所国際部</a:t>
            </a:r>
            <a:r>
              <a:rPr lang="en-US" altLang="ja-JP" sz="1300" dirty="0" smtClean="0"/>
              <a:t> </a:t>
            </a:r>
            <a:r>
              <a:rPr lang="ja-JP" altLang="en-US" sz="1300" dirty="0" smtClean="0"/>
              <a:t>山田･名越　</a:t>
            </a:r>
            <a:r>
              <a:rPr lang="en-US" altLang="ja-JP" sz="1300" dirty="0" smtClean="0"/>
              <a:t>06-6944-6400</a:t>
            </a:r>
            <a:r>
              <a:rPr lang="ja-JP" altLang="en-US" sz="1300" dirty="0" smtClean="0"/>
              <a:t>　</a:t>
            </a:r>
            <a:r>
              <a:rPr lang="en-US" altLang="ja-JP" sz="1300" dirty="0" smtClean="0"/>
              <a:t>/</a:t>
            </a:r>
            <a:r>
              <a:rPr lang="ja-JP" altLang="en-US" sz="1300" dirty="0" smtClean="0"/>
              <a:t>　</a:t>
            </a:r>
            <a:r>
              <a:rPr lang="en-US" altLang="ja-JP" sz="1300" dirty="0" smtClean="0"/>
              <a:t>ke-yamada@osaka.cci.or.jp</a:t>
            </a:r>
            <a:endParaRPr lang="ja-JP" altLang="en-US" sz="1300" dirty="0"/>
          </a:p>
        </p:txBody>
      </p:sp>
      <p:sp>
        <p:nvSpPr>
          <p:cNvPr id="41" name="角丸四角形 40"/>
          <p:cNvSpPr/>
          <p:nvPr/>
        </p:nvSpPr>
        <p:spPr>
          <a:xfrm>
            <a:off x="476354" y="8348697"/>
            <a:ext cx="6718142" cy="94347"/>
          </a:xfrm>
          <a:prstGeom prst="roundRect">
            <a:avLst/>
          </a:prstGeom>
          <a:solidFill>
            <a:schemeClr val="accent6">
              <a:lumMod val="50000"/>
            </a:schemeClr>
          </a:solidFill>
          <a:ln w="15875">
            <a:noFill/>
            <a:miter lim="800000"/>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endParaRPr lang="ja-JP" altLang="en-US" sz="1500"/>
          </a:p>
        </p:txBody>
      </p:sp>
      <p:sp>
        <p:nvSpPr>
          <p:cNvPr id="2" name="テキスト ボックス 1"/>
          <p:cNvSpPr txBox="1"/>
          <p:nvPr/>
        </p:nvSpPr>
        <p:spPr>
          <a:xfrm>
            <a:off x="570903" y="7164401"/>
            <a:ext cx="2033615" cy="830997"/>
          </a:xfrm>
          <a:prstGeom prst="rect">
            <a:avLst/>
          </a:prstGeom>
          <a:noFill/>
        </p:spPr>
        <p:txBody>
          <a:bodyPr wrap="square" rtlCol="0">
            <a:spAutoFit/>
          </a:bodyPr>
          <a:lstStyle/>
          <a:p>
            <a:r>
              <a:rPr lang="ja-JP" altLang="en-US" sz="1200" dirty="0" smtClean="0"/>
              <a:t>資産価値が高く評価される住宅</a:t>
            </a:r>
            <a:r>
              <a:rPr lang="ja-JP" altLang="en-US" sz="1200" dirty="0"/>
              <a:t>のデザインコンセプトや建材の仕様、高性能設備など様々な設計要素を</a:t>
            </a:r>
            <a:r>
              <a:rPr lang="ja-JP" altLang="en-US" sz="1200" dirty="0" smtClean="0"/>
              <a:t>紹介。</a:t>
            </a:r>
            <a:endParaRPr kumimoji="1" lang="ja-JP" altLang="en-US" sz="1200" dirty="0"/>
          </a:p>
        </p:txBody>
      </p:sp>
      <p:sp>
        <p:nvSpPr>
          <p:cNvPr id="36" name="テキスト ボックス 35"/>
          <p:cNvSpPr txBox="1"/>
          <p:nvPr/>
        </p:nvSpPr>
        <p:spPr>
          <a:xfrm>
            <a:off x="2811595" y="7110759"/>
            <a:ext cx="2033615" cy="1015663"/>
          </a:xfrm>
          <a:prstGeom prst="rect">
            <a:avLst/>
          </a:prstGeom>
          <a:noFill/>
        </p:spPr>
        <p:txBody>
          <a:bodyPr wrap="square" rtlCol="0">
            <a:spAutoFit/>
          </a:bodyPr>
          <a:lstStyle/>
          <a:p>
            <a:pPr algn="ctr"/>
            <a:r>
              <a:rPr lang="ja-JP" altLang="en-US" sz="1200" dirty="0"/>
              <a:t>新築とリモデルの</a:t>
            </a:r>
            <a:r>
              <a:rPr lang="ja-JP" altLang="en-US" sz="1200" dirty="0" smtClean="0"/>
              <a:t>トレンド</a:t>
            </a:r>
            <a:r>
              <a:rPr lang="ja-JP" altLang="en-US" sz="1200" dirty="0"/>
              <a:t>と、多岐多様なクライアント</a:t>
            </a:r>
            <a:r>
              <a:rPr lang="ja-JP" altLang="en-US" sz="1200" dirty="0" smtClean="0"/>
              <a:t>の　要求</a:t>
            </a:r>
            <a:r>
              <a:rPr lang="ja-JP" altLang="en-US" sz="1200" dirty="0"/>
              <a:t>をどのよう</a:t>
            </a:r>
            <a:r>
              <a:rPr lang="ja-JP" altLang="en-US" sz="1200" dirty="0" smtClean="0"/>
              <a:t>に組合せて　　設計</a:t>
            </a:r>
            <a:r>
              <a:rPr lang="ja-JP" altLang="en-US" sz="1200" dirty="0"/>
              <a:t>に反映させていくかの手法を</a:t>
            </a:r>
            <a:r>
              <a:rPr lang="ja-JP" altLang="en-US" sz="1200" dirty="0" smtClean="0"/>
              <a:t>公開。</a:t>
            </a:r>
            <a:endParaRPr lang="ja-JP" altLang="ja-JP" sz="1200" dirty="0"/>
          </a:p>
        </p:txBody>
      </p:sp>
      <p:sp>
        <p:nvSpPr>
          <p:cNvPr id="38" name="テキスト ボックス 37"/>
          <p:cNvSpPr txBox="1"/>
          <p:nvPr/>
        </p:nvSpPr>
        <p:spPr>
          <a:xfrm>
            <a:off x="5146136" y="7161944"/>
            <a:ext cx="2033615" cy="830997"/>
          </a:xfrm>
          <a:prstGeom prst="rect">
            <a:avLst/>
          </a:prstGeom>
          <a:noFill/>
        </p:spPr>
        <p:txBody>
          <a:bodyPr wrap="square" rtlCol="0">
            <a:spAutoFit/>
          </a:bodyPr>
          <a:lstStyle/>
          <a:p>
            <a:pPr algn="ctr"/>
            <a:r>
              <a:rPr lang="ja-JP" altLang="en-US" sz="1200" dirty="0"/>
              <a:t>コンクリートにオンリーワンのデザインをプラス</a:t>
            </a:r>
            <a:r>
              <a:rPr lang="ja-JP" altLang="en-US" sz="1200" dirty="0" smtClean="0"/>
              <a:t>する、</a:t>
            </a:r>
            <a:endParaRPr lang="ja-JP" altLang="en-US" sz="1200" dirty="0"/>
          </a:p>
          <a:p>
            <a:pPr algn="ctr"/>
            <a:r>
              <a:rPr lang="ja-JP" altLang="en-US" sz="1200" dirty="0"/>
              <a:t>イメージをかたちに</a:t>
            </a:r>
            <a:r>
              <a:rPr lang="ja-JP" altLang="en-US" sz="1200" dirty="0" smtClean="0"/>
              <a:t>できる　新しい</a:t>
            </a:r>
            <a:r>
              <a:rPr lang="ja-JP" altLang="en-US" sz="1200" dirty="0"/>
              <a:t>モルタル造形技術</a:t>
            </a:r>
            <a:endParaRPr lang="ja-JP" altLang="ja-JP" sz="1200" dirty="0"/>
          </a:p>
        </p:txBody>
      </p:sp>
      <p:pic>
        <p:nvPicPr>
          <p:cNvPr id="6" name="図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6219" y="4106832"/>
            <a:ext cx="1064172" cy="1596258"/>
          </a:xfrm>
          <a:prstGeom prst="rect">
            <a:avLst/>
          </a:prstGeom>
        </p:spPr>
      </p:pic>
    </p:spTree>
    <p:extLst>
      <p:ext uri="{BB962C8B-B14F-4D97-AF65-F5344CB8AC3E}">
        <p14:creationId xmlns:p14="http://schemas.microsoft.com/office/powerpoint/2010/main" val="2024070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3455" y="-16788"/>
            <a:ext cx="7561263" cy="1762536"/>
          </a:xfrm>
          <a:prstGeom prst="rect">
            <a:avLst/>
          </a:prstGeom>
          <a:noFill/>
        </p:spPr>
        <p:txBody>
          <a:bodyPr wrap="square" lIns="99569" tIns="49785" rIns="99569" bIns="49785" rtlCol="0">
            <a:spAutoFit/>
          </a:bodyPr>
          <a:lstStyle/>
          <a:p>
            <a:pPr algn="ctr"/>
            <a:endParaRPr lang="en-US" altLang="ja-JP" sz="1700" dirty="0" smtClean="0">
              <a:solidFill>
                <a:schemeClr val="accent6">
                  <a:lumMod val="50000"/>
                </a:schemeClr>
              </a:solidFill>
            </a:endParaRPr>
          </a:p>
          <a:p>
            <a:pPr algn="ctr"/>
            <a:r>
              <a:rPr lang="ja-JP" altLang="en-US" sz="1800" dirty="0" smtClean="0">
                <a:solidFill>
                  <a:schemeClr val="accent6">
                    <a:lumMod val="50000"/>
                  </a:schemeClr>
                </a:solidFill>
                <a:latin typeface="+mn-ea"/>
              </a:rPr>
              <a:t>アメリカ</a:t>
            </a:r>
            <a:r>
              <a:rPr lang="ja-JP" altLang="en-US" sz="1800" dirty="0">
                <a:solidFill>
                  <a:schemeClr val="accent6">
                    <a:lumMod val="50000"/>
                  </a:schemeClr>
                </a:solidFill>
                <a:latin typeface="+mn-ea"/>
              </a:rPr>
              <a:t>住宅建材セミナー</a:t>
            </a:r>
            <a:endParaRPr lang="en-US" altLang="ja-JP" sz="1800" dirty="0">
              <a:solidFill>
                <a:schemeClr val="accent6">
                  <a:lumMod val="50000"/>
                </a:schemeClr>
              </a:solidFill>
              <a:latin typeface="+mn-ea"/>
            </a:endParaRPr>
          </a:p>
          <a:p>
            <a:pPr algn="ctr">
              <a:lnSpc>
                <a:spcPct val="150000"/>
              </a:lnSpc>
            </a:pPr>
            <a:r>
              <a:rPr lang="ja-JP" altLang="en-US" b="1" u="heavy" dirty="0">
                <a:solidFill>
                  <a:schemeClr val="accent6">
                    <a:lumMod val="50000"/>
                  </a:schemeClr>
                </a:solidFill>
              </a:rPr>
              <a:t>シアトルで活躍する日本人建築家が見る、米国の住宅設計の</a:t>
            </a:r>
            <a:r>
              <a:rPr lang="ja-JP" altLang="en-US" b="1" u="heavy" dirty="0" smtClean="0">
                <a:solidFill>
                  <a:schemeClr val="accent6">
                    <a:lumMod val="50000"/>
                  </a:schemeClr>
                </a:solidFill>
              </a:rPr>
              <a:t>資質</a:t>
            </a:r>
            <a:endParaRPr lang="en-US" altLang="ja-JP" b="1" u="heavy" dirty="0" smtClean="0">
              <a:solidFill>
                <a:schemeClr val="accent6">
                  <a:lumMod val="50000"/>
                </a:schemeClr>
              </a:solidFill>
            </a:endParaRPr>
          </a:p>
          <a:p>
            <a:pPr algn="ctr"/>
            <a:r>
              <a:rPr lang="ja-JP" altLang="en-US" sz="1400" b="1" dirty="0">
                <a:solidFill>
                  <a:schemeClr val="accent6">
                    <a:lumMod val="50000"/>
                  </a:schemeClr>
                </a:solidFill>
              </a:rPr>
              <a:t>～“中古”住宅が“既存”住宅へ</a:t>
            </a:r>
            <a:r>
              <a:rPr lang="ja-JP" altLang="en-US" sz="1400" b="1" dirty="0" smtClean="0">
                <a:solidFill>
                  <a:schemeClr val="accent6">
                    <a:lumMod val="50000"/>
                  </a:schemeClr>
                </a:solidFill>
              </a:rPr>
              <a:t>、時代</a:t>
            </a:r>
            <a:r>
              <a:rPr lang="ja-JP" altLang="en-US" sz="1400" b="1" dirty="0">
                <a:solidFill>
                  <a:schemeClr val="accent6">
                    <a:lumMod val="50000"/>
                  </a:schemeClr>
                </a:solidFill>
              </a:rPr>
              <a:t>を超える恒久美と価値を“全て”の住宅に～</a:t>
            </a:r>
          </a:p>
          <a:p>
            <a:pPr algn="ctr">
              <a:lnSpc>
                <a:spcPct val="150000"/>
              </a:lnSpc>
            </a:pPr>
            <a:endParaRPr lang="ja-JP" altLang="en-US" b="1" u="heavy" dirty="0">
              <a:solidFill>
                <a:schemeClr val="accent6">
                  <a:lumMod val="50000"/>
                </a:schemeClr>
              </a:solidFill>
            </a:endParaRPr>
          </a:p>
        </p:txBody>
      </p:sp>
      <p:sp>
        <p:nvSpPr>
          <p:cNvPr id="5" name="テキスト ボックス 4"/>
          <p:cNvSpPr txBox="1"/>
          <p:nvPr/>
        </p:nvSpPr>
        <p:spPr>
          <a:xfrm>
            <a:off x="608326" y="1389748"/>
            <a:ext cx="6224692" cy="845492"/>
          </a:xfrm>
          <a:prstGeom prst="rect">
            <a:avLst/>
          </a:prstGeom>
          <a:noFill/>
        </p:spPr>
        <p:txBody>
          <a:bodyPr wrap="square" lIns="99569" tIns="49785" rIns="99569" bIns="49785" rtlCol="0">
            <a:spAutoFit/>
          </a:bodyPr>
          <a:lstStyle/>
          <a:p>
            <a:r>
              <a:rPr lang="en-US" altLang="ja-JP" sz="1600" b="1" dirty="0"/>
              <a:t>10</a:t>
            </a:r>
            <a:r>
              <a:rPr lang="ja-JP" altLang="en-US" sz="1600" b="1" dirty="0"/>
              <a:t>月</a:t>
            </a:r>
            <a:r>
              <a:rPr lang="en-US" altLang="ja-JP" sz="1600" b="1" dirty="0"/>
              <a:t>11</a:t>
            </a:r>
            <a:r>
              <a:rPr lang="ja-JP" altLang="en-US" sz="1600" b="1" dirty="0"/>
              <a:t>日（水</a:t>
            </a:r>
            <a:r>
              <a:rPr lang="ja-JP" altLang="en-US" sz="1600" b="1" dirty="0" smtClean="0"/>
              <a:t>）</a:t>
            </a:r>
            <a:r>
              <a:rPr lang="en-US" altLang="ja-JP" sz="1600" b="1" dirty="0" smtClean="0"/>
              <a:t>	Living </a:t>
            </a:r>
            <a:r>
              <a:rPr lang="en-US" altLang="ja-JP" sz="1600" b="1" dirty="0"/>
              <a:t>&amp; Design 2017 </a:t>
            </a:r>
            <a:r>
              <a:rPr lang="ja-JP" altLang="en-US" sz="1600" b="1" dirty="0"/>
              <a:t>会場　小間番号 </a:t>
            </a:r>
            <a:r>
              <a:rPr lang="en-US" altLang="ja-JP" sz="1600" b="1" dirty="0"/>
              <a:t>08 </a:t>
            </a:r>
            <a:r>
              <a:rPr lang="ja-JP" altLang="en-US" sz="1600" b="1" dirty="0"/>
              <a:t>前</a:t>
            </a:r>
            <a:endParaRPr lang="en-US" altLang="ja-JP" sz="1600" b="1" dirty="0"/>
          </a:p>
          <a:p>
            <a:r>
              <a:rPr lang="ja-JP" altLang="en-US" sz="1600" b="1" dirty="0" smtClean="0"/>
              <a:t>　</a:t>
            </a:r>
            <a:r>
              <a:rPr lang="en-US" altLang="ja-JP" sz="1600" b="1" dirty="0" smtClean="0"/>
              <a:t>&amp;</a:t>
            </a:r>
            <a:r>
              <a:rPr lang="ja-JP" altLang="en-US" sz="1600" b="1" dirty="0" smtClean="0"/>
              <a:t>   </a:t>
            </a:r>
            <a:r>
              <a:rPr lang="en-US" altLang="ja-JP" sz="1600" b="1" dirty="0" smtClean="0"/>
              <a:t>13</a:t>
            </a:r>
            <a:r>
              <a:rPr lang="ja-JP" altLang="en-US" sz="1600" b="1" dirty="0"/>
              <a:t>日（金）　　</a:t>
            </a:r>
            <a:r>
              <a:rPr lang="en-US" altLang="ja-JP" sz="1600" b="1" dirty="0" smtClean="0"/>
              <a:t>	</a:t>
            </a:r>
            <a:r>
              <a:rPr lang="ja-JP" altLang="en-US" sz="1600" b="1" dirty="0" smtClean="0"/>
              <a:t>米国</a:t>
            </a:r>
            <a:r>
              <a:rPr lang="ja-JP" altLang="en-US" sz="1600" b="1" dirty="0"/>
              <a:t>ワシントン州政府商務局セミナールーム</a:t>
            </a:r>
          </a:p>
          <a:p>
            <a:pPr>
              <a:spcAft>
                <a:spcPts val="600"/>
              </a:spcAft>
            </a:pPr>
            <a:r>
              <a:rPr lang="ja-JP" altLang="en-US" sz="1600" b="1" dirty="0" smtClean="0"/>
              <a:t>　</a:t>
            </a:r>
            <a:r>
              <a:rPr lang="en-US" altLang="ja-JP" sz="1600" b="1" dirty="0" smtClean="0"/>
              <a:t>		 @</a:t>
            </a:r>
            <a:r>
              <a:rPr lang="ja-JP" altLang="en-US" sz="1400" b="1" dirty="0"/>
              <a:t>大阪南港</a:t>
            </a:r>
            <a:r>
              <a:rPr lang="en-US" altLang="ja-JP" sz="1400" b="1" dirty="0"/>
              <a:t>ATC</a:t>
            </a:r>
            <a:r>
              <a:rPr lang="ja-JP" altLang="en-US" sz="1400" b="1" dirty="0"/>
              <a:t>ホール</a:t>
            </a:r>
            <a:r>
              <a:rPr lang="ja-JP" altLang="en-US" sz="1100" b="1" dirty="0"/>
              <a:t>（大阪市住之江区南港北</a:t>
            </a:r>
            <a:r>
              <a:rPr lang="en-US" altLang="ja-JP" sz="1100" b="1" dirty="0"/>
              <a:t>2−1−10</a:t>
            </a:r>
            <a:r>
              <a:rPr lang="ja-JP" altLang="en-US" sz="1100" b="1" dirty="0"/>
              <a:t>）</a:t>
            </a:r>
            <a:endParaRPr lang="en-US" altLang="ja-JP" sz="1100" dirty="0"/>
          </a:p>
        </p:txBody>
      </p:sp>
      <p:sp>
        <p:nvSpPr>
          <p:cNvPr id="6" name="テキスト ボックス 5"/>
          <p:cNvSpPr txBox="1"/>
          <p:nvPr/>
        </p:nvSpPr>
        <p:spPr>
          <a:xfrm>
            <a:off x="227417" y="2226124"/>
            <a:ext cx="6986510" cy="1347037"/>
          </a:xfrm>
          <a:prstGeom prst="rect">
            <a:avLst/>
          </a:prstGeom>
          <a:noFill/>
        </p:spPr>
        <p:txBody>
          <a:bodyPr wrap="square" lIns="99569" tIns="49785" rIns="99569" bIns="49785" rtlCol="0">
            <a:spAutoFit/>
          </a:bodyPr>
          <a:lstStyle/>
          <a:p>
            <a:r>
              <a:rPr lang="ja-JP" altLang="en-US" sz="1500" dirty="0" smtClean="0"/>
              <a:t>　</a:t>
            </a:r>
            <a:r>
              <a:rPr lang="en-US" altLang="ja-JP" sz="1500" dirty="0" smtClean="0"/>
              <a:t>【</a:t>
            </a:r>
            <a:r>
              <a:rPr lang="ja-JP" altLang="en-US" sz="1500" dirty="0" smtClean="0"/>
              <a:t>時間</a:t>
            </a:r>
            <a:r>
              <a:rPr lang="en-US" altLang="ja-JP" sz="1500" dirty="0" smtClean="0"/>
              <a:t>11:00 </a:t>
            </a:r>
            <a:r>
              <a:rPr lang="en-US" altLang="ja-JP" sz="1500" dirty="0"/>
              <a:t>– </a:t>
            </a:r>
            <a:r>
              <a:rPr lang="en-US" altLang="ja-JP" sz="1500" dirty="0" smtClean="0"/>
              <a:t>16:30 </a:t>
            </a:r>
            <a:r>
              <a:rPr lang="en-US" altLang="ja-JP" sz="1500" dirty="0"/>
              <a:t>】 </a:t>
            </a:r>
            <a:r>
              <a:rPr lang="ja-JP" altLang="en-US" sz="1200" dirty="0" smtClean="0"/>
              <a:t>   </a:t>
            </a:r>
            <a:r>
              <a:rPr lang="ja-JP" altLang="en-US" sz="1200" dirty="0"/>
              <a:t>（ライフスタイルプランナー</a:t>
            </a:r>
            <a:r>
              <a:rPr lang="en-US" altLang="ja-JP" sz="1200" dirty="0"/>
              <a:t>LSP</a:t>
            </a:r>
            <a:r>
              <a:rPr lang="ja-JP" altLang="en-US" sz="1200" dirty="0"/>
              <a:t>単位取得対象</a:t>
            </a:r>
            <a:r>
              <a:rPr lang="ja-JP" altLang="en-US" sz="1200" dirty="0" smtClean="0"/>
              <a:t>講座</a:t>
            </a:r>
            <a:r>
              <a:rPr lang="ja-JP" altLang="en-US" sz="1100" dirty="0" smtClean="0"/>
              <a:t>）</a:t>
            </a:r>
            <a:endParaRPr lang="en-US" altLang="ja-JP" sz="1200" dirty="0" smtClean="0"/>
          </a:p>
          <a:p>
            <a:r>
              <a:rPr lang="ja-JP" altLang="en-US" sz="1200" dirty="0"/>
              <a:t>　</a:t>
            </a:r>
            <a:r>
              <a:rPr lang="ja-JP" altLang="en-US" sz="1200" dirty="0" smtClean="0"/>
              <a:t> </a:t>
            </a:r>
            <a:r>
              <a:rPr lang="en-US" altLang="ja-JP" sz="1500" dirty="0"/>
              <a:t>【</a:t>
            </a:r>
            <a:r>
              <a:rPr lang="ja-JP" altLang="en-US" sz="1500" dirty="0"/>
              <a:t>受講料無料</a:t>
            </a:r>
            <a:r>
              <a:rPr lang="en-US" altLang="ja-JP" sz="1500" dirty="0" smtClean="0"/>
              <a:t>】</a:t>
            </a:r>
            <a:r>
              <a:rPr lang="ja-JP" altLang="en-US" sz="1500" dirty="0" smtClean="0"/>
              <a:t>　</a:t>
            </a:r>
            <a:r>
              <a:rPr lang="en-US" altLang="ja-JP" sz="1100" dirty="0" smtClean="0"/>
              <a:t>*</a:t>
            </a:r>
            <a:r>
              <a:rPr lang="en-US" altLang="ja-JP" sz="1100" dirty="0"/>
              <a:t>Living &amp; Design </a:t>
            </a:r>
            <a:r>
              <a:rPr lang="ja-JP" altLang="en-US" sz="1100" dirty="0" err="1"/>
              <a:t>への</a:t>
            </a:r>
            <a:r>
              <a:rPr lang="ja-JP" altLang="en-US" sz="1100" dirty="0"/>
              <a:t>入場料別途</a:t>
            </a:r>
            <a:r>
              <a:rPr lang="en-US" altLang="ja-JP" sz="1100" dirty="0"/>
              <a:t>1,000</a:t>
            </a:r>
            <a:r>
              <a:rPr lang="ja-JP" altLang="en-US" sz="1100" dirty="0"/>
              <a:t>円（招待状持参者、事前登録者は無料）</a:t>
            </a:r>
            <a:r>
              <a:rPr lang="en-US" altLang="ja-JP" sz="1100" dirty="0"/>
              <a:t>   </a:t>
            </a:r>
          </a:p>
          <a:p>
            <a:endParaRPr lang="en-US" altLang="ja-JP" sz="1500" dirty="0"/>
          </a:p>
          <a:p>
            <a:r>
              <a:rPr lang="ja-JP" altLang="en-US" sz="1100" dirty="0"/>
              <a:t>　</a:t>
            </a:r>
            <a:r>
              <a:rPr lang="ja-JP" altLang="en-US" sz="1800" b="1" dirty="0" smtClean="0"/>
              <a:t>プログラム</a:t>
            </a:r>
            <a:r>
              <a:rPr lang="ja-JP" altLang="en-US" sz="1800" b="1" dirty="0"/>
              <a:t>　</a:t>
            </a:r>
            <a:r>
              <a:rPr lang="en-US" altLang="ja-JP" sz="900" dirty="0"/>
              <a:t> *</a:t>
            </a:r>
            <a:r>
              <a:rPr lang="ja-JP" altLang="en-US" sz="900" dirty="0"/>
              <a:t>基調講演以外のプレゼンテーションタイトルと内容・講演者は当日予告なしに変更される可能性があります。</a:t>
            </a:r>
          </a:p>
          <a:p>
            <a:r>
              <a:rPr lang="ja-JP" altLang="en-US" sz="1800" dirty="0"/>
              <a:t>　　</a:t>
            </a:r>
            <a:r>
              <a:rPr kumimoji="1" lang="ja-JP" altLang="en-US" sz="1800" dirty="0" smtClean="0"/>
              <a:t>　</a:t>
            </a:r>
            <a:endParaRPr kumimoji="1" lang="ja-JP" altLang="en-US" sz="1800" dirty="0"/>
          </a:p>
        </p:txBody>
      </p:sp>
      <p:sp>
        <p:nvSpPr>
          <p:cNvPr id="7" name="テキスト ボックス 6"/>
          <p:cNvSpPr txBox="1"/>
          <p:nvPr/>
        </p:nvSpPr>
        <p:spPr>
          <a:xfrm>
            <a:off x="346612" y="3421299"/>
            <a:ext cx="6986510" cy="299017"/>
          </a:xfrm>
          <a:prstGeom prst="rect">
            <a:avLst/>
          </a:prstGeom>
          <a:solidFill>
            <a:schemeClr val="accent6">
              <a:lumMod val="50000"/>
            </a:schemeClr>
          </a:solidFill>
        </p:spPr>
        <p:txBody>
          <a:bodyPr wrap="square" lIns="99569" tIns="49785" rIns="99569" bIns="49785" rtlCol="0">
            <a:spAutoFit/>
          </a:bodyPr>
          <a:lstStyle/>
          <a:p>
            <a:r>
              <a:rPr lang="ja-JP" altLang="en-US" sz="1300" b="1" dirty="0" smtClean="0">
                <a:solidFill>
                  <a:schemeClr val="bg1"/>
                </a:solidFill>
              </a:rPr>
              <a:t>第</a:t>
            </a:r>
            <a:r>
              <a:rPr lang="en-US" altLang="ja-JP" sz="1300" b="1" dirty="0" smtClean="0">
                <a:solidFill>
                  <a:schemeClr val="bg1"/>
                </a:solidFill>
              </a:rPr>
              <a:t>1</a:t>
            </a:r>
            <a:r>
              <a:rPr lang="ja-JP" altLang="en-US" sz="1300" b="1" dirty="0" smtClean="0">
                <a:solidFill>
                  <a:schemeClr val="bg1"/>
                </a:solidFill>
              </a:rPr>
              <a:t>部　　</a:t>
            </a:r>
            <a:r>
              <a:rPr lang="en-US" altLang="ja-JP" sz="1300" b="1" dirty="0" smtClean="0">
                <a:solidFill>
                  <a:schemeClr val="bg1"/>
                </a:solidFill>
              </a:rPr>
              <a:t>11:00 – 12:20</a:t>
            </a:r>
            <a:endParaRPr lang="ja-JP" altLang="en-US" sz="1000" dirty="0">
              <a:solidFill>
                <a:schemeClr val="bg1"/>
              </a:solidFill>
            </a:endParaRPr>
          </a:p>
        </p:txBody>
      </p:sp>
      <p:sp>
        <p:nvSpPr>
          <p:cNvPr id="8" name="テキスト ボックス 7"/>
          <p:cNvSpPr txBox="1"/>
          <p:nvPr/>
        </p:nvSpPr>
        <p:spPr>
          <a:xfrm>
            <a:off x="317130" y="4743902"/>
            <a:ext cx="6986510" cy="304829"/>
          </a:xfrm>
          <a:prstGeom prst="rect">
            <a:avLst/>
          </a:prstGeom>
          <a:solidFill>
            <a:schemeClr val="accent6">
              <a:lumMod val="50000"/>
            </a:schemeClr>
          </a:solidFill>
        </p:spPr>
        <p:txBody>
          <a:bodyPr wrap="square" lIns="99569" tIns="49785" rIns="99569" bIns="49785" rtlCol="0">
            <a:spAutoFit/>
          </a:bodyPr>
          <a:lstStyle/>
          <a:p>
            <a:pPr>
              <a:lnSpc>
                <a:spcPts val="1742"/>
              </a:lnSpc>
            </a:pPr>
            <a:r>
              <a:rPr lang="ja-JP" altLang="en-US" sz="1300" b="1" dirty="0" smtClean="0">
                <a:solidFill>
                  <a:schemeClr val="bg1"/>
                </a:solidFill>
              </a:rPr>
              <a:t>第</a:t>
            </a:r>
            <a:r>
              <a:rPr lang="en-US" altLang="ja-JP" sz="1300" b="1" dirty="0" smtClean="0">
                <a:solidFill>
                  <a:schemeClr val="bg1"/>
                </a:solidFill>
              </a:rPr>
              <a:t>2</a:t>
            </a:r>
            <a:r>
              <a:rPr lang="ja-JP" altLang="en-US" sz="1300" b="1" dirty="0" smtClean="0">
                <a:solidFill>
                  <a:schemeClr val="bg1"/>
                </a:solidFill>
              </a:rPr>
              <a:t>部         </a:t>
            </a:r>
            <a:r>
              <a:rPr lang="en-US" altLang="ja-JP" sz="1300" b="1" dirty="0" smtClean="0">
                <a:solidFill>
                  <a:schemeClr val="bg1"/>
                </a:solidFill>
              </a:rPr>
              <a:t>13:00 – 16:30 </a:t>
            </a:r>
            <a:endParaRPr lang="ja-JP" altLang="en-US" sz="1300" b="1" dirty="0">
              <a:solidFill>
                <a:schemeClr val="bg1"/>
              </a:solidFill>
            </a:endParaRPr>
          </a:p>
        </p:txBody>
      </p:sp>
      <p:sp>
        <p:nvSpPr>
          <p:cNvPr id="9" name="テキスト ボックス 8"/>
          <p:cNvSpPr txBox="1"/>
          <p:nvPr/>
        </p:nvSpPr>
        <p:spPr>
          <a:xfrm>
            <a:off x="317130" y="5102836"/>
            <a:ext cx="6986510" cy="536559"/>
          </a:xfrm>
          <a:prstGeom prst="rect">
            <a:avLst/>
          </a:prstGeom>
          <a:pattFill prst="pct20">
            <a:fgClr>
              <a:schemeClr val="accent6">
                <a:lumMod val="50000"/>
              </a:schemeClr>
            </a:fgClr>
            <a:bgClr>
              <a:schemeClr val="bg1"/>
            </a:bgClr>
          </a:pattFill>
        </p:spPr>
        <p:txBody>
          <a:bodyPr wrap="square" lIns="99569" tIns="49785" rIns="99569" bIns="49785" rtlCol="0">
            <a:spAutoFit/>
          </a:bodyPr>
          <a:lstStyle/>
          <a:p>
            <a:pPr>
              <a:lnSpc>
                <a:spcPts val="1742"/>
              </a:lnSpc>
            </a:pPr>
            <a:r>
              <a:rPr lang="en-US" altLang="ja-JP" sz="1200" b="1" dirty="0" smtClean="0"/>
              <a:t>13:00</a:t>
            </a:r>
            <a:r>
              <a:rPr lang="en-US" altLang="ja-JP" sz="1200" b="1" dirty="0"/>
              <a:t>	</a:t>
            </a:r>
            <a:r>
              <a:rPr lang="ja-JP" altLang="ja-JP" sz="1200" b="1" dirty="0"/>
              <a:t>基調</a:t>
            </a:r>
            <a:r>
              <a:rPr lang="ja-JP" altLang="ja-JP" sz="1200" b="1" dirty="0" smtClean="0"/>
              <a:t>講演</a:t>
            </a:r>
            <a:r>
              <a:rPr lang="ja-JP" altLang="en-US" sz="1200" b="1" dirty="0" smtClean="0"/>
              <a:t>①</a:t>
            </a:r>
            <a:r>
              <a:rPr lang="ja-JP" altLang="ja-JP" sz="1200" b="1" dirty="0"/>
              <a:t>　</a:t>
            </a:r>
            <a:r>
              <a:rPr lang="ja-JP" altLang="en-US" sz="1200" b="1" dirty="0" smtClean="0"/>
              <a:t>松原</a:t>
            </a:r>
            <a:r>
              <a:rPr lang="ja-JP" altLang="en-US" sz="1200" b="1" dirty="0"/>
              <a:t>　博氏　（</a:t>
            </a:r>
            <a:r>
              <a:rPr lang="en-US" altLang="ja-JP" sz="1200" b="1" dirty="0"/>
              <a:t>GM STUDIO INC.</a:t>
            </a:r>
            <a:r>
              <a:rPr lang="ja-JP" altLang="en-US" sz="1200" b="1" dirty="0"/>
              <a:t>主宰） </a:t>
            </a:r>
            <a:endParaRPr lang="en-US" altLang="ja-JP" sz="1200" b="1" dirty="0" smtClean="0"/>
          </a:p>
          <a:p>
            <a:pPr>
              <a:lnSpc>
                <a:spcPts val="1742"/>
              </a:lnSpc>
            </a:pPr>
            <a:r>
              <a:rPr lang="en-US" altLang="ja-JP" sz="1200" b="1" dirty="0"/>
              <a:t>	</a:t>
            </a:r>
            <a:r>
              <a:rPr lang="ja-JP" altLang="ja-JP" sz="1200" b="1" dirty="0" smtClean="0"/>
              <a:t>「</a:t>
            </a:r>
            <a:r>
              <a:rPr lang="ja-JP" altLang="en-US" sz="1200" b="1" dirty="0"/>
              <a:t>住宅に恒久性と資産価値を与える米国の設計手法</a:t>
            </a:r>
            <a:r>
              <a:rPr lang="ja-JP" altLang="ja-JP" sz="1200" b="1" dirty="0" smtClean="0"/>
              <a:t>」</a:t>
            </a:r>
            <a:endParaRPr lang="ja-JP" altLang="ja-JP" sz="1200" b="1" dirty="0"/>
          </a:p>
        </p:txBody>
      </p:sp>
      <p:sp>
        <p:nvSpPr>
          <p:cNvPr id="10" name="テキスト ボックス 9"/>
          <p:cNvSpPr txBox="1"/>
          <p:nvPr/>
        </p:nvSpPr>
        <p:spPr>
          <a:xfrm>
            <a:off x="245501" y="7703362"/>
            <a:ext cx="6993234" cy="931539"/>
          </a:xfrm>
          <a:prstGeom prst="rect">
            <a:avLst/>
          </a:prstGeom>
          <a:noFill/>
        </p:spPr>
        <p:txBody>
          <a:bodyPr wrap="square" lIns="99569" tIns="49785" rIns="99569" bIns="49785" rtlCol="0">
            <a:spAutoFit/>
          </a:bodyPr>
          <a:lstStyle/>
          <a:p>
            <a:r>
              <a:rPr lang="ja-JP" altLang="en-US" sz="900" dirty="0"/>
              <a:t>主催：米国ワシントン州政府商務局、エバグリーン建築資材貿易振興会（</a:t>
            </a:r>
            <a:r>
              <a:rPr lang="en-US" altLang="ja-JP" sz="900" dirty="0"/>
              <a:t>EBPA</a:t>
            </a:r>
            <a:r>
              <a:rPr lang="ja-JP" altLang="en-US" sz="900" dirty="0"/>
              <a:t>）</a:t>
            </a:r>
          </a:p>
          <a:p>
            <a:r>
              <a:rPr lang="ja-JP" altLang="en-US" sz="900" dirty="0"/>
              <a:t>共催：大阪商工会議所、名古屋商工</a:t>
            </a:r>
            <a:r>
              <a:rPr lang="ja-JP" altLang="en-US" sz="900" dirty="0" smtClean="0"/>
              <a:t>会議所、アメリカ</a:t>
            </a:r>
            <a:r>
              <a:rPr lang="ja-JP" altLang="en-US" sz="900" dirty="0"/>
              <a:t>針葉樹輸出協会（</a:t>
            </a:r>
            <a:r>
              <a:rPr lang="en-US" altLang="ja-JP" sz="900" dirty="0"/>
              <a:t>SEC</a:t>
            </a:r>
            <a:r>
              <a:rPr lang="ja-JP" altLang="en-US" sz="900" dirty="0"/>
              <a:t>）、（一社</a:t>
            </a:r>
            <a:r>
              <a:rPr lang="en-US" altLang="ja-JP" sz="900" dirty="0"/>
              <a:t>)</a:t>
            </a:r>
            <a:r>
              <a:rPr lang="ja-JP" altLang="en-US" sz="900" dirty="0"/>
              <a:t>輸入住宅産業協会</a:t>
            </a:r>
            <a:r>
              <a:rPr lang="en-US" altLang="ja-JP" sz="900" dirty="0"/>
              <a:t>(IHIO)</a:t>
            </a:r>
            <a:r>
              <a:rPr lang="ja-JP" altLang="en-US" sz="900" dirty="0" err="1"/>
              <a:t>、</a:t>
            </a:r>
            <a:r>
              <a:rPr lang="ja-JP" altLang="en-US" sz="900" dirty="0"/>
              <a:t>（一社</a:t>
            </a:r>
            <a:r>
              <a:rPr lang="en-US" altLang="ja-JP" sz="900" dirty="0"/>
              <a:t>)</a:t>
            </a:r>
            <a:r>
              <a:rPr lang="ja-JP" altLang="en-US" sz="900" dirty="0"/>
              <a:t>ＪＢＮ・全国工務店</a:t>
            </a:r>
            <a:r>
              <a:rPr lang="ja-JP" altLang="en-US" sz="900" dirty="0" smtClean="0"/>
              <a:t>協会、　</a:t>
            </a:r>
            <a:endParaRPr lang="en-US" altLang="ja-JP" sz="900" dirty="0" smtClean="0"/>
          </a:p>
          <a:p>
            <a:r>
              <a:rPr lang="ja-JP" altLang="en-US" sz="900" dirty="0" smtClean="0"/>
              <a:t>　　　　ＡＴＣ</a:t>
            </a:r>
            <a:r>
              <a:rPr lang="ja-JP" altLang="en-US" sz="900" dirty="0"/>
              <a:t>輸入住宅促進</a:t>
            </a:r>
            <a:r>
              <a:rPr lang="ja-JP" altLang="en-US" sz="900" dirty="0" smtClean="0"/>
              <a:t>センター</a:t>
            </a:r>
            <a:endParaRPr lang="ja-JP" altLang="en-US" sz="900" dirty="0"/>
          </a:p>
          <a:p>
            <a:r>
              <a:rPr lang="ja-JP" altLang="en-US" sz="900" dirty="0"/>
              <a:t>後援：在大阪・神戸アメリカ総領事館 商務部、経済産業省</a:t>
            </a:r>
            <a:r>
              <a:rPr lang="ja-JP" altLang="en-US" sz="900" dirty="0" smtClean="0"/>
              <a:t>、</a:t>
            </a:r>
            <a:r>
              <a:rPr lang="ja-JP" altLang="en-US" sz="900" dirty="0"/>
              <a:t>金沢商工会議所、 </a:t>
            </a:r>
            <a:r>
              <a:rPr lang="ja-JP" altLang="en-US" sz="900" dirty="0" smtClean="0"/>
              <a:t>（</a:t>
            </a:r>
            <a:r>
              <a:rPr lang="ja-JP" altLang="en-US" sz="900" dirty="0"/>
              <a:t>一社）日本建材・住宅設備産業協会、</a:t>
            </a:r>
            <a:r>
              <a:rPr lang="en-US" altLang="ja-JP" sz="900" dirty="0"/>
              <a:t>(</a:t>
            </a:r>
            <a:r>
              <a:rPr lang="ja-JP" altLang="en-US" sz="900" dirty="0"/>
              <a:t>一社</a:t>
            </a:r>
            <a:r>
              <a:rPr lang="en-US" altLang="ja-JP" sz="900" dirty="0"/>
              <a:t>)</a:t>
            </a:r>
            <a:r>
              <a:rPr lang="ja-JP" altLang="en-US" sz="900" dirty="0"/>
              <a:t>日本建築士事務所協会連合会、（公社</a:t>
            </a:r>
            <a:r>
              <a:rPr lang="en-US" altLang="ja-JP" sz="900" dirty="0"/>
              <a:t>)</a:t>
            </a:r>
            <a:r>
              <a:rPr lang="ja-JP" altLang="en-US" sz="900" dirty="0"/>
              <a:t>日本建築士会連合会、（公社</a:t>
            </a:r>
            <a:r>
              <a:rPr lang="en-US" altLang="ja-JP" sz="900" dirty="0"/>
              <a:t>)</a:t>
            </a:r>
            <a:r>
              <a:rPr lang="ja-JP" altLang="en-US" sz="900" dirty="0"/>
              <a:t>日本建築家協会、 </a:t>
            </a:r>
            <a:r>
              <a:rPr lang="en-US" altLang="ja-JP" sz="900" dirty="0"/>
              <a:t>(</a:t>
            </a:r>
            <a:r>
              <a:rPr lang="ja-JP" altLang="en-US" sz="900" dirty="0"/>
              <a:t>一社</a:t>
            </a:r>
            <a:r>
              <a:rPr lang="en-US" altLang="ja-JP" sz="900" dirty="0"/>
              <a:t>)</a:t>
            </a:r>
            <a:r>
              <a:rPr lang="ja-JP" altLang="en-US" sz="900" dirty="0"/>
              <a:t>日本建築材料協会、（一社）日本木造住宅産業協会、（一社）日本建築学会、（一社）日本住宅リフォーム産業協会（順不同、敬称略</a:t>
            </a:r>
            <a:r>
              <a:rPr lang="ja-JP" altLang="en-US" sz="900" dirty="0" smtClean="0"/>
              <a:t>）</a:t>
            </a:r>
            <a:endParaRPr lang="ja-JP" altLang="en-US" sz="900" dirty="0"/>
          </a:p>
        </p:txBody>
      </p:sp>
      <p:sp>
        <p:nvSpPr>
          <p:cNvPr id="12" name="テキスト ボックス 11"/>
          <p:cNvSpPr txBox="1"/>
          <p:nvPr/>
        </p:nvSpPr>
        <p:spPr>
          <a:xfrm>
            <a:off x="238605" y="9283477"/>
            <a:ext cx="4148866" cy="1116205"/>
          </a:xfrm>
          <a:prstGeom prst="rect">
            <a:avLst/>
          </a:prstGeom>
          <a:noFill/>
          <a:ln w="15875" cap="flat">
            <a:noFill/>
            <a:round/>
          </a:ln>
        </p:spPr>
        <p:txBody>
          <a:bodyPr wrap="square" lIns="99569" tIns="49785" rIns="99569" bIns="49785" rtlCol="0">
            <a:spAutoFit/>
          </a:bodyPr>
          <a:lstStyle/>
          <a:p>
            <a:r>
              <a:rPr lang="en-US" altLang="ja-JP" sz="1600" dirty="0" smtClean="0"/>
              <a:t>WEB</a:t>
            </a:r>
            <a:r>
              <a:rPr lang="ja-JP" altLang="en-US" sz="1600" dirty="0" smtClean="0"/>
              <a:t>申込み</a:t>
            </a:r>
            <a:endParaRPr lang="en-US" altLang="ja-JP" sz="1600" dirty="0" smtClean="0"/>
          </a:p>
          <a:p>
            <a:r>
              <a:rPr lang="ja-JP" altLang="en-US" sz="1600" dirty="0" smtClean="0"/>
              <a:t> </a:t>
            </a:r>
            <a:r>
              <a:rPr lang="ja-JP" altLang="en-US" sz="1600" b="1" dirty="0" smtClean="0">
                <a:solidFill>
                  <a:schemeClr val="accent6">
                    <a:lumMod val="50000"/>
                  </a:schemeClr>
                </a:solidFill>
              </a:rPr>
              <a:t>「</a:t>
            </a:r>
            <a:r>
              <a:rPr lang="en-US" altLang="ja-JP" sz="1600" b="1" dirty="0" smtClean="0">
                <a:solidFill>
                  <a:schemeClr val="accent6">
                    <a:lumMod val="50000"/>
                  </a:schemeClr>
                </a:solidFill>
              </a:rPr>
              <a:t>BUYUSA </a:t>
            </a:r>
            <a:r>
              <a:rPr lang="ja-JP" altLang="en-US" sz="1600" b="1" dirty="0" smtClean="0">
                <a:solidFill>
                  <a:schemeClr val="accent6">
                    <a:lumMod val="50000"/>
                  </a:schemeClr>
                </a:solidFill>
              </a:rPr>
              <a:t>住宅建材」</a:t>
            </a:r>
            <a:endParaRPr lang="en-US" altLang="ja-JP" sz="1600" b="1" dirty="0" smtClean="0">
              <a:solidFill>
                <a:schemeClr val="accent6">
                  <a:lumMod val="50000"/>
                </a:schemeClr>
              </a:solidFill>
            </a:endParaRPr>
          </a:p>
          <a:p>
            <a:endParaRPr lang="en-US" altLang="ja-JP" sz="1100" b="1" dirty="0" smtClean="0">
              <a:solidFill>
                <a:schemeClr val="accent6">
                  <a:lumMod val="50000"/>
                </a:schemeClr>
              </a:solidFill>
            </a:endParaRPr>
          </a:p>
          <a:p>
            <a:r>
              <a:rPr lang="en-US" altLang="ja-JP" sz="1100" b="1" dirty="0" smtClean="0">
                <a:solidFill>
                  <a:schemeClr val="accent6">
                    <a:lumMod val="50000"/>
                  </a:schemeClr>
                </a:solidFill>
              </a:rPr>
              <a:t>*</a:t>
            </a:r>
            <a:r>
              <a:rPr lang="ja-JP" altLang="en-US" sz="1100" b="1" dirty="0" smtClean="0">
                <a:solidFill>
                  <a:schemeClr val="accent6">
                    <a:lumMod val="50000"/>
                  </a:schemeClr>
                </a:solidFill>
              </a:rPr>
              <a:t>アメリカ大使館商務部のウェブサイトです</a:t>
            </a:r>
            <a:endParaRPr lang="en-US" altLang="ja-JP" sz="1100" b="1" dirty="0" smtClean="0">
              <a:solidFill>
                <a:schemeClr val="accent6">
                  <a:lumMod val="50000"/>
                </a:schemeClr>
              </a:solidFill>
            </a:endParaRPr>
          </a:p>
          <a:p>
            <a:r>
              <a:rPr lang="en-US" altLang="ja-JP" sz="1200" u="sng" dirty="0">
                <a:hlinkClick r:id="rId2"/>
              </a:rPr>
              <a:t>http://www.buyusa.gov/japan/industry/housing/index.asp</a:t>
            </a:r>
            <a:endParaRPr lang="en-US" altLang="ja-JP" sz="1200" b="1" dirty="0">
              <a:solidFill>
                <a:schemeClr val="accent6">
                  <a:lumMod val="50000"/>
                </a:scheme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8459" y="9524449"/>
            <a:ext cx="539290" cy="245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341973" y="4056106"/>
            <a:ext cx="6800291" cy="600164"/>
          </a:xfrm>
          <a:prstGeom prst="rect">
            <a:avLst/>
          </a:prstGeom>
          <a:noFill/>
        </p:spPr>
        <p:txBody>
          <a:bodyPr wrap="square" rtlCol="0">
            <a:spAutoFit/>
          </a:bodyPr>
          <a:lstStyle/>
          <a:p>
            <a:pPr>
              <a:lnSpc>
                <a:spcPct val="150000"/>
              </a:lnSpc>
            </a:pPr>
            <a:r>
              <a:rPr lang="en-US" altLang="ja-JP" sz="1100" b="1" dirty="0" smtClean="0"/>
              <a:t>12:00	</a:t>
            </a:r>
            <a:r>
              <a:rPr lang="ja-JP" altLang="en-US" sz="1100" b="1" dirty="0"/>
              <a:t>「ファーストトラック・</a:t>
            </a:r>
            <a:r>
              <a:rPr lang="ja-JP" altLang="en-US" sz="1100" b="1" dirty="0" smtClean="0"/>
              <a:t>リモデリングシステム </a:t>
            </a:r>
            <a:r>
              <a:rPr lang="en-US" altLang="ja-JP" sz="1100" b="1" dirty="0"/>
              <a:t>Ⅰ</a:t>
            </a:r>
            <a:r>
              <a:rPr lang="ja-JP" altLang="en-US" sz="1100" b="1" dirty="0" smtClean="0"/>
              <a:t>」　（ラティクリート・インターナショナル）</a:t>
            </a:r>
            <a:endParaRPr lang="en-US" altLang="ja-JP" sz="1100" b="1" dirty="0" smtClean="0"/>
          </a:p>
          <a:p>
            <a:pPr>
              <a:lnSpc>
                <a:spcPct val="150000"/>
              </a:lnSpc>
            </a:pPr>
            <a:r>
              <a:rPr lang="en-US" altLang="ja-JP" sz="1100" b="1" dirty="0"/>
              <a:t>	</a:t>
            </a:r>
            <a:r>
              <a:rPr lang="en-US" altLang="ja-JP" sz="1100" b="1" dirty="0" smtClean="0"/>
              <a:t>	</a:t>
            </a:r>
            <a:r>
              <a:rPr lang="ja-JP" altLang="en-US" sz="1100" b="1" dirty="0" smtClean="0"/>
              <a:t>　　      　～～～　休憩　～～～</a:t>
            </a:r>
            <a:endParaRPr lang="en-US" altLang="ja-JP" sz="1100" b="1" dirty="0"/>
          </a:p>
        </p:txBody>
      </p:sp>
      <p:sp>
        <p:nvSpPr>
          <p:cNvPr id="17" name="テキスト ボックス 16"/>
          <p:cNvSpPr txBox="1"/>
          <p:nvPr/>
        </p:nvSpPr>
        <p:spPr>
          <a:xfrm>
            <a:off x="341973" y="3760781"/>
            <a:ext cx="6986510" cy="318551"/>
          </a:xfrm>
          <a:prstGeom prst="rect">
            <a:avLst/>
          </a:prstGeom>
          <a:pattFill prst="pct20">
            <a:fgClr>
              <a:schemeClr val="accent6">
                <a:lumMod val="50000"/>
              </a:schemeClr>
            </a:fgClr>
            <a:bgClr>
              <a:schemeClr val="bg1"/>
            </a:bgClr>
          </a:pattFill>
        </p:spPr>
        <p:txBody>
          <a:bodyPr wrap="square" lIns="99569" tIns="49785" rIns="99569" bIns="49785" rtlCol="0">
            <a:spAutoFit/>
          </a:bodyPr>
          <a:lstStyle/>
          <a:p>
            <a:pPr>
              <a:lnSpc>
                <a:spcPts val="1742"/>
              </a:lnSpc>
            </a:pPr>
            <a:r>
              <a:rPr lang="en-US" altLang="ja-JP" sz="1200" dirty="0"/>
              <a:t>11:00	</a:t>
            </a:r>
            <a:r>
              <a:rPr lang="ja-JP" altLang="en-US" sz="1200" b="1" dirty="0"/>
              <a:t>デザインコンクリートの　　施工デモンストレーション（予定）</a:t>
            </a:r>
            <a:r>
              <a:rPr lang="ja-JP" altLang="en-US" sz="1200" dirty="0"/>
              <a:t>  　（株式会社</a:t>
            </a:r>
            <a:r>
              <a:rPr lang="ja-JP" altLang="en-US" sz="1200" dirty="0" smtClean="0"/>
              <a:t>カントリーベース）</a:t>
            </a:r>
            <a:endParaRPr lang="ja-JP" altLang="ja-JP" sz="1200" b="1" dirty="0"/>
          </a:p>
        </p:txBody>
      </p:sp>
      <p:sp>
        <p:nvSpPr>
          <p:cNvPr id="18" name="テキスト ボックス 17"/>
          <p:cNvSpPr txBox="1"/>
          <p:nvPr/>
        </p:nvSpPr>
        <p:spPr>
          <a:xfrm>
            <a:off x="351845" y="5639395"/>
            <a:ext cx="6800291" cy="854080"/>
          </a:xfrm>
          <a:prstGeom prst="rect">
            <a:avLst/>
          </a:prstGeom>
          <a:noFill/>
        </p:spPr>
        <p:txBody>
          <a:bodyPr wrap="square" rtlCol="0">
            <a:spAutoFit/>
          </a:bodyPr>
          <a:lstStyle/>
          <a:p>
            <a:pPr>
              <a:lnSpc>
                <a:spcPct val="150000"/>
              </a:lnSpc>
            </a:pPr>
            <a:r>
              <a:rPr lang="en-US" altLang="ja-JP" sz="1100" b="1" dirty="0" smtClean="0"/>
              <a:t>13:50	</a:t>
            </a:r>
            <a:r>
              <a:rPr lang="ja-JP" altLang="en-US" sz="1100" b="1" dirty="0"/>
              <a:t>「エンドグレインと木製ブロックフローリング</a:t>
            </a:r>
            <a:r>
              <a:rPr lang="en-US" altLang="ja-JP" sz="1100" b="1" dirty="0" smtClean="0"/>
              <a:t>Ⅰ</a:t>
            </a:r>
            <a:r>
              <a:rPr lang="ja-JP" altLang="en-US" sz="1100" b="1" dirty="0" smtClean="0"/>
              <a:t>」　（オールド ウッド）</a:t>
            </a:r>
            <a:endParaRPr lang="en-US" altLang="ja-JP" sz="1100" b="1" dirty="0" smtClean="0"/>
          </a:p>
          <a:p>
            <a:pPr>
              <a:lnSpc>
                <a:spcPct val="150000"/>
              </a:lnSpc>
            </a:pPr>
            <a:r>
              <a:rPr lang="en-US" altLang="ja-JP" sz="1100" b="1" dirty="0" smtClean="0"/>
              <a:t>14:05</a:t>
            </a:r>
            <a:r>
              <a:rPr lang="en-US" altLang="ja-JP" sz="1100" b="1" dirty="0"/>
              <a:t>	</a:t>
            </a:r>
            <a:r>
              <a:rPr lang="ja-JP" altLang="en-US" sz="1100" b="1" dirty="0" smtClean="0"/>
              <a:t>「</a:t>
            </a:r>
            <a:r>
              <a:rPr lang="ja-JP" altLang="en-US" sz="1100" b="1" dirty="0"/>
              <a:t>アメリカ</a:t>
            </a:r>
            <a:r>
              <a:rPr lang="ja-JP" altLang="en-US" sz="1100" b="1" dirty="0" smtClean="0"/>
              <a:t>のリ・モデリング」</a:t>
            </a:r>
            <a:r>
              <a:rPr lang="ja-JP" altLang="en-US" sz="1100" b="1" dirty="0"/>
              <a:t>　（ナータッグ・ビルディングサプライ株式会社</a:t>
            </a:r>
            <a:r>
              <a:rPr lang="ja-JP" altLang="en-US" sz="1100" b="1" dirty="0" smtClean="0"/>
              <a:t>）</a:t>
            </a:r>
            <a:endParaRPr lang="en-US" altLang="ja-JP" sz="1100" b="1" dirty="0" smtClean="0"/>
          </a:p>
          <a:p>
            <a:pPr>
              <a:lnSpc>
                <a:spcPct val="150000"/>
              </a:lnSpc>
            </a:pPr>
            <a:r>
              <a:rPr lang="en-US" altLang="ja-JP" sz="1100" b="1" dirty="0" smtClean="0"/>
              <a:t>14:30	</a:t>
            </a:r>
            <a:r>
              <a:rPr lang="ja-JP" altLang="en-US" sz="1100" b="1" dirty="0"/>
              <a:t>「ファーストトラック・リモデリングシステム </a:t>
            </a:r>
            <a:r>
              <a:rPr lang="en-US" altLang="ja-JP" sz="1100" b="1" dirty="0"/>
              <a:t>Ⅱ</a:t>
            </a:r>
            <a:r>
              <a:rPr lang="ja-JP" altLang="en-US" sz="1100" b="1" dirty="0" smtClean="0"/>
              <a:t>」</a:t>
            </a:r>
            <a:r>
              <a:rPr lang="ja-JP" altLang="en-US" sz="1100" b="1" dirty="0"/>
              <a:t>　（ラティクリート・インターナショナル</a:t>
            </a:r>
            <a:r>
              <a:rPr lang="ja-JP" altLang="en-US" sz="1100" b="1" dirty="0" smtClean="0"/>
              <a:t>）</a:t>
            </a:r>
            <a:endParaRPr lang="en-US" altLang="ja-JP" sz="1100" b="1" dirty="0" smtClean="0"/>
          </a:p>
        </p:txBody>
      </p:sp>
      <p:sp>
        <p:nvSpPr>
          <p:cNvPr id="19" name="テキスト ボックス 18"/>
          <p:cNvSpPr txBox="1"/>
          <p:nvPr/>
        </p:nvSpPr>
        <p:spPr>
          <a:xfrm>
            <a:off x="341973" y="6510163"/>
            <a:ext cx="6986510" cy="536559"/>
          </a:xfrm>
          <a:prstGeom prst="rect">
            <a:avLst/>
          </a:prstGeom>
          <a:pattFill prst="pct20">
            <a:fgClr>
              <a:schemeClr val="accent6">
                <a:lumMod val="50000"/>
              </a:schemeClr>
            </a:fgClr>
            <a:bgClr>
              <a:schemeClr val="bg1"/>
            </a:bgClr>
          </a:pattFill>
        </p:spPr>
        <p:txBody>
          <a:bodyPr wrap="square" lIns="99569" tIns="49785" rIns="99569" bIns="49785" rtlCol="0">
            <a:spAutoFit/>
          </a:bodyPr>
          <a:lstStyle/>
          <a:p>
            <a:pPr>
              <a:lnSpc>
                <a:spcPts val="1742"/>
              </a:lnSpc>
            </a:pPr>
            <a:r>
              <a:rPr lang="en-US" altLang="ja-JP" sz="1200" b="1" dirty="0" smtClean="0"/>
              <a:t>15:00</a:t>
            </a:r>
            <a:r>
              <a:rPr lang="en-US" altLang="ja-JP" sz="1200" b="1" dirty="0"/>
              <a:t>	</a:t>
            </a:r>
            <a:r>
              <a:rPr lang="ja-JP" altLang="ja-JP" sz="1200" b="1" dirty="0"/>
              <a:t>基調</a:t>
            </a:r>
            <a:r>
              <a:rPr lang="ja-JP" altLang="ja-JP" sz="1200" b="1" dirty="0" smtClean="0"/>
              <a:t>講演</a:t>
            </a:r>
            <a:r>
              <a:rPr lang="ja-JP" altLang="en-US" sz="1200" b="1" dirty="0" smtClean="0"/>
              <a:t>②</a:t>
            </a:r>
            <a:r>
              <a:rPr lang="ja-JP" altLang="ja-JP" sz="1200" b="1" dirty="0"/>
              <a:t>　</a:t>
            </a:r>
            <a:r>
              <a:rPr lang="ja-JP" altLang="en-US" sz="1200" b="1" dirty="0" smtClean="0"/>
              <a:t>松原</a:t>
            </a:r>
            <a:r>
              <a:rPr lang="ja-JP" altLang="en-US" sz="1200" b="1" dirty="0"/>
              <a:t>　博氏　（</a:t>
            </a:r>
            <a:r>
              <a:rPr lang="en-US" altLang="ja-JP" sz="1200" b="1" dirty="0"/>
              <a:t>GM STUDIO INC.</a:t>
            </a:r>
            <a:r>
              <a:rPr lang="ja-JP" altLang="en-US" sz="1200" b="1" dirty="0"/>
              <a:t>主宰） </a:t>
            </a:r>
            <a:endParaRPr lang="en-US" altLang="ja-JP" sz="1200" b="1" dirty="0" smtClean="0"/>
          </a:p>
          <a:p>
            <a:pPr>
              <a:lnSpc>
                <a:spcPts val="1742"/>
              </a:lnSpc>
            </a:pPr>
            <a:r>
              <a:rPr lang="en-US" altLang="ja-JP" sz="1200" b="1" dirty="0"/>
              <a:t>	</a:t>
            </a:r>
            <a:r>
              <a:rPr lang="ja-JP" altLang="ja-JP" sz="1200" b="1" dirty="0" smtClean="0"/>
              <a:t>「</a:t>
            </a:r>
            <a:r>
              <a:rPr lang="ja-JP" altLang="en-US" sz="1200" b="1" dirty="0"/>
              <a:t>アメリカ北西部のトレンドとクライアントニーズの組み合わせ方</a:t>
            </a:r>
            <a:r>
              <a:rPr lang="ja-JP" altLang="ja-JP" sz="1200" b="1" dirty="0" smtClean="0"/>
              <a:t>」</a:t>
            </a:r>
            <a:endParaRPr lang="ja-JP" altLang="ja-JP" sz="1200" b="1" dirty="0"/>
          </a:p>
        </p:txBody>
      </p:sp>
      <p:sp>
        <p:nvSpPr>
          <p:cNvPr id="21" name="テキスト ボックス 20"/>
          <p:cNvSpPr txBox="1"/>
          <p:nvPr/>
        </p:nvSpPr>
        <p:spPr>
          <a:xfrm>
            <a:off x="351845" y="7046722"/>
            <a:ext cx="6800291" cy="600164"/>
          </a:xfrm>
          <a:prstGeom prst="rect">
            <a:avLst/>
          </a:prstGeom>
          <a:noFill/>
        </p:spPr>
        <p:txBody>
          <a:bodyPr wrap="square" rtlCol="0">
            <a:spAutoFit/>
          </a:bodyPr>
          <a:lstStyle/>
          <a:p>
            <a:pPr>
              <a:lnSpc>
                <a:spcPct val="150000"/>
              </a:lnSpc>
            </a:pPr>
            <a:r>
              <a:rPr lang="en-US" altLang="ja-JP" sz="1100" b="1" dirty="0" smtClean="0"/>
              <a:t>15:50	</a:t>
            </a:r>
            <a:r>
              <a:rPr lang="ja-JP" altLang="en-US" sz="1100" b="1" dirty="0"/>
              <a:t>「エンドグレインと木製</a:t>
            </a:r>
            <a:r>
              <a:rPr lang="ja-JP" altLang="en-US" sz="1100" b="1" dirty="0" smtClean="0"/>
              <a:t>ブロックフローリング</a:t>
            </a:r>
            <a:r>
              <a:rPr lang="en-US" altLang="ja-JP" sz="1100" b="1" dirty="0" smtClean="0"/>
              <a:t>Ⅱ</a:t>
            </a:r>
            <a:r>
              <a:rPr lang="ja-JP" altLang="en-US" sz="1100" b="1" dirty="0" smtClean="0"/>
              <a:t>」　（オールド ウッド）</a:t>
            </a:r>
            <a:endParaRPr lang="en-US" altLang="ja-JP" sz="1100" b="1" dirty="0" smtClean="0"/>
          </a:p>
          <a:p>
            <a:pPr>
              <a:lnSpc>
                <a:spcPct val="150000"/>
              </a:lnSpc>
            </a:pPr>
            <a:r>
              <a:rPr lang="en-US" altLang="ja-JP" sz="1100" b="1" dirty="0"/>
              <a:t>16:10	</a:t>
            </a:r>
            <a:r>
              <a:rPr lang="ja-JP" altLang="en-US" sz="1100" b="1" dirty="0"/>
              <a:t>「カスタム率</a:t>
            </a:r>
            <a:r>
              <a:rPr lang="en-US" altLang="ja-JP" sz="1100" b="1" dirty="0"/>
              <a:t>70%! </a:t>
            </a:r>
            <a:r>
              <a:rPr lang="ja-JP" altLang="en-US" sz="1100" b="1" dirty="0"/>
              <a:t>キッチン＋バスのデザイン法」　（全米キッチン＆バス協会（</a:t>
            </a:r>
            <a:r>
              <a:rPr lang="en-US" altLang="ja-JP" sz="1100" b="1" dirty="0"/>
              <a:t>NKBA</a:t>
            </a:r>
            <a:r>
              <a:rPr lang="ja-JP" altLang="en-US" sz="1100" b="1" dirty="0"/>
              <a:t>））</a:t>
            </a:r>
            <a:endParaRPr lang="en-US" altLang="ja-JP" sz="1100" b="1" dirty="0"/>
          </a:p>
        </p:txBody>
      </p:sp>
      <p:sp>
        <p:nvSpPr>
          <p:cNvPr id="20" name="テキスト ボックス 19"/>
          <p:cNvSpPr txBox="1"/>
          <p:nvPr/>
        </p:nvSpPr>
        <p:spPr>
          <a:xfrm>
            <a:off x="213453" y="8866310"/>
            <a:ext cx="2664296" cy="369332"/>
          </a:xfrm>
          <a:prstGeom prst="rect">
            <a:avLst/>
          </a:prstGeom>
          <a:noFill/>
        </p:spPr>
        <p:txBody>
          <a:bodyPr wrap="square" rtlCol="0">
            <a:spAutoFit/>
          </a:bodyPr>
          <a:lstStyle/>
          <a:p>
            <a:r>
              <a:rPr lang="en-US" altLang="ja-JP" sz="1800" dirty="0"/>
              <a:t>【</a:t>
            </a:r>
            <a:r>
              <a:rPr lang="ja-JP" altLang="en-US" sz="1800" dirty="0" smtClean="0"/>
              <a:t>参加申し込み</a:t>
            </a:r>
            <a:r>
              <a:rPr lang="en-US" altLang="ja-JP" sz="1800" dirty="0"/>
              <a:t>】 </a:t>
            </a:r>
          </a:p>
        </p:txBody>
      </p:sp>
      <p:sp>
        <p:nvSpPr>
          <p:cNvPr id="25" name="テキスト ボックス 24"/>
          <p:cNvSpPr txBox="1"/>
          <p:nvPr/>
        </p:nvSpPr>
        <p:spPr>
          <a:xfrm>
            <a:off x="3996655" y="8609109"/>
            <a:ext cx="3331827" cy="1795878"/>
          </a:xfrm>
          <a:prstGeom prst="rect">
            <a:avLst/>
          </a:prstGeom>
          <a:noFill/>
          <a:ln>
            <a:solidFill>
              <a:schemeClr val="accent6">
                <a:lumMod val="50000"/>
              </a:schemeClr>
            </a:solidFill>
          </a:ln>
        </p:spPr>
        <p:txBody>
          <a:bodyPr wrap="square" lIns="99569" tIns="49785" rIns="99569" bIns="49785" rtlCol="0">
            <a:spAutoFit/>
          </a:bodyPr>
          <a:lstStyle/>
          <a:p>
            <a:pPr algn="ctr">
              <a:spcBef>
                <a:spcPts val="653"/>
              </a:spcBef>
            </a:pPr>
            <a:r>
              <a:rPr lang="en-US" altLang="ja-JP" sz="1600" dirty="0" smtClean="0"/>
              <a:t>【</a:t>
            </a:r>
            <a:r>
              <a:rPr lang="ja-JP" altLang="en-US" sz="1600" dirty="0"/>
              <a:t>お問い合わせ</a:t>
            </a:r>
            <a:r>
              <a:rPr lang="en-US" altLang="ja-JP" sz="1600" dirty="0"/>
              <a:t>】 </a:t>
            </a:r>
            <a:endParaRPr lang="en-US" altLang="ja-JP" sz="1600" dirty="0" smtClean="0"/>
          </a:p>
          <a:p>
            <a:pPr algn="ctr">
              <a:spcBef>
                <a:spcPts val="653"/>
              </a:spcBef>
            </a:pPr>
            <a:r>
              <a:rPr lang="ja-JP" altLang="en-US" sz="1300" u="sng" dirty="0" smtClean="0"/>
              <a:t>ワシントン州</a:t>
            </a:r>
            <a:r>
              <a:rPr lang="ja-JP" altLang="en-US" sz="1300" u="sng" dirty="0"/>
              <a:t>政府商務局日本事務所</a:t>
            </a:r>
            <a:r>
              <a:rPr lang="ja-JP" altLang="en-US" sz="1300" dirty="0"/>
              <a:t>　</a:t>
            </a:r>
            <a:endParaRPr lang="en-US" altLang="ja-JP" sz="1300" dirty="0" smtClean="0"/>
          </a:p>
          <a:p>
            <a:pPr algn="ctr">
              <a:spcBef>
                <a:spcPts val="653"/>
              </a:spcBef>
            </a:pPr>
            <a:r>
              <a:rPr lang="en-US" altLang="ja-JP" sz="1300" dirty="0" smtClean="0"/>
              <a:t>03-5510-1122 </a:t>
            </a:r>
            <a:r>
              <a:rPr lang="en-US" altLang="ja-JP" sz="1300" dirty="0"/>
              <a:t>/ </a:t>
            </a:r>
            <a:r>
              <a:rPr lang="en-US" altLang="ja-JP" sz="1300" dirty="0" smtClean="0"/>
              <a:t>wsjoban@gol.com</a:t>
            </a:r>
          </a:p>
          <a:p>
            <a:pPr algn="ctr">
              <a:spcBef>
                <a:spcPts val="653"/>
              </a:spcBef>
            </a:pPr>
            <a:r>
              <a:rPr lang="en-US" altLang="ja-JP" sz="1300" dirty="0"/>
              <a:t>URL: </a:t>
            </a:r>
            <a:r>
              <a:rPr lang="en-US" altLang="ja-JP" sz="1300" dirty="0" smtClean="0">
                <a:hlinkClick r:id="rId4"/>
              </a:rPr>
              <a:t>www.wa-jpn.org</a:t>
            </a:r>
            <a:endParaRPr lang="en-US" altLang="ja-JP" sz="1300" dirty="0" smtClean="0"/>
          </a:p>
          <a:p>
            <a:pPr lvl="0">
              <a:spcBef>
                <a:spcPts val="653"/>
              </a:spcBef>
            </a:pPr>
            <a:r>
              <a:rPr lang="ja-JP" altLang="en-US" sz="1300" dirty="0" smtClean="0">
                <a:solidFill>
                  <a:prstClr val="black"/>
                </a:solidFill>
              </a:rPr>
              <a:t>　　</a:t>
            </a:r>
            <a:r>
              <a:rPr lang="ja-JP" altLang="en-US" sz="1300" u="sng" dirty="0" smtClean="0">
                <a:solidFill>
                  <a:prstClr val="black"/>
                </a:solidFill>
              </a:rPr>
              <a:t>大阪</a:t>
            </a:r>
            <a:r>
              <a:rPr lang="ja-JP" altLang="en-US" sz="1300" u="sng" dirty="0">
                <a:solidFill>
                  <a:prstClr val="black"/>
                </a:solidFill>
              </a:rPr>
              <a:t>商工</a:t>
            </a:r>
            <a:r>
              <a:rPr lang="ja-JP" altLang="en-US" sz="1300" u="sng" dirty="0" smtClean="0">
                <a:solidFill>
                  <a:prstClr val="black"/>
                </a:solidFill>
              </a:rPr>
              <a:t>会議所　国際部</a:t>
            </a:r>
            <a:r>
              <a:rPr lang="en-US" altLang="ja-JP" sz="1300" u="sng" dirty="0" smtClean="0">
                <a:solidFill>
                  <a:prstClr val="black"/>
                </a:solidFill>
              </a:rPr>
              <a:t> </a:t>
            </a:r>
            <a:r>
              <a:rPr lang="ja-JP" altLang="en-US" sz="1300" u="sng" dirty="0">
                <a:solidFill>
                  <a:prstClr val="black"/>
                </a:solidFill>
              </a:rPr>
              <a:t>山田･名越　</a:t>
            </a:r>
            <a:endParaRPr lang="en-US" altLang="ja-JP" sz="1300" u="sng" dirty="0" smtClean="0">
              <a:solidFill>
                <a:prstClr val="black"/>
              </a:solidFill>
            </a:endParaRPr>
          </a:p>
          <a:p>
            <a:pPr lvl="0">
              <a:spcBef>
                <a:spcPts val="653"/>
              </a:spcBef>
            </a:pPr>
            <a:r>
              <a:rPr lang="en-US" altLang="ja-JP" sz="1300" dirty="0" smtClean="0">
                <a:solidFill>
                  <a:prstClr val="black"/>
                </a:solidFill>
              </a:rPr>
              <a:t>06-6944-6400</a:t>
            </a:r>
            <a:r>
              <a:rPr lang="ja-JP" altLang="en-US" sz="1300" dirty="0">
                <a:solidFill>
                  <a:prstClr val="black"/>
                </a:solidFill>
              </a:rPr>
              <a:t>　</a:t>
            </a:r>
            <a:r>
              <a:rPr lang="en-US" altLang="ja-JP" sz="1300" dirty="0">
                <a:solidFill>
                  <a:prstClr val="black"/>
                </a:solidFill>
              </a:rPr>
              <a:t>/</a:t>
            </a:r>
            <a:r>
              <a:rPr lang="ja-JP" altLang="en-US" sz="1300" dirty="0">
                <a:solidFill>
                  <a:prstClr val="black"/>
                </a:solidFill>
              </a:rPr>
              <a:t>　</a:t>
            </a:r>
            <a:r>
              <a:rPr lang="en-US" altLang="ja-JP" sz="1300" dirty="0" smtClean="0">
                <a:solidFill>
                  <a:prstClr val="black"/>
                </a:solidFill>
              </a:rPr>
              <a:t>ke-yamada@osaka.cci.or.jp</a:t>
            </a:r>
            <a:endParaRPr lang="ja-JP" altLang="en-US" sz="1300" dirty="0">
              <a:solidFill>
                <a:prstClr val="black"/>
              </a:solidFill>
            </a:endParaRPr>
          </a:p>
        </p:txBody>
      </p:sp>
    </p:spTree>
    <p:extLst>
      <p:ext uri="{BB962C8B-B14F-4D97-AF65-F5344CB8AC3E}">
        <p14:creationId xmlns:p14="http://schemas.microsoft.com/office/powerpoint/2010/main" val="266185250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1012</TotalTime>
  <Words>378</Words>
  <Application>Microsoft Office PowerPoint</Application>
  <PresentationFormat>ユーザー設定</PresentationFormat>
  <Paragraphs>79</Paragraphs>
  <Slides>2</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ＭＳ Ｐゴシック</vt:lpstr>
      <vt:lpstr>Arial</vt:lpstr>
      <vt:lpstr>Calibri</vt:lpstr>
      <vt:lpstr>Office ​​テーマ</vt:lpstr>
      <vt:lpstr>PowerPoint プレゼンテーション</vt:lpstr>
      <vt:lpstr>PowerPoint プレゼンテーション</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Noriko Sakata</dc:creator>
  <cp:lastModifiedBy>山田　恵子</cp:lastModifiedBy>
  <cp:revision>75</cp:revision>
  <cp:lastPrinted>2017-09-11T09:14:06Z</cp:lastPrinted>
  <dcterms:created xsi:type="dcterms:W3CDTF">2014-04-08T04:36:49Z</dcterms:created>
  <dcterms:modified xsi:type="dcterms:W3CDTF">2017-09-11T09:22:59Z</dcterms:modified>
</cp:coreProperties>
</file>