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Lst>
  <p:notesMasterIdLst>
    <p:notesMasterId r:id="rId4"/>
  </p:notesMasterIdLst>
  <p:sldIdLst>
    <p:sldId id="261" r:id="rId2"/>
    <p:sldId id="262" r:id="rId3"/>
  </p:sldIdLst>
  <p:sldSz cx="7775575" cy="10907713"/>
  <p:notesSz cx="6807200" cy="9939338"/>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9"/>
    <a:srgbClr val="00A0E9"/>
    <a:srgbClr val="EB6879"/>
    <a:srgbClr val="F29A76"/>
    <a:srgbClr val="F6AB00"/>
    <a:srgbClr val="F19DAE"/>
    <a:srgbClr val="CD5D00"/>
    <a:srgbClr val="005BAC"/>
    <a:srgbClr val="906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3" autoAdjust="0"/>
    <p:restoredTop sz="94660"/>
  </p:normalViewPr>
  <p:slideViewPr>
    <p:cSldViewPr snapToGrid="0">
      <p:cViewPr>
        <p:scale>
          <a:sx n="100" d="100"/>
          <a:sy n="100" d="100"/>
        </p:scale>
        <p:origin x="-888" y="-72"/>
      </p:cViewPr>
      <p:guideLst>
        <p:guide orient="horz" pos="3435"/>
        <p:guide pos="244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6" cy="498693"/>
          </a:xfrm>
          <a:prstGeom prst="rect">
            <a:avLst/>
          </a:prstGeom>
        </p:spPr>
        <p:txBody>
          <a:bodyPr vert="horz" lIns="91569" tIns="45785" rIns="91569" bIns="45785"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5841" y="0"/>
            <a:ext cx="2949786" cy="498693"/>
          </a:xfrm>
          <a:prstGeom prst="rect">
            <a:avLst/>
          </a:prstGeom>
        </p:spPr>
        <p:txBody>
          <a:bodyPr vert="horz" lIns="91569" tIns="45785" rIns="91569" bIns="45785" rtlCol="0"/>
          <a:lstStyle>
            <a:lvl1pPr algn="r">
              <a:defRPr sz="1100"/>
            </a:lvl1pPr>
          </a:lstStyle>
          <a:p>
            <a:fld id="{70F99883-74AE-4A2C-81B7-5B86A08198C0}" type="datetimeFigureOut">
              <a:rPr kumimoji="1" lang="ja-JP" altLang="en-US" smtClean="0"/>
              <a:t>2016/8/12</a:t>
            </a:fld>
            <a:endParaRPr kumimoji="1" lang="ja-JP" altLang="en-US"/>
          </a:p>
        </p:txBody>
      </p:sp>
      <p:sp>
        <p:nvSpPr>
          <p:cNvPr id="4" name="スライド イメージ プレースホルダー 3"/>
          <p:cNvSpPr>
            <a:spLocks noGrp="1" noRot="1" noChangeAspect="1"/>
          </p:cNvSpPr>
          <p:nvPr>
            <p:ph type="sldImg" idx="2"/>
          </p:nvPr>
        </p:nvSpPr>
        <p:spPr>
          <a:xfrm>
            <a:off x="2208213" y="1241425"/>
            <a:ext cx="2390775" cy="3355975"/>
          </a:xfrm>
          <a:prstGeom prst="rect">
            <a:avLst/>
          </a:prstGeom>
          <a:noFill/>
          <a:ln w="12700">
            <a:solidFill>
              <a:prstClr val="black"/>
            </a:solidFill>
          </a:ln>
        </p:spPr>
        <p:txBody>
          <a:bodyPr vert="horz" lIns="91569" tIns="45785" rIns="91569" bIns="45785"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569" tIns="45785" rIns="91569" bIns="4578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49"/>
            <a:ext cx="2949786" cy="498692"/>
          </a:xfrm>
          <a:prstGeom prst="rect">
            <a:avLst/>
          </a:prstGeom>
        </p:spPr>
        <p:txBody>
          <a:bodyPr vert="horz" lIns="91569" tIns="45785" rIns="91569" bIns="45785"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5841" y="9440649"/>
            <a:ext cx="2949786" cy="498692"/>
          </a:xfrm>
          <a:prstGeom prst="rect">
            <a:avLst/>
          </a:prstGeom>
        </p:spPr>
        <p:txBody>
          <a:bodyPr vert="horz" lIns="91569" tIns="45785" rIns="91569" bIns="45785" rtlCol="0" anchor="b"/>
          <a:lstStyle>
            <a:lvl1pPr algn="r">
              <a:defRPr sz="11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8/12/2016</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8/12/2016</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8/12/2016</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8/12/2016</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8/12/2016</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8/12/2016</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smtClean="0"/>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8/12/2016</a:t>
            </a:fld>
            <a:endParaRPr lang="en-US" dirty="0">
              <a:solidFill>
                <a:prstClr val="black">
                  <a:tint val="75000"/>
                </a:prstClr>
              </a:solidFill>
            </a:endParaRPr>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smtClean="0"/>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8/12/2016</a:t>
            </a:fld>
            <a:endParaRPr lang="en-US" dirty="0">
              <a:solidFill>
                <a:prstClr val="black">
                  <a:tint val="75000"/>
                </a:prstClr>
              </a:solidFill>
            </a:endParaRPr>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8/12/2016</a:t>
            </a:fld>
            <a:endParaRPr lang="en-US" dirty="0">
              <a:solidFill>
                <a:prstClr val="black">
                  <a:tint val="75000"/>
                </a:prstClr>
              </a:solidFill>
            </a:endParaRPr>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smtClean="0"/>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8/12/2016</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smtClean="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smtClean="0"/>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8/12/2016</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2800133" y="329679"/>
            <a:ext cx="4807209" cy="1508105"/>
          </a:xfrm>
          <a:prstGeom prst="rect">
            <a:avLst/>
          </a:prstGeom>
        </p:spPr>
        <p:txBody>
          <a:bodyPr wrap="square">
            <a:spAutoFit/>
          </a:bodyPr>
          <a:lstStyle/>
          <a:p>
            <a:r>
              <a:rPr lang="ja-JP" altLang="en-US" sz="320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韓国・大田</a:t>
            </a:r>
            <a:r>
              <a:rPr lang="ja-JP" altLang="en-US" sz="1800" b="1" spc="-3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（テジョン）</a:t>
            </a:r>
            <a:r>
              <a:rPr lang="ja-JP" altLang="en-US" sz="320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広域市</a:t>
            </a:r>
            <a:endParaRPr lang="en-US" altLang="ja-JP" sz="320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企業との商談会</a:t>
            </a:r>
            <a:endParaRPr lang="en-US" altLang="ja-JP" sz="320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参加無料</a:t>
            </a:r>
            <a:r>
              <a:rPr lang="ja-JP" altLang="en-US" sz="1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通訳付き</a:t>
            </a:r>
            <a:r>
              <a:rPr lang="en-US" altLang="ja-JP" sz="1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p>
          <a:p>
            <a:endParaRPr lang="en-US" altLang="ja-JP" sz="800" b="1" spc="-3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0" y="0"/>
            <a:ext cx="2667600" cy="2181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写真</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入れて</a:t>
            </a: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ください</a:t>
            </a:r>
            <a:endPar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42"/>
          <p:cNvSpPr/>
          <p:nvPr/>
        </p:nvSpPr>
        <p:spPr>
          <a:xfrm>
            <a:off x="0" y="2181600"/>
            <a:ext cx="2667600" cy="2181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正方形/長方形 43"/>
          <p:cNvSpPr/>
          <p:nvPr/>
        </p:nvSpPr>
        <p:spPr>
          <a:xfrm>
            <a:off x="0" y="4363200"/>
            <a:ext cx="2667600" cy="2181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p:cNvSpPr/>
          <p:nvPr/>
        </p:nvSpPr>
        <p:spPr>
          <a:xfrm>
            <a:off x="0" y="6544800"/>
            <a:ext cx="2667600" cy="2181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p:cNvSpPr/>
          <p:nvPr/>
        </p:nvSpPr>
        <p:spPr>
          <a:xfrm>
            <a:off x="0" y="8726400"/>
            <a:ext cx="2667600" cy="2181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667600" cy="2297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297621"/>
            <a:ext cx="1510831" cy="239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0831" y="2297621"/>
            <a:ext cx="1156769" cy="142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0831" y="3719141"/>
            <a:ext cx="1156769" cy="96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1837" y="4680193"/>
            <a:ext cx="1514787" cy="186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31" y="6560645"/>
            <a:ext cx="2670455" cy="240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4680193"/>
            <a:ext cx="1156769" cy="97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8" y="5658396"/>
            <a:ext cx="1152813" cy="886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79" y="8930302"/>
            <a:ext cx="2664646" cy="197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正方形/長方形 51"/>
          <p:cNvSpPr/>
          <p:nvPr/>
        </p:nvSpPr>
        <p:spPr>
          <a:xfrm>
            <a:off x="2819869" y="2080109"/>
            <a:ext cx="4401171" cy="3323987"/>
          </a:xfrm>
          <a:prstGeom prst="rect">
            <a:avLst/>
          </a:prstGeom>
        </p:spPr>
        <p:txBody>
          <a:bodyPr wrap="square">
            <a:spAutoFit/>
          </a:bodyPr>
          <a:lstStyle/>
          <a:p>
            <a:r>
              <a:rPr lang="ja-JP" altLang="en-US" sz="170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日時</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2016</a:t>
            </a:r>
            <a:r>
              <a:rPr lang="en-US" altLang="ja-JP" sz="100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9</a:t>
            </a:r>
            <a:r>
              <a:rPr lang="en-US" altLang="ja-JP" sz="100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0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2</a:t>
            </a:r>
            <a:r>
              <a:rPr lang="en-US" altLang="ja-JP" sz="100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1700" b="1"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（金</a:t>
            </a:r>
            <a:r>
              <a:rPr lang="ja-JP" altLang="en-US" sz="170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700" b="1"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70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700" b="1"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sz="2000" b="1"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17:00</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本商談会は</a:t>
            </a:r>
            <a:r>
              <a:rPr lang="ja-JP" altLang="en-US" sz="800" b="1" u="sng" dirty="0">
                <a:latin typeface="メイリオ" panose="020B0604030504040204" pitchFamily="50" charset="-128"/>
                <a:ea typeface="メイリオ" panose="020B0604030504040204" pitchFamily="50" charset="-128"/>
                <a:cs typeface="メイリオ" panose="020B0604030504040204" pitchFamily="50" charset="-128"/>
              </a:rPr>
              <a:t>事前予約制</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です。</a:t>
            </a:r>
            <a:r>
              <a:rPr lang="ja-JP" altLang="en-US" sz="800" b="1" u="sng" dirty="0">
                <a:latin typeface="メイリオ" panose="020B0604030504040204" pitchFamily="50" charset="-128"/>
                <a:ea typeface="メイリオ" panose="020B0604030504040204" pitchFamily="50" charset="-128"/>
                <a:cs typeface="メイリオ" panose="020B0604030504040204" pitchFamily="50" charset="-128"/>
              </a:rPr>
              <a:t>商談時間は</a:t>
            </a:r>
            <a:r>
              <a:rPr lang="en-US" altLang="ja-JP" sz="800" b="1" u="sng"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b="1" u="sng" dirty="0">
                <a:latin typeface="メイリオ" panose="020B0604030504040204" pitchFamily="50" charset="-128"/>
                <a:ea typeface="メイリオ" panose="020B0604030504040204" pitchFamily="50" charset="-128"/>
                <a:cs typeface="メイリオ" panose="020B0604030504040204" pitchFamily="50" charset="-128"/>
              </a:rPr>
              <a:t>回</a:t>
            </a:r>
            <a:r>
              <a:rPr lang="en-US" altLang="ja-JP" sz="800" b="1" u="sng"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800" b="1" u="sng" dirty="0">
                <a:latin typeface="メイリオ" panose="020B0604030504040204" pitchFamily="50" charset="-128"/>
                <a:ea typeface="メイリオ" panose="020B0604030504040204" pitchFamily="50" charset="-128"/>
                <a:cs typeface="メイリオ" panose="020B0604030504040204" pitchFamily="50" charset="-128"/>
              </a:rPr>
              <a:t>分以内</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でお願いします</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複数の韓国企業と、それぞれ</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分まで商談可）</a:t>
            </a:r>
          </a:p>
          <a:p>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商談会当日は、</a:t>
            </a:r>
            <a:r>
              <a:rPr lang="ja-JP" altLang="en-US" sz="800" b="1" u="sng" dirty="0">
                <a:latin typeface="メイリオ" panose="020B0604030504040204" pitchFamily="50" charset="-128"/>
                <a:ea typeface="メイリオ" panose="020B0604030504040204" pitchFamily="50" charset="-128"/>
                <a:cs typeface="メイリオ" panose="020B0604030504040204" pitchFamily="50" charset="-128"/>
              </a:rPr>
              <a:t>商談開始時刻の</a:t>
            </a:r>
            <a:r>
              <a:rPr lang="en-US" altLang="ja-JP" sz="800" b="1" u="sng"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800" b="1" u="sng" dirty="0">
                <a:latin typeface="メイリオ" panose="020B0604030504040204" pitchFamily="50" charset="-128"/>
                <a:ea typeface="メイリオ" panose="020B0604030504040204" pitchFamily="50" charset="-128"/>
                <a:cs typeface="メイリオ" panose="020B0604030504040204" pitchFamily="50" charset="-128"/>
              </a:rPr>
              <a:t>分前までに受付をお済ませください</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商談時間は当日多少前後する場合がございます</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予め</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ご了承</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ください</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700" b="1"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場所</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spc="-15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大阪商工</a:t>
            </a:r>
            <a:r>
              <a:rPr lang="ja-JP" altLang="en-US" sz="2000" b="1" spc="-15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会議所　６階　白鳳</a:t>
            </a:r>
            <a:r>
              <a:rPr lang="ja-JP" altLang="en-US" sz="2000" b="1" spc="-150"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000" b="1" spc="-15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間</a:t>
            </a:r>
            <a:endParaRPr lang="en-US" altLang="ja-JP" sz="2000" b="1" spc="-150"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大阪市中央区本町橋</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主　催</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大田</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経済通商</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振興院</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共　催</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大阪</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商工会議所、韓国大田広域市 福岡通商事務所</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㈱ｸﾞﾛｰﾊﾞﾙﾛｰﾄﾞ 日韓</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ﾜｰﾙﾄﾞｾﾝﾀｰ</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（㈱ﾊｯﾋﾟｰ食品内）</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1"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参加費</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無料（</a:t>
            </a:r>
            <a:r>
              <a:rPr lang="en-US" altLang="ja-JP"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事前申込要）</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本商談会は</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事前</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予約制ですが、当日ブースが空いている場合は、</a:t>
            </a:r>
            <a:endPar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　　　　　　　随時ご商談いただけます。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2827413" y="1683895"/>
            <a:ext cx="4787473" cy="307777"/>
          </a:xfrm>
          <a:prstGeom prst="rect">
            <a:avLst/>
          </a:prstGeom>
          <a:solidFill>
            <a:srgbClr val="000066"/>
          </a:solidFill>
        </p:spPr>
        <p:txBody>
          <a:bodyPr wrap="square" rtlCol="0">
            <a:spAutoFit/>
          </a:bodyPr>
          <a:lstStyle/>
          <a:p>
            <a:r>
              <a:rPr lang="ja-JP" altLang="en-US" sz="1400" b="1" spc="-3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～美容・健康用品、生活用品、建材関連企業７社と商談のチャンス！～</a:t>
            </a:r>
          </a:p>
        </p:txBody>
      </p:sp>
      <p:sp>
        <p:nvSpPr>
          <p:cNvPr id="26" name="テキスト ボックス 25"/>
          <p:cNvSpPr txBox="1"/>
          <p:nvPr/>
        </p:nvSpPr>
        <p:spPr>
          <a:xfrm>
            <a:off x="2800132" y="5307396"/>
            <a:ext cx="4420907" cy="2031325"/>
          </a:xfrm>
          <a:prstGeom prst="rect">
            <a:avLst/>
          </a:prstGeom>
          <a:noFill/>
          <a:ln>
            <a:solidFill>
              <a:srgbClr val="000066"/>
            </a:solidFill>
          </a:ln>
        </p:spPr>
        <p:txBody>
          <a:bodyPr wrap="square" rtlCol="0">
            <a:spAutoFit/>
          </a:bodyPr>
          <a:lstStyle/>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このたび</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韓国中央部に位置する大田（テジョン）広域市より、日本市場への進出を希望する韓国企業</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社が来阪し、商談会を開催</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いたします。</a:t>
            </a: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大田広域市は、人口</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150</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万人以上を擁し、特許庁や統計庁など首都機能の一部が置かれていることでも知られています。</a:t>
            </a: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今回来阪するのは、</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健康・美容関連製品（健康食品、ダイエット茶、化粧品、靴の中敷き（インソール））、生活用品（シャワーヘッド、フライパン、鍋、乳幼児向け枕・クッション）、建材（透水ブロック）等を扱う韓国企業</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で、これらの製品にご関心のあるバイヤー様のご参加をお待ち申し上げております。</a:t>
            </a: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当日は</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参加無料・通訳付きで</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、複数の韓国企業とじっくりご商談いただけます</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ので、この機会にぜひご参加ください！</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2800133" y="8726400"/>
            <a:ext cx="4420907" cy="401007"/>
          </a:xfrm>
          <a:prstGeom prst="rect">
            <a:avLst/>
          </a:prstGeom>
          <a:noFill/>
        </p:spPr>
        <p:txBody>
          <a:bodyPr wrap="square" rtlCol="0">
            <a:spAutoFit/>
          </a:bodyPr>
          <a:lstStyle/>
          <a:p>
            <a:endParaRPr kumimoji="1" lang="ja-JP" altLang="en-US" dirty="0"/>
          </a:p>
        </p:txBody>
      </p:sp>
      <p:sp>
        <p:nvSpPr>
          <p:cNvPr id="33" name="テキスト ボックス 32"/>
          <p:cNvSpPr txBox="1"/>
          <p:nvPr/>
        </p:nvSpPr>
        <p:spPr>
          <a:xfrm>
            <a:off x="2800133" y="7435412"/>
            <a:ext cx="4420907" cy="3323987"/>
          </a:xfrm>
          <a:prstGeom prst="rect">
            <a:avLst/>
          </a:prstGeom>
          <a:noFill/>
        </p:spPr>
        <p:txBody>
          <a:bodyPr wrap="square" rtlCol="0">
            <a:spAutoFit/>
          </a:bodyPr>
          <a:lstStyle/>
          <a:p>
            <a:r>
              <a:rPr kumimoji="1" lang="ja-JP" altLang="en-US" sz="105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来阪企業の詳細</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本案内状の中面ご参照</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申込締切</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水</a:t>
            </a:r>
            <a:r>
              <a:rPr lang="ja-JP" altLang="en-US"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ただし、各企業とも満席になり次第申込締切</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お申込み方法</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①ホームページ</a:t>
            </a:r>
            <a:r>
              <a:rPr lang="ja-JP" altLang="en-US" sz="800" spc="-15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spc="-150" dirty="0" smtClean="0">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800" spc="-15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spc="-150" dirty="0" smtClean="0">
                <a:latin typeface="メイリオ" panose="020B0604030504040204" pitchFamily="50" charset="-128"/>
                <a:ea typeface="メイリオ" panose="020B0604030504040204" pitchFamily="50" charset="-128"/>
                <a:cs typeface="メイリオ" panose="020B0604030504040204" pitchFamily="50" charset="-128"/>
              </a:rPr>
              <a:t>www.osaka.cci.or.jp/event/seminar/201607/D11160902011.html</a:t>
            </a:r>
            <a:r>
              <a:rPr lang="ja-JP" altLang="en-US" sz="800" spc="-1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spc="-3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申込フォームまたは</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（裏面申込書）でお申込みください。</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②</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商談会当日</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週間前を目途に、商談時刻を記載した参加証</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E-mail</a:t>
            </a:r>
            <a:r>
              <a:rPr lang="ja-JP" altLang="en-US" sz="1050" spc="-1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spc="-150" dirty="0">
                <a:latin typeface="メイリオ" panose="020B0604030504040204" pitchFamily="50" charset="-128"/>
                <a:ea typeface="メイリオ" panose="020B0604030504040204" pitchFamily="50" charset="-128"/>
                <a:cs typeface="メイリオ" panose="020B0604030504040204" pitchFamily="50" charset="-128"/>
              </a:rPr>
              <a:t>メールアドレスをお持ちでない場合は</a:t>
            </a:r>
            <a:r>
              <a:rPr lang="en-US" altLang="ja-JP" sz="1050" spc="-150" dirty="0">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1050" spc="-1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でお送りします。</a:t>
            </a: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当日</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お名刺とともにお持ちください</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1"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お問い合わせ</a:t>
            </a:r>
            <a:endParaRPr lang="ja-JP" altLang="en-US" sz="1050" b="1"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日韓ワールドセンター（</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株</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ハッピー食品内）</a:t>
            </a:r>
            <a:r>
              <a:rPr lang="ja-JP" altLang="en-US" sz="800" spc="-15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spc="-1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spc="-150" dirty="0">
                <a:latin typeface="メイリオ" panose="020B0604030504040204" pitchFamily="50" charset="-128"/>
                <a:ea typeface="メイリオ" panose="020B0604030504040204" pitchFamily="50" charset="-128"/>
                <a:cs typeface="メイリオ" panose="020B0604030504040204" pitchFamily="50" charset="-128"/>
              </a:rPr>
              <a:t>申込状況の照会はこちら</a:t>
            </a: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TEL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03-5148-7266</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FAX : 03-5148-7268</a:t>
            </a:r>
          </a:p>
          <a:p>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E-mail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trade@kankoku.co.jp</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商工会議所　国際部 　中辻、藤田</a:t>
            </a: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TEL</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06-6944-6400</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79290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51741899"/>
              </p:ext>
            </p:extLst>
          </p:nvPr>
        </p:nvGraphicFramePr>
        <p:xfrm>
          <a:off x="743480" y="1544726"/>
          <a:ext cx="6333595" cy="7197319"/>
        </p:xfrm>
        <a:graphic>
          <a:graphicData uri="http://schemas.openxmlformats.org/drawingml/2006/table">
            <a:tbl>
              <a:tblPr firstRow="1" bandRow="1">
                <a:tableStyleId>{5940675A-B579-460E-94D1-54222C63F5DA}</a:tableStyleId>
              </a:tblPr>
              <a:tblGrid>
                <a:gridCol w="1266719"/>
                <a:gridCol w="1856951"/>
                <a:gridCol w="676487"/>
                <a:gridCol w="342688"/>
                <a:gridCol w="676275"/>
                <a:gridCol w="390525"/>
                <a:gridCol w="1123950"/>
              </a:tblGrid>
              <a:tr h="322174">
                <a:tc>
                  <a:txBody>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会社名カナ</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gridSpan="2">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gridSpan="2">
                  <a:txBody>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大阪商工会議所</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会員登録</a:t>
                      </a:r>
                    </a:p>
                  </a:txBody>
                  <a:tcPr/>
                </a:tc>
                <a:tc hMerge="1">
                  <a:txBody>
                    <a:bodyPr/>
                    <a:lstStyle/>
                    <a:p>
                      <a:endParaRPr kumimoji="1" lang="ja-JP" altLang="en-US"/>
                    </a:p>
                  </a:txBody>
                  <a:tcPr/>
                </a:tc>
                <a:tc gridSpan="2">
                  <a:txBody>
                    <a:bodyPr/>
                    <a:lstStyle/>
                    <a:p>
                      <a:pPr marL="0" marR="0" indent="0" algn="l" defTabSz="777514" rtl="0" eaLnBrk="1" fontAlgn="auto" latinLnBrk="0" hangingPunct="1">
                        <a:lnSpc>
                          <a:spcPct val="100000"/>
                        </a:lnSpc>
                        <a:spcBef>
                          <a:spcPts val="0"/>
                        </a:spcBef>
                        <a:spcAft>
                          <a:spcPts val="0"/>
                        </a:spcAft>
                        <a:buClrTx/>
                        <a:buSzTx/>
                        <a:buFontTx/>
                        <a:buNone/>
                        <a:tabLst/>
                        <a:defRPr/>
                      </a:pP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ctr" defTabSz="777514"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会員　・　非会員</a:t>
                      </a:r>
                    </a:p>
                  </a:txBody>
                  <a:tcPr/>
                </a:tc>
                <a:tc hMerge="1">
                  <a:txBody>
                    <a:bodyPr/>
                    <a:lstStyle/>
                    <a:p>
                      <a:endParaRPr kumimoji="1" lang="ja-JP" altLang="en-US"/>
                    </a:p>
                  </a:txBody>
                  <a:tcPr/>
                </a:tc>
              </a:tr>
              <a:tr h="644246">
                <a:tc>
                  <a:txBody>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会社名</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gridSpan="2">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gridSpan="2">
                  <a:txBody>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会員番号</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a:p>
                  </a:txBody>
                  <a:tcPr/>
                </a:tc>
                <a:tc gridSpan="2">
                  <a:txBody>
                    <a:bodyPr/>
                    <a:lstStyle/>
                    <a:p>
                      <a:endParaRPr kumimoji="1" lang="ja-JP" altLang="en-US"/>
                    </a:p>
                  </a:txBody>
                  <a:tcPr/>
                </a:tc>
                <a:tc hMerge="1">
                  <a:txBody>
                    <a:bodyPr/>
                    <a:lstStyle/>
                    <a:p>
                      <a:endParaRPr kumimoji="1" lang="ja-JP" altLang="en-US"/>
                    </a:p>
                  </a:txBody>
                  <a:tcPr/>
                </a:tc>
              </a:tr>
              <a:tr h="644246">
                <a:tc>
                  <a:txBody>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会社住所</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gridSpan="6">
                  <a:txBody>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63372">
                <a:tc>
                  <a:txBody>
                    <a:bodyPr/>
                    <a:lstStyle/>
                    <a:p>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TEL</a:t>
                      </a:r>
                    </a:p>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gridSpan="2">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gridSpan="2">
                  <a:txBody>
                    <a:bodyPr/>
                    <a:lstStyle/>
                    <a:p>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FAX</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a:p>
                  </a:txBody>
                  <a:tcPr/>
                </a:tc>
                <a:tc gridSpan="2">
                  <a:txBody>
                    <a:bodyPr/>
                    <a:lstStyle/>
                    <a:p>
                      <a:endParaRPr kumimoji="1" lang="ja-JP" altLang="en-US" dirty="0"/>
                    </a:p>
                  </a:txBody>
                  <a:tcPr/>
                </a:tc>
                <a:tc hMerge="1">
                  <a:txBody>
                    <a:bodyPr/>
                    <a:lstStyle/>
                    <a:p>
                      <a:endParaRPr kumimoji="1" lang="ja-JP" altLang="en-US"/>
                    </a:p>
                  </a:txBody>
                  <a:tcPr/>
                </a:tc>
              </a:tr>
              <a:tr h="350037">
                <a:tc>
                  <a:txBody>
                    <a:bodyPr/>
                    <a:lstStyle/>
                    <a:p>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E-mail</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gridSpan="6">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r>
              <a:tr h="323850">
                <a:tc>
                  <a:txBody>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参加者役職名①</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gridSpan="6">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r>
              <a:tr h="295275">
                <a:tc>
                  <a:txBody>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参加者氏名　①</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gridSpan="6">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r>
              <a:tr h="304800">
                <a:tc>
                  <a:txBody>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参加者役職名②</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gridSpan="6">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r>
              <a:tr h="333375">
                <a:tc>
                  <a:txBody>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参加者氏名　②</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gridSpan="6">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r>
              <a:tr h="323850">
                <a:tc>
                  <a:txBody>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参加者役職名③</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gridSpan="6">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r>
              <a:tr h="314325">
                <a:tc>
                  <a:txBody>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参加者氏名　③</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gridSpan="6">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r>
              <a:tr h="361950">
                <a:tc rowSpan="8">
                  <a:txBody>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商談を希望する</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企業と時間帯を</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選択してください。</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該当する欄に○</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満席の場合は参加をお断りする場合があります。</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u="sng" dirty="0" smtClean="0">
                          <a:latin typeface="メイリオ" panose="020B0604030504040204" pitchFamily="50" charset="-128"/>
                          <a:ea typeface="メイリオ" panose="020B0604030504040204" pitchFamily="50" charset="-128"/>
                          <a:cs typeface="メイリオ" panose="020B0604030504040204" pitchFamily="50" charset="-128"/>
                        </a:rPr>
                        <a:t>ご希望の時間帯のなかから、当日の商談時刻（</a:t>
                      </a:r>
                      <a:r>
                        <a:rPr kumimoji="1" lang="en-US" altLang="ja-JP" sz="900" b="1" u="sng"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900" b="1" u="sng" dirty="0" smtClean="0">
                          <a:latin typeface="メイリオ" panose="020B0604030504040204" pitchFamily="50" charset="-128"/>
                          <a:ea typeface="メイリオ" panose="020B0604030504040204" pitchFamily="50" charset="-128"/>
                          <a:cs typeface="メイリオ" panose="020B0604030504040204" pitchFamily="50" charset="-128"/>
                        </a:rPr>
                        <a:t>社につき</a:t>
                      </a:r>
                      <a:r>
                        <a:rPr kumimoji="1" lang="en-US" altLang="ja-JP" sz="900" b="1" u="sng" dirty="0" smtClean="0">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900" b="1" u="sng" dirty="0" smtClean="0">
                          <a:latin typeface="メイリオ" panose="020B0604030504040204" pitchFamily="50" charset="-128"/>
                          <a:ea typeface="メイリオ" panose="020B0604030504040204" pitchFamily="50" charset="-128"/>
                          <a:cs typeface="メイリオ" panose="020B0604030504040204" pitchFamily="50" charset="-128"/>
                        </a:rPr>
                        <a:t>分まで）を当方から指定させていただきます。</a:t>
                      </a:r>
                    </a:p>
                    <a:p>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時間帯によってはご希望に添えない場合があります。</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商談希望時間帯</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韓国企業名</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gridSpan="2">
                  <a:txBody>
                    <a:bodyPr/>
                    <a:lstStyle/>
                    <a:p>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10:00</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12:00</a:t>
                      </a:r>
                    </a:p>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gridSpan="2">
                  <a:txBody>
                    <a:bodyPr/>
                    <a:lstStyle/>
                    <a:p>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13:00</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15:00</a:t>
                      </a:r>
                    </a:p>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dirty="0"/>
                    </a:p>
                  </a:txBody>
                  <a:tcPr/>
                </a:tc>
                <a:tc>
                  <a:txBody>
                    <a:bodyPr/>
                    <a:lstStyle/>
                    <a:p>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15:00</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17:00</a:t>
                      </a:r>
                    </a:p>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56235">
                <a:tc v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en-US" altLang="ja-JP" sz="900" dirty="0" err="1" smtClean="0">
                          <a:latin typeface="メイリオ" panose="020B0604030504040204" pitchFamily="50" charset="-128"/>
                          <a:ea typeface="メイリオ" panose="020B0604030504040204" pitchFamily="50" charset="-128"/>
                          <a:cs typeface="メイリオ" panose="020B0604030504040204" pitchFamily="50" charset="-128"/>
                        </a:rPr>
                        <a:t>Bionutrigen</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 Co., </a:t>
                      </a:r>
                      <a:r>
                        <a:rPr kumimoji="1" lang="en-US" altLang="ja-JP" sz="900" dirty="0" err="1" smtClean="0">
                          <a:latin typeface="メイリオ" panose="020B0604030504040204" pitchFamily="50" charset="-128"/>
                          <a:ea typeface="メイリオ" panose="020B0604030504040204" pitchFamily="50" charset="-128"/>
                          <a:cs typeface="メイリオ" panose="020B0604030504040204" pitchFamily="50" charset="-128"/>
                        </a:rPr>
                        <a:t>LTd.</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（健康食品、ダイエット茶）</a:t>
                      </a:r>
                    </a:p>
                  </a:txBody>
                  <a:tcPr/>
                </a:tc>
                <a:tc gridSpan="2">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gridSpan="2">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dirty="0"/>
                    </a:p>
                  </a:txBody>
                  <a:tcPr/>
                </a:tc>
                <a:tc>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33375">
                <a:tc v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株式会社ケイエンテック</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（シャワーヘッド）</a:t>
                      </a:r>
                    </a:p>
                  </a:txBody>
                  <a:tcPr/>
                </a:tc>
                <a:tc gridSpan="2">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gridSpan="2">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dirty="0"/>
                    </a:p>
                  </a:txBody>
                  <a:tcPr/>
                </a:tc>
                <a:tc>
                  <a:txBody>
                    <a:bodyPr/>
                    <a:lstStyle/>
                    <a:p>
                      <a:pPr algn="ctr"/>
                      <a:endParaRPr kumimoji="1" lang="ja-JP" altLang="en-US" sz="900">
                        <a:latin typeface="メイリオ" panose="020B0604030504040204" pitchFamily="50" charset="-128"/>
                        <a:ea typeface="メイリオ" panose="020B0604030504040204" pitchFamily="50" charset="-128"/>
                        <a:cs typeface="メイリオ" panose="020B0604030504040204" pitchFamily="50" charset="-128"/>
                      </a:endParaRPr>
                    </a:p>
                  </a:txBody>
                  <a:tcPr/>
                </a:tc>
              </a:tr>
              <a:tr h="329565">
                <a:tc v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777514" rtl="0" eaLnBrk="1" fontAlgn="auto" latinLnBrk="0" hangingPunct="1">
                        <a:lnSpc>
                          <a:spcPct val="100000"/>
                        </a:lnSpc>
                        <a:spcBef>
                          <a:spcPts val="0"/>
                        </a:spcBef>
                        <a:spcAft>
                          <a:spcPts val="0"/>
                        </a:spcAft>
                        <a:buClrTx/>
                        <a:buSzTx/>
                        <a:buFontTx/>
                        <a:buNone/>
                        <a:tabLst/>
                        <a:defRPr/>
                      </a:pP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エスティグロビーズ</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777514"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（フライパン、鍋）</a:t>
                      </a:r>
                    </a:p>
                  </a:txBody>
                  <a:tcPr/>
                </a:tc>
                <a:tc gridSpan="2">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gridSpan="2">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dirty="0"/>
                    </a:p>
                  </a:txBody>
                  <a:tcPr/>
                </a:tc>
                <a:tc>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63855">
                <a:tc v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777514" rtl="0" eaLnBrk="1" fontAlgn="auto" latinLnBrk="0" hangingPunct="1">
                        <a:lnSpc>
                          <a:spcPct val="100000"/>
                        </a:lnSpc>
                        <a:spcBef>
                          <a:spcPts val="0"/>
                        </a:spcBef>
                        <a:spcAft>
                          <a:spcPts val="0"/>
                        </a:spcAft>
                        <a:buClrTx/>
                        <a:buSzTx/>
                        <a:buFontTx/>
                        <a:buNone/>
                        <a:tabLst/>
                        <a:defRPr/>
                      </a:pP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(4)MITI Systems Inc.</a:t>
                      </a:r>
                    </a:p>
                    <a:p>
                      <a:pPr marL="0" marR="0" indent="0" algn="l" defTabSz="777514"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（化粧品）</a:t>
                      </a:r>
                    </a:p>
                  </a:txBody>
                  <a:tcPr/>
                </a:tc>
                <a:tc gridSpan="2">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gridSpan="2">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dirty="0"/>
                    </a:p>
                  </a:txBody>
                  <a:tcPr/>
                </a:tc>
                <a:tc>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50520">
                <a:tc v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777514" rtl="0" eaLnBrk="1" fontAlgn="auto" latinLnBrk="0" hangingPunct="1">
                        <a:lnSpc>
                          <a:spcPct val="100000"/>
                        </a:lnSpc>
                        <a:spcBef>
                          <a:spcPts val="0"/>
                        </a:spcBef>
                        <a:spcAft>
                          <a:spcPts val="0"/>
                        </a:spcAft>
                        <a:buClrTx/>
                        <a:buSzTx/>
                        <a:buFontTx/>
                        <a:buNone/>
                        <a:tabLst/>
                        <a:defRPr/>
                      </a:pP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(5)YABESTRADE</a:t>
                      </a:r>
                    </a:p>
                    <a:p>
                      <a:pPr marL="0" marR="0" indent="0" algn="l" defTabSz="777514"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（乳幼児向け枕・ｸｯｼｮﾝ）</a:t>
                      </a:r>
                    </a:p>
                  </a:txBody>
                  <a:tcPr/>
                </a:tc>
                <a:tc gridSpan="2">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gridSpan="2">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dirty="0"/>
                    </a:p>
                  </a:txBody>
                  <a:tcPr/>
                </a:tc>
                <a:tc>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56235">
                <a:tc v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777514" rtl="0" eaLnBrk="1" fontAlgn="auto" latinLnBrk="0" hangingPunct="1">
                        <a:lnSpc>
                          <a:spcPct val="100000"/>
                        </a:lnSpc>
                        <a:spcBef>
                          <a:spcPts val="0"/>
                        </a:spcBef>
                        <a:spcAft>
                          <a:spcPts val="0"/>
                        </a:spcAft>
                        <a:buClrTx/>
                        <a:buSzTx/>
                        <a:buFontTx/>
                        <a:buNone/>
                        <a:tabLst/>
                        <a:defRPr/>
                      </a:pP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(6)HUEGREEN co., ltd.</a:t>
                      </a:r>
                    </a:p>
                    <a:p>
                      <a:pPr marL="0" marR="0" indent="0" algn="l" defTabSz="777514"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（透水ブロック）</a:t>
                      </a:r>
                    </a:p>
                  </a:txBody>
                  <a:tcPr/>
                </a:tc>
                <a:tc gridSpan="2">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a:p>
                  </a:txBody>
                  <a:tcPr/>
                </a:tc>
                <a:tc gridSpan="2">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a:p>
                  </a:txBody>
                  <a:tcPr/>
                </a:tc>
                <a:tc>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1475">
                <a:tc vMerge="1">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777514" rtl="0" eaLnBrk="1" fontAlgn="auto" latinLnBrk="0" hangingPunct="1">
                        <a:lnSpc>
                          <a:spcPct val="100000"/>
                        </a:lnSpc>
                        <a:spcBef>
                          <a:spcPts val="0"/>
                        </a:spcBef>
                        <a:spcAft>
                          <a:spcPts val="0"/>
                        </a:spcAft>
                        <a:buClrTx/>
                        <a:buSzTx/>
                        <a:buFontTx/>
                        <a:buNone/>
                        <a:tabLst/>
                        <a:defRPr/>
                      </a:pP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(7)BMSYS CO., LTD</a:t>
                      </a:r>
                    </a:p>
                    <a:p>
                      <a:pPr marL="0" marR="0" indent="0" algn="l" defTabSz="777514"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（靴の中敷き（ｲﾝｿｰﾙ））</a:t>
                      </a:r>
                    </a:p>
                  </a:txBody>
                  <a:tcPr/>
                </a:tc>
                <a:tc gridSpan="2">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a:p>
                  </a:txBody>
                  <a:tcPr/>
                </a:tc>
                <a:tc gridSpan="2">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a:p>
                  </a:txBody>
                  <a:tcPr/>
                </a:tc>
                <a:tc>
                  <a:txBody>
                    <a:bodyPr/>
                    <a:lstStyle/>
                    <a:p>
                      <a:pPr algn="ct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
        <p:nvSpPr>
          <p:cNvPr id="3" name="テキスト ボックス 2"/>
          <p:cNvSpPr txBox="1"/>
          <p:nvPr/>
        </p:nvSpPr>
        <p:spPr>
          <a:xfrm>
            <a:off x="723900" y="752475"/>
            <a:ext cx="6353175" cy="338554"/>
          </a:xfrm>
          <a:prstGeom prst="rect">
            <a:avLst/>
          </a:prstGeom>
          <a:solidFill>
            <a:srgbClr val="000066"/>
          </a:solidFill>
        </p:spPr>
        <p:txBody>
          <a:bodyPr wrap="square" rtlCol="0">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韓国・大田（テジョン）広域</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市企業</a:t>
            </a: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との</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商談会　参加申込書</a:t>
            </a:r>
            <a:endPar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723900" y="351468"/>
            <a:ext cx="4067175" cy="276999"/>
          </a:xfrm>
          <a:prstGeom prst="rect">
            <a:avLst/>
          </a:prstGeom>
          <a:noFill/>
        </p:spPr>
        <p:txBody>
          <a:bodyPr wrap="squar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FAX: 06-6944-6293</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大阪商工会議所　中辻行</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4448175" y="1209675"/>
            <a:ext cx="2628900" cy="215444"/>
          </a:xfrm>
          <a:prstGeom prst="rect">
            <a:avLst/>
          </a:prstGeom>
          <a:noFill/>
        </p:spPr>
        <p:txBody>
          <a:bodyPr wrap="square" rtlCol="0">
            <a:spAutoFit/>
          </a:bodyPr>
          <a:lstStyle/>
          <a:p>
            <a:pPr algn="r"/>
            <a:r>
              <a:rPr kumimoji="1" lang="en-US" altLang="ja-JP" sz="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※2016</a:t>
            </a:r>
            <a:r>
              <a:rPr kumimoji="1" lang="ja-JP" altLang="en-US" sz="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日（水）</a:t>
            </a:r>
            <a:r>
              <a:rPr kumimoji="1" lang="ja-JP" altLang="en-US" sz="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までにお申し込みください</a:t>
            </a:r>
            <a:endParaRPr kumimoji="1" lang="ja-JP" altLang="en-US" sz="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 name="直線コネクタ 6"/>
          <p:cNvCxnSpPr/>
          <p:nvPr/>
        </p:nvCxnSpPr>
        <p:spPr>
          <a:xfrm>
            <a:off x="2000250" y="5800725"/>
            <a:ext cx="1900237" cy="371475"/>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p:cNvSpPr txBox="1"/>
          <p:nvPr/>
        </p:nvSpPr>
        <p:spPr>
          <a:xfrm>
            <a:off x="723899" y="9048750"/>
            <a:ext cx="6353175" cy="646331"/>
          </a:xfrm>
          <a:prstGeom prst="rect">
            <a:avLst/>
          </a:prstGeom>
          <a:noFill/>
        </p:spPr>
        <p:txBody>
          <a:bodyPr wrap="square" rtlCol="0">
            <a:spAutoFit/>
          </a:bodyPr>
          <a:lstStyle/>
          <a:p>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商談会当日</a:t>
            </a: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週間前を目途に、商談時刻を記載した参加証を</a:t>
            </a:r>
            <a:r>
              <a:rPr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E-mail</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メールアドレスをお持ちでない場合は</a:t>
            </a: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で</a:t>
            </a:r>
            <a:endParaRPr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お送り</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します</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。当日</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お名刺とともにお持ちください。</a:t>
            </a:r>
          </a:p>
          <a:p>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ご記入頂いた情報は、主催者に参加者名簿として提供いたします</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商談会当日、会場内で実施するアンケートへのご協力をお願いいたします。</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60360048"/>
      </p:ext>
    </p:extLst>
  </p:cSld>
  <p:clrMapOvr>
    <a:masterClrMapping/>
  </p:clrMapOvr>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sz="2800" b="1" dirty="0">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0</TotalTime>
  <Words>257</Words>
  <Application>Microsoft Office PowerPoint</Application>
  <PresentationFormat>ユーザー設定</PresentationFormat>
  <Paragraphs>101</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1_ガイド入りテンプレートサンプル20130531三木さん</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2015-06-04T11:14:36Z</dcterms:created>
  <dcterms:modified xsi:type="dcterms:W3CDTF">2016-08-12T06:39:04Z</dcterms:modified>
</cp:coreProperties>
</file>